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20.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6.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63.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09.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Lst>
  <p:sldSz cy="10287000" cx="18288000"/>
  <p:notesSz cx="6858000" cy="9144000"/>
  <p:embeddedFontLst>
    <p:embeddedFont>
      <p:font typeface="Poppins"/>
      <p:regular r:id="rId121"/>
      <p:bold r:id="rId122"/>
      <p:italic r:id="rId123"/>
      <p:boldItalic r:id="rId124"/>
    </p:embeddedFont>
    <p:embeddedFont>
      <p:font typeface="Helvetica Neue"/>
      <p:regular r:id="rId125"/>
      <p:bold r:id="rId126"/>
      <p:italic r:id="rId127"/>
      <p:boldItalic r:id="rId128"/>
    </p:embeddedFont>
    <p:embeddedFont>
      <p:font typeface="Poppins SemiBold"/>
      <p:regular r:id="rId129"/>
      <p:bold r:id="rId130"/>
      <p:italic r:id="rId131"/>
      <p:boldItalic r:id="rId1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33" roundtripDataSignature="AMtx7mggk2ethNV1AnUAVKvdiIhtlvG5q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913B584-4A57-44CA-89FB-EE9C3ED25E55}">
  <a:tblStyle styleId="{2913B584-4A57-44CA-89FB-EE9C3ED25E55}" styleName="Table_0">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CFD7E7"/>
          </a:solidFill>
        </a:fill>
      </a:tcStyle>
    </a:wholeTbl>
    <a:band1H>
      <a:tcTxStyle b="off" i="off"/>
    </a:band1H>
    <a:band2H>
      <a:tcTxStyle b="off" i="off"/>
      <a:tcStyle>
        <a:fill>
          <a:solidFill>
            <a:srgbClr val="E8ECF4"/>
          </a:solidFill>
        </a:fill>
      </a:tcStyle>
    </a:band2H>
    <a:band1V>
      <a:tcTxStyle b="off" i="off"/>
    </a:band1V>
    <a:band2V>
      <a:tcTxStyle b="off" i="off"/>
    </a:band2V>
    <a:lastCol>
      <a:tcTxStyle b="off" i="off"/>
    </a:lastCol>
    <a:firstCol>
      <a:tcTxStyle b="on" i="off">
        <a:font>
          <a:latin typeface="Calibri"/>
          <a:ea typeface="Calibri"/>
          <a:cs typeface="Calibri"/>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firstCol>
    <a:lastRow>
      <a:tcTxStyle b="on" i="off">
        <a:font>
          <a:latin typeface="Calibri"/>
          <a:ea typeface="Calibri"/>
          <a:cs typeface="Calibri"/>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381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lastRow>
    <a:seCell>
      <a:tcTxStyle b="off" i="off"/>
    </a:seCell>
    <a:swCell>
      <a:tcTxStyle b="off" i="off"/>
    </a:swCell>
    <a:firstRow>
      <a:tcTxStyle b="on" i="off">
        <a:font>
          <a:latin typeface="Calibri"/>
          <a:ea typeface="Calibri"/>
          <a:cs typeface="Calibri"/>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381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chemeClr val="accent1"/>
          </a:solidFill>
        </a:fill>
      </a:tcStyle>
    </a:firstRow>
    <a:neCell>
      <a:tcTxStyle b="off" i="off"/>
    </a:neCell>
    <a:nwCell>
      <a:tcTxStyle b="off" i="off"/>
    </a:nwCell>
  </a:tblStyle>
  <a:tblStyle styleId="{8AACE890-DB5F-4EE3-929C-951E2BBDB8DD}" styleName="Table_1">
    <a:wholeTbl>
      <a:tcTxStyle b="off" i="off">
        <a:font>
          <a:latin typeface="Calibri"/>
          <a:ea typeface="Calibri"/>
          <a:cs typeface="Calibri"/>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CFD7E7"/>
          </a:solidFill>
        </a:fill>
      </a:tcStyle>
    </a:wholeTbl>
    <a:band1H>
      <a:tcTxStyle b="off" i="off"/>
    </a:band1H>
    <a:band2H>
      <a:tcTxStyle b="off" i="off"/>
      <a:tcStyle>
        <a:fill>
          <a:solidFill>
            <a:srgbClr val="E8ECF4"/>
          </a:solidFill>
        </a:fill>
      </a:tcStyle>
    </a:band2H>
    <a:band1V>
      <a:tcTxStyle b="off" i="off"/>
    </a:band1V>
    <a:band2V>
      <a:tcTxStyle b="off" i="off"/>
    </a:band2V>
    <a:lastCol>
      <a:tcTxStyle b="off" i="off"/>
    </a:lastCol>
    <a:firstCol>
      <a:tcTxStyle b="on" i="off">
        <a:font>
          <a:latin typeface="Calibri"/>
          <a:ea typeface="Calibri"/>
          <a:cs typeface="Calibri"/>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4F81BD"/>
          </a:solidFill>
        </a:fill>
      </a:tcStyle>
    </a:firstCol>
    <a:lastRow>
      <a:tcTxStyle b="on" i="off">
        <a:font>
          <a:latin typeface="Calibri"/>
          <a:ea typeface="Calibri"/>
          <a:cs typeface="Calibri"/>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381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4F81BD"/>
          </a:solidFill>
        </a:fill>
      </a:tcStyle>
    </a:lastRow>
    <a:seCell>
      <a:tcTxStyle b="off" i="off"/>
    </a:seCell>
    <a:swCell>
      <a:tcTxStyle b="off" i="off"/>
    </a:swCell>
    <a:firstRow>
      <a:tcTxStyle b="on" i="off">
        <a:font>
          <a:latin typeface="Calibri"/>
          <a:ea typeface="Calibri"/>
          <a:cs typeface="Calibri"/>
        </a:font>
        <a:srgbClr val="FFFFFF"/>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381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4F81BD"/>
          </a:solidFill>
        </a:fill>
      </a:tcStyle>
    </a:firstRow>
    <a:neCell>
      <a:tcTxStyle b="off" i="off"/>
    </a:neCell>
    <a:nwCell>
      <a:tcTxStyle b="off" i="off"/>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29" Type="http://schemas.openxmlformats.org/officeDocument/2006/relationships/font" Target="fonts/PoppinsSemiBold-regular.fntdata"/><Relationship Id="rId128" Type="http://schemas.openxmlformats.org/officeDocument/2006/relationships/font" Target="fonts/HelveticaNeue-boldItalic.fntdata"/><Relationship Id="rId127" Type="http://schemas.openxmlformats.org/officeDocument/2006/relationships/font" Target="fonts/HelveticaNeue-italic.fntdata"/><Relationship Id="rId126" Type="http://schemas.openxmlformats.org/officeDocument/2006/relationships/font" Target="fonts/HelveticaNeue-bold.fntdata"/><Relationship Id="rId26" Type="http://schemas.openxmlformats.org/officeDocument/2006/relationships/slide" Target="slides/slide21.xml"/><Relationship Id="rId121" Type="http://schemas.openxmlformats.org/officeDocument/2006/relationships/font" Target="fonts/Poppins-regular.fntdata"/><Relationship Id="rId25" Type="http://schemas.openxmlformats.org/officeDocument/2006/relationships/slide" Target="slides/slide20.xml"/><Relationship Id="rId120" Type="http://schemas.openxmlformats.org/officeDocument/2006/relationships/slide" Target="slides/slide115.xml"/><Relationship Id="rId28" Type="http://schemas.openxmlformats.org/officeDocument/2006/relationships/slide" Target="slides/slide23.xml"/><Relationship Id="rId27" Type="http://schemas.openxmlformats.org/officeDocument/2006/relationships/slide" Target="slides/slide22.xml"/><Relationship Id="rId125" Type="http://schemas.openxmlformats.org/officeDocument/2006/relationships/font" Target="fonts/HelveticaNeue-regular.fntdata"/><Relationship Id="rId29" Type="http://schemas.openxmlformats.org/officeDocument/2006/relationships/slide" Target="slides/slide24.xml"/><Relationship Id="rId124" Type="http://schemas.openxmlformats.org/officeDocument/2006/relationships/font" Target="fonts/Poppins-boldItalic.fntdata"/><Relationship Id="rId123" Type="http://schemas.openxmlformats.org/officeDocument/2006/relationships/font" Target="fonts/Poppins-italic.fntdata"/><Relationship Id="rId122" Type="http://schemas.openxmlformats.org/officeDocument/2006/relationships/font" Target="fonts/Poppins-bold.fntdata"/><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11" Type="http://schemas.openxmlformats.org/officeDocument/2006/relationships/slide" Target="slides/slide6.xml"/><Relationship Id="rId99" Type="http://schemas.openxmlformats.org/officeDocument/2006/relationships/slide" Target="slides/slide94.xml"/><Relationship Id="rId10" Type="http://schemas.openxmlformats.org/officeDocument/2006/relationships/slide" Target="slides/slide5.xml"/><Relationship Id="rId98" Type="http://schemas.openxmlformats.org/officeDocument/2006/relationships/slide" Target="slides/slide93.xml"/><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5" Type="http://schemas.openxmlformats.org/officeDocument/2006/relationships/slide" Target="slides/slide10.xml"/><Relationship Id="rId110" Type="http://schemas.openxmlformats.org/officeDocument/2006/relationships/slide" Target="slides/slide105.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14" Type="http://schemas.openxmlformats.org/officeDocument/2006/relationships/slide" Target="slides/slide109.xml"/><Relationship Id="rId18" Type="http://schemas.openxmlformats.org/officeDocument/2006/relationships/slide" Target="slides/slide13.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2" Type="http://schemas.openxmlformats.org/officeDocument/2006/relationships/font" Target="fonts/PoppinsSemiBold-boldItalic.fntdata"/><Relationship Id="rId131" Type="http://schemas.openxmlformats.org/officeDocument/2006/relationships/font" Target="fonts/PoppinsSemiBold-italic.fntdata"/><Relationship Id="rId130" Type="http://schemas.openxmlformats.org/officeDocument/2006/relationships/font" Target="fonts/PoppinsSemiBold-bold.fntdata"/><Relationship Id="rId133" Type="http://customschemas.google.com/relationships/presentationmetadata" Target="metadata"/><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rgbClr val="000000"/>
                </a:solidFill>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 name="Shape 45"/>
        <p:cNvGrpSpPr/>
        <p:nvPr/>
      </p:nvGrpSpPr>
      <p:grpSpPr>
        <a:xfrm>
          <a:off x="0" y="0"/>
          <a:ext cx="0" cy="0"/>
          <a:chOff x="0" y="0"/>
          <a:chExt cx="0" cy="0"/>
        </a:xfrm>
      </p:grpSpPr>
      <p:sp>
        <p:nvSpPr>
          <p:cNvPr id="46" name="Google Shape;46;p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 name="Google Shape;47;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 covered some of domain 4 in the last presentation and we’ll wrap it up here. These topics are BIG and full careers within themselves so it is hard to cover them in their entirety in just 1 powerpoint. Domain 4 also covers nutritional assessment through labs and SNP evaluations. </a:t>
            </a:r>
            <a:endParaRPr/>
          </a:p>
        </p:txBody>
      </p:sp>
      <p:sp>
        <p:nvSpPr>
          <p:cNvPr id="63" name="Google Shape;63;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p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381000" rtl="0" algn="l">
              <a:lnSpc>
                <a:spcPct val="115000"/>
              </a:lnSpc>
              <a:spcBef>
                <a:spcPts val="1200"/>
              </a:spcBef>
              <a:spcAft>
                <a:spcPts val="0"/>
              </a:spcAft>
              <a:buSzPts val="1400"/>
              <a:buNone/>
            </a:pPr>
            <a:r>
              <a:rPr b="1" lang="en-US" sz="1100">
                <a:solidFill>
                  <a:schemeClr val="dk1"/>
                </a:solidFill>
                <a:latin typeface="Arial"/>
                <a:ea typeface="Arial"/>
                <a:cs typeface="Arial"/>
                <a:sym typeface="Arial"/>
              </a:rPr>
              <a:t>There is a core distinction that drives this whole topic: </a:t>
            </a:r>
            <a:endParaRPr b="1" sz="1100">
              <a:solidFill>
                <a:schemeClr val="dk1"/>
              </a:solidFill>
              <a:latin typeface="Arial"/>
              <a:ea typeface="Arial"/>
              <a:cs typeface="Arial"/>
              <a:sym typeface="Arial"/>
            </a:endParaRPr>
          </a:p>
          <a:p>
            <a:pPr indent="-298450" lvl="0" marL="457200" marR="381000" rtl="0" algn="l">
              <a:lnSpc>
                <a:spcPct val="115000"/>
              </a:lnSpc>
              <a:spcBef>
                <a:spcPts val="1200"/>
              </a:spcBef>
              <a:spcAft>
                <a:spcPts val="0"/>
              </a:spcAft>
              <a:buClr>
                <a:schemeClr val="dk1"/>
              </a:buClr>
              <a:buSzPts val="1100"/>
              <a:buFont typeface="Arial"/>
              <a:buChar char="●"/>
            </a:pPr>
            <a:r>
              <a:rPr lang="en-US" sz="1100">
                <a:solidFill>
                  <a:schemeClr val="dk1"/>
                </a:solidFill>
                <a:latin typeface="Arial"/>
                <a:ea typeface="Arial"/>
                <a:cs typeface="Arial"/>
                <a:sym typeface="Arial"/>
              </a:rPr>
              <a:t>conventional ranges answer "is this pathological?"</a:t>
            </a:r>
            <a:endParaRPr sz="1100">
              <a:solidFill>
                <a:schemeClr val="dk1"/>
              </a:solidFill>
              <a:latin typeface="Arial"/>
              <a:ea typeface="Arial"/>
              <a:cs typeface="Arial"/>
              <a:sym typeface="Arial"/>
            </a:endParaRPr>
          </a:p>
          <a:p>
            <a:pPr indent="-298450" lvl="0" marL="457200" marR="381000" rtl="0" algn="l">
              <a:lnSpc>
                <a:spcPct val="115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functional ranges answer "is this optimal?" </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A lab can be </a:t>
            </a:r>
            <a:r>
              <a:rPr b="1" lang="en-US" sz="1100">
                <a:solidFill>
                  <a:schemeClr val="dk1"/>
                </a:solidFill>
                <a:latin typeface="Arial"/>
                <a:ea typeface="Arial"/>
                <a:cs typeface="Arial"/>
                <a:sym typeface="Arial"/>
              </a:rPr>
              <a:t>normal</a:t>
            </a:r>
            <a:r>
              <a:rPr lang="en-US" sz="1100">
                <a:solidFill>
                  <a:schemeClr val="dk1"/>
                </a:solidFill>
                <a:latin typeface="Arial"/>
                <a:ea typeface="Arial"/>
                <a:cs typeface="Arial"/>
                <a:sym typeface="Arial"/>
              </a:rPr>
              <a:t> and still reflect suboptimal metabolic or hormonal function. That's the lens for everything coming up.</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74" name="Google Shape;74;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 name="Shape 81"/>
        <p:cNvGrpSpPr/>
        <p:nvPr/>
      </p:nvGrpSpPr>
      <p:grpSpPr>
        <a:xfrm>
          <a:off x="0" y="0"/>
          <a:ext cx="0" cy="0"/>
          <a:chOff x="0" y="0"/>
          <a:chExt cx="0" cy="0"/>
        </a:xfrm>
      </p:grpSpPr>
      <p:sp>
        <p:nvSpPr>
          <p:cNvPr id="82" name="Google Shape;82;p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slide combines glycemic and lipid markers since they're metabolically linked.</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Glycemic control:</a:t>
            </a:r>
            <a:r>
              <a:rPr lang="en-US" sz="1100">
                <a:solidFill>
                  <a:schemeClr val="dk1"/>
                </a:solidFill>
                <a:latin typeface="Arial"/>
                <a:ea typeface="Arial"/>
                <a:cs typeface="Arial"/>
                <a:sym typeface="Arial"/>
              </a:rPr>
              <a:t> fasting glucose, A1c, fasting insulin all reflect insulin sensitivity and metabolic flexibility.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Lipids and cardiovascular risk:</a:t>
            </a:r>
            <a:r>
              <a:rPr lang="en-US" sz="1100">
                <a:solidFill>
                  <a:schemeClr val="dk1"/>
                </a:solidFill>
                <a:latin typeface="Arial"/>
                <a:ea typeface="Arial"/>
                <a:cs typeface="Arial"/>
                <a:sym typeface="Arial"/>
              </a:rPr>
              <a:t> total cholesterol, LDL-C (80-120 mg/dL, context-dependent), HDL-C (≥60 mg/dL), hs-CRP (&lt;1.0 mg/L).</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100"/>
              <a:buNone/>
            </a:pPr>
            <a:r>
              <a:rPr b="1" lang="en-US" sz="1100">
                <a:solidFill>
                  <a:schemeClr val="dk1"/>
                </a:solidFill>
                <a:latin typeface="Arial"/>
                <a:ea typeface="Arial"/>
                <a:cs typeface="Arial"/>
                <a:sym typeface="Arial"/>
              </a:rPr>
              <a:t>Triglycerides and TG:HDL ratio bridge both categories</a:t>
            </a:r>
            <a:r>
              <a:rPr lang="en-US" sz="1100">
                <a:solidFill>
                  <a:schemeClr val="dk1"/>
                </a:solidFill>
                <a:latin typeface="Arial"/>
                <a:ea typeface="Arial"/>
                <a:cs typeface="Arial"/>
                <a:sym typeface="Arial"/>
              </a:rPr>
              <a:t>, since insulin resistance directly drives triglyceride elevation. </a:t>
            </a:r>
            <a:r>
              <a:rPr lang="en-US" sz="1100">
                <a:solidFill>
                  <a:schemeClr val="dk1"/>
                </a:solidFill>
                <a:highlight>
                  <a:srgbClr val="FFFF00"/>
                </a:highlight>
                <a:latin typeface="Arial"/>
                <a:ea typeface="Arial"/>
                <a:cs typeface="Arial"/>
                <a:sym typeface="Arial"/>
              </a:rPr>
              <a:t>TG:HDL under 2.0 is one of the fastest functional screens for insulin resistance, often flagging risk before glucose or A1c become abnormal.</a:t>
            </a:r>
            <a:endParaRPr>
              <a:highlight>
                <a:srgbClr val="FFFF00"/>
              </a:highlight>
            </a:endParaRPr>
          </a:p>
          <a:p>
            <a:pPr indent="0" lvl="0" marL="0" rtl="0" algn="l">
              <a:lnSpc>
                <a:spcPct val="100000"/>
              </a:lnSpc>
              <a:spcBef>
                <a:spcPts val="1200"/>
              </a:spcBef>
              <a:spcAft>
                <a:spcPts val="0"/>
              </a:spcAft>
              <a:buSzPts val="1400"/>
              <a:buNone/>
            </a:pPr>
            <a:r>
              <a:rPr lang="en-US"/>
              <a:t>It is also a possibility that you will encounter some small variances for reference ranges. </a:t>
            </a:r>
            <a:endParaRPr/>
          </a:p>
        </p:txBody>
      </p:sp>
      <p:sp>
        <p:nvSpPr>
          <p:cNvPr id="83" name="Google Shape;8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p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slide combines nutrient status and inflammation markers.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Nutrient status:</a:t>
            </a:r>
            <a:r>
              <a:rPr lang="en-US" sz="1100">
                <a:solidFill>
                  <a:schemeClr val="dk1"/>
                </a:solidFill>
                <a:latin typeface="Arial"/>
                <a:ea typeface="Arial"/>
                <a:cs typeface="Arial"/>
                <a:sym typeface="Arial"/>
              </a:rPr>
              <a:t> vitamin D (40-60 ng/mL), B12 (500-900 pg/mL), RBC folate (&gt;600 ng/mL), magnesium (2.0-2.3 mg/dL), zinc (80-120 μg/dL), supporting immune, neurological, energy, and hormone function.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Inflammation markers:</a:t>
            </a:r>
            <a:r>
              <a:rPr lang="en-US" sz="1100">
                <a:solidFill>
                  <a:schemeClr val="dk1"/>
                </a:solidFill>
                <a:latin typeface="Arial"/>
                <a:ea typeface="Arial"/>
                <a:cs typeface="Arial"/>
                <a:sym typeface="Arial"/>
              </a:rPr>
              <a:t> hs-CRP and ESR flag chronic/systemic inflammation, WBC reflects immune balance.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Ferritin plays double duty</a:t>
            </a:r>
            <a:r>
              <a:rPr lang="en-US" sz="1100">
                <a:solidFill>
                  <a:schemeClr val="dk1"/>
                </a:solidFill>
                <a:latin typeface="Arial"/>
                <a:ea typeface="Arial"/>
                <a:cs typeface="Arial"/>
                <a:sym typeface="Arial"/>
              </a:rPr>
              <a:t>, it's both an iron marker and an inflammatory marker (rises as an acute phase reactant). Always read it alongside CRP, not alone.</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95" name="Google Shape;9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slide combines thyroid and liver markers.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Thyroid function:</a:t>
            </a:r>
            <a:r>
              <a:rPr lang="en-US" sz="1100">
                <a:solidFill>
                  <a:schemeClr val="dk1"/>
                </a:solidFill>
                <a:latin typeface="Arial"/>
                <a:ea typeface="Arial"/>
                <a:cs typeface="Arial"/>
                <a:sym typeface="Arial"/>
              </a:rPr>
              <a:t> TSH (0.5-2.0 mIU/L) reflects signaling, Free T4 (1.0-1.5 ng/dL) reflects hormone availability, Free T3 (3.2-4.2 pg/mL) reflects metabolic activity, reverse T3 (&lt;15 ng/dL) reflects stress/adaptation.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Liver and detox:</a:t>
            </a:r>
            <a:r>
              <a:rPr lang="en-US" sz="1100">
                <a:solidFill>
                  <a:schemeClr val="dk1"/>
                </a:solidFill>
                <a:latin typeface="Arial"/>
                <a:ea typeface="Arial"/>
                <a:cs typeface="Arial"/>
                <a:sym typeface="Arial"/>
              </a:rPr>
              <a:t> ALT and AST (10-26 U/L each) reflect hepatic and mitochondrial stress, bilirubin (0.4-1.0 mg/dL) reflects detox capacity.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AST:ALT ratio near 1:1</a:t>
            </a:r>
            <a:r>
              <a:rPr lang="en-US" sz="1100">
                <a:solidFill>
                  <a:schemeClr val="dk1"/>
                </a:solidFill>
                <a:latin typeface="Arial"/>
                <a:ea typeface="Arial"/>
                <a:cs typeface="Arial"/>
                <a:sym typeface="Arial"/>
              </a:rPr>
              <a:t> reflects balanced liver function, a skew in either direction points toward a specific pattern of liver stress worth investigating further.</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07" name="Google Shape;107;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1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Here are some key kidney and electrolyte markers to recall - </a:t>
            </a:r>
            <a:br>
              <a:rPr lang="en-US"/>
            </a:br>
            <a:br>
              <a:rPr lang="en-US"/>
            </a:br>
            <a:r>
              <a:rPr b="1" lang="en-US" sz="1100">
                <a:solidFill>
                  <a:schemeClr val="dk1"/>
                </a:solidFill>
                <a:latin typeface="Arial"/>
                <a:ea typeface="Arial"/>
                <a:cs typeface="Arial"/>
                <a:sym typeface="Arial"/>
              </a:rPr>
              <a:t>BUN and creatinine together</a:t>
            </a:r>
            <a:r>
              <a:rPr lang="en-US" sz="1100">
                <a:solidFill>
                  <a:schemeClr val="dk1"/>
                </a:solidFill>
                <a:latin typeface="Arial"/>
                <a:ea typeface="Arial"/>
                <a:cs typeface="Arial"/>
                <a:sym typeface="Arial"/>
              </a:rPr>
              <a:t> give a fuller kidney picture than either alone, BUN can shift with protein intake and hydration independent of kidney function, so the two are best read as a pair rather than in isolation.</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119" name="Google Shape;11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1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The single biggest theme in functional lab work: no lab exists in isolation.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A ratio, a trend, and a symptom correlation tell you far more than any one number.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This is really the practical extension of the referral principles we already covered in depth — same rules apply, just now with lab data added to the picture. </a:t>
            </a:r>
            <a:endParaRPr/>
          </a:p>
        </p:txBody>
      </p:sp>
      <p:sp>
        <p:nvSpPr>
          <p:cNvPr id="128" name="Google Shape;12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1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Let’s talk about functional labs </a:t>
            </a:r>
            <a:r>
              <a:rPr i="1" lang="en-US" sz="1100">
                <a:solidFill>
                  <a:schemeClr val="dk1"/>
                </a:solidFill>
                <a:latin typeface="Arial"/>
                <a:ea typeface="Arial"/>
                <a:cs typeface="Arial"/>
                <a:sym typeface="Arial"/>
              </a:rPr>
              <a:t>and</a:t>
            </a:r>
            <a:r>
              <a:rPr lang="en-US" sz="1100">
                <a:solidFill>
                  <a:schemeClr val="dk1"/>
                </a:solidFill>
                <a:latin typeface="Arial"/>
                <a:ea typeface="Arial"/>
                <a:cs typeface="Arial"/>
                <a:sym typeface="Arial"/>
              </a:rPr>
              <a:t> DRI’s together (we discussed DRI’s in the last lecture)</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DRIs = population-based → prevent deficiency, avoid toxicity</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Not designed for optimal health</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Functional labs = assess actual physiological status</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Show how well nutrients are being used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highlight>
                  <a:srgbClr val="FFFF00"/>
                </a:highlight>
                <a:latin typeface="Arial"/>
                <a:ea typeface="Arial"/>
                <a:cs typeface="Arial"/>
                <a:sym typeface="Arial"/>
              </a:rPr>
              <a:t>Key gap: intake ≠ status!!</a:t>
            </a:r>
            <a:endParaRPr sz="1100">
              <a:solidFill>
                <a:schemeClr val="dk1"/>
              </a:solidFill>
              <a:highlight>
                <a:srgbClr val="FFFF00"/>
              </a:highlight>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You can meet RDA and still be suboptimal</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Labs help personalize needs beyond DRI</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Especially with stress, inflammation, malabsorption, chronic disease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This is where functional nutrition becomes individualized</a:t>
            </a:r>
            <a:endParaRPr i="1"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36" name="Google Shape;136;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p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Key summary table for functional lab ranges, RDA/AIs, ULs, and clinical </a:t>
            </a:r>
            <a:r>
              <a:rPr lang="en-US"/>
              <a:t>alignment</a:t>
            </a:r>
            <a:r>
              <a:rPr lang="en-US"/>
              <a:t> </a:t>
            </a:r>
            <a:endParaRPr/>
          </a:p>
        </p:txBody>
      </p:sp>
      <p:sp>
        <p:nvSpPr>
          <p:cNvPr id="144" name="Google Shape;144;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Functional testing looks deeper at physiology, not diagnosis, catching imbalances before disease develops.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4 key areas assessed:</a:t>
            </a:r>
            <a:r>
              <a:rPr lang="en-US" sz="1100">
                <a:solidFill>
                  <a:schemeClr val="dk1"/>
                </a:solidFill>
                <a:latin typeface="Arial"/>
                <a:ea typeface="Arial"/>
                <a:cs typeface="Arial"/>
                <a:sym typeface="Arial"/>
              </a:rPr>
              <a:t> nutrient status, gut health, detox pathways, stress and hormone patterns.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Always connect results to diet, symptoms, and lifestyle to guide personalized strategy.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Boundary:</a:t>
            </a:r>
            <a:r>
              <a:rPr lang="en-US" sz="1100">
                <a:solidFill>
                  <a:schemeClr val="dk1"/>
                </a:solidFill>
                <a:latin typeface="Arial"/>
                <a:ea typeface="Arial"/>
                <a:cs typeface="Arial"/>
                <a:sym typeface="Arial"/>
              </a:rPr>
              <a:t> these are not diagnostic. Always interpret alongside conventional labs and clinical history.</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53" name="Google Shape;15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p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b="1" lang="en-US" sz="1100">
                <a:solidFill>
                  <a:schemeClr val="dk1"/>
                </a:solidFill>
                <a:latin typeface="Arial"/>
                <a:ea typeface="Arial"/>
                <a:cs typeface="Arial"/>
                <a:sym typeface="Arial"/>
              </a:rPr>
              <a:t>OAT = snapshot of cellular metabolism.</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Evaluates: mitochondrial function, B vitamins, neurotransmitter activity, gut microbial byproducts, detox pathways.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6 marker groups: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Energy markers (glycolysis/TCA) → mitochondrial efficiency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Lactate/pyruvate → anaerobic metabolism, oxidative stress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B-vitamin markers → cofactor sufficiency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Microbial metabolites → dysbiosis, gut-brain link</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Detox intermediates → Phase I vs. II balance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Neurotransmitter metabolites → mood, focus, stress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Big picture:</a:t>
            </a:r>
            <a:r>
              <a:rPr lang="en-US" sz="1100">
                <a:solidFill>
                  <a:schemeClr val="dk1"/>
                </a:solidFill>
                <a:latin typeface="Arial"/>
                <a:ea typeface="Arial"/>
                <a:cs typeface="Arial"/>
                <a:sym typeface="Arial"/>
              </a:rPr>
              <a:t> OAT connects metabolism, gut, and brain in one test.</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Strengths:</a:t>
            </a:r>
            <a:r>
              <a:rPr lang="en-US" sz="1100">
                <a:solidFill>
                  <a:schemeClr val="dk1"/>
                </a:solidFill>
                <a:latin typeface="Arial"/>
                <a:ea typeface="Arial"/>
                <a:cs typeface="Arial"/>
                <a:sym typeface="Arial"/>
              </a:rPr>
              <a:t> subclinical gaps, fatigue/cognitive/metabolic issues, catches problems despite "normal" labs.</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Limitations:</a:t>
            </a:r>
            <a:r>
              <a:rPr lang="en-US" sz="1100">
                <a:solidFill>
                  <a:schemeClr val="dk1"/>
                </a:solidFill>
                <a:latin typeface="Arial"/>
                <a:ea typeface="Arial"/>
                <a:cs typeface="Arial"/>
                <a:sym typeface="Arial"/>
              </a:rPr>
              <a:t> snapshot in time, diet/supplement/exercise influenced, needs pattern recognition.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i="1" lang="en-US" sz="1100">
                <a:solidFill>
                  <a:schemeClr val="dk1"/>
                </a:solidFill>
                <a:latin typeface="Arial"/>
                <a:ea typeface="Arial"/>
                <a:cs typeface="Arial"/>
                <a:sym typeface="Arial"/>
              </a:rPr>
              <a:t>(Review sample case on page)</a:t>
            </a:r>
            <a:r>
              <a:rPr lang="en-US" sz="1100">
                <a:solidFill>
                  <a:schemeClr val="dk1"/>
                </a:solidFill>
                <a:latin typeface="Arial"/>
                <a:ea typeface="Arial"/>
                <a:cs typeface="Arial"/>
                <a:sym typeface="Arial"/>
              </a:rPr>
              <a:t> — Reveals: low mitochondrial function, B6 insufficiency, oxidative stress, reduced detox capacity.</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Interventions:</a:t>
            </a:r>
            <a:r>
              <a:rPr lang="en-US" sz="1100">
                <a:solidFill>
                  <a:schemeClr val="dk1"/>
                </a:solidFill>
                <a:latin typeface="Arial"/>
                <a:ea typeface="Arial"/>
                <a:cs typeface="Arial"/>
                <a:sym typeface="Arial"/>
              </a:rPr>
              <a:t> B-rich foods + targeted support, magnesium/riboflavin, mitochondrial support (protein + antioxidants), pull back high-intensity exercise, prioritize sleep.</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400"/>
              <a:buNone/>
            </a:pPr>
            <a:r>
              <a:rPr b="1" lang="en-US" sz="1100">
                <a:solidFill>
                  <a:schemeClr val="dk1"/>
                </a:solidFill>
                <a:latin typeface="Arial"/>
                <a:ea typeface="Arial"/>
                <a:cs typeface="Arial"/>
                <a:sym typeface="Arial"/>
              </a:rPr>
              <a:t>Red flags</a:t>
            </a:r>
            <a:r>
              <a:rPr lang="en-US" sz="1100">
                <a:solidFill>
                  <a:schemeClr val="dk1"/>
                </a:solidFill>
                <a:latin typeface="Arial"/>
                <a:ea typeface="Arial"/>
                <a:cs typeface="Arial"/>
                <a:sym typeface="Arial"/>
              </a:rPr>
              <a:t> requiring referral: progressive weakness, neurologic symptoms, lactic acidosis.</a:t>
            </a:r>
            <a:endParaRPr/>
          </a:p>
        </p:txBody>
      </p:sp>
      <p:sp>
        <p:nvSpPr>
          <p:cNvPr id="161" name="Google Shape;161;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Comprehensive stool testing</a:t>
            </a:r>
            <a:r>
              <a:rPr lang="en-US" sz="1100">
                <a:solidFill>
                  <a:schemeClr val="dk1"/>
                </a:solidFill>
                <a:latin typeface="Arial"/>
                <a:ea typeface="Arial"/>
                <a:cs typeface="Arial"/>
                <a:sym typeface="Arial"/>
              </a:rPr>
              <a:t> evaluates: digestion, microbiome balance, inflammation/immune activity, gut barrier integrity, SCFA production.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Key markers: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Elastase → pancreatic output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Fecal fat → fat digestion/bile flow</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SCFAs → fiber fermentation, colon health</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Commensals → diversity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Opportunists → dysbiosis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Calprotectin → inflammation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sIgA → immune status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Zonulin → permeability (if included)</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Big picture:</a:t>
            </a:r>
            <a:r>
              <a:rPr lang="en-US" sz="1100">
                <a:solidFill>
                  <a:schemeClr val="dk1"/>
                </a:solidFill>
                <a:latin typeface="Arial"/>
                <a:ea typeface="Arial"/>
                <a:cs typeface="Arial"/>
                <a:sym typeface="Arial"/>
              </a:rPr>
              <a:t> connects digestion, microbiome, and immune function in one test.</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Strengths:</a:t>
            </a:r>
            <a:r>
              <a:rPr lang="en-US" sz="1100">
                <a:solidFill>
                  <a:schemeClr val="dk1"/>
                </a:solidFill>
                <a:latin typeface="Arial"/>
                <a:ea typeface="Arial"/>
                <a:cs typeface="Arial"/>
                <a:sym typeface="Arial"/>
              </a:rPr>
              <a:t> direct look at digestion/gut function, links digestion→absorption→nutrient status, helpful in autoimmune/inflammatory/metabolic cases.</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Limitations:</a:t>
            </a:r>
            <a:r>
              <a:rPr lang="en-US" sz="1100">
                <a:solidFill>
                  <a:schemeClr val="dk1"/>
                </a:solidFill>
                <a:latin typeface="Arial"/>
                <a:ea typeface="Arial"/>
                <a:cs typeface="Arial"/>
                <a:sym typeface="Arial"/>
              </a:rPr>
              <a:t> organisms ≠ symptoms without context; influenced by diet, probiotics, antimicrobials.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i="1" lang="en-US" sz="1100">
                <a:solidFill>
                  <a:schemeClr val="dk1"/>
                </a:solidFill>
                <a:latin typeface="Arial"/>
                <a:ea typeface="Arial"/>
                <a:cs typeface="Arial"/>
                <a:sym typeface="Arial"/>
              </a:rPr>
              <a:t>(Review case on page)</a:t>
            </a:r>
            <a:r>
              <a:rPr lang="en-US" sz="1100">
                <a:solidFill>
                  <a:schemeClr val="dk1"/>
                </a:solidFill>
                <a:latin typeface="Arial"/>
                <a:ea typeface="Arial"/>
                <a:cs typeface="Arial"/>
                <a:sym typeface="Arial"/>
              </a:rPr>
              <a:t> — Classic gut dysfunction pattern: low elastase (poor digestion), low SCFAs (low fiber fermentation), high opportunists (dysbiosis), low sIgA (weak gut immunity), normal calprotectin (no active inflammation).</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Interpretation:</a:t>
            </a:r>
            <a:r>
              <a:rPr lang="en-US" sz="1100">
                <a:solidFill>
                  <a:schemeClr val="dk1"/>
                </a:solidFill>
                <a:latin typeface="Arial"/>
                <a:ea typeface="Arial"/>
                <a:cs typeface="Arial"/>
                <a:sym typeface="Arial"/>
              </a:rPr>
              <a:t> digestive insufficiency + dysbiosis, not an acute inflammatory condition.</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Interventions:</a:t>
            </a:r>
            <a:r>
              <a:rPr lang="en-US" sz="1100">
                <a:solidFill>
                  <a:schemeClr val="dk1"/>
                </a:solidFill>
                <a:latin typeface="Arial"/>
                <a:ea typeface="Arial"/>
                <a:cs typeface="Arial"/>
                <a:sym typeface="Arial"/>
              </a:rPr>
              <a:t> slowly increase fiber diversity, support digestion (bitters, enzymes), add fermented foods gradually, address stress during meals.</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400"/>
              <a:buNone/>
            </a:pPr>
            <a:r>
              <a:rPr b="1" lang="en-US" sz="1100">
                <a:solidFill>
                  <a:schemeClr val="dk1"/>
                </a:solidFill>
                <a:latin typeface="Arial"/>
                <a:ea typeface="Arial"/>
                <a:cs typeface="Arial"/>
                <a:sym typeface="Arial"/>
              </a:rPr>
              <a:t>Red flags</a:t>
            </a:r>
            <a:r>
              <a:rPr lang="en-US" sz="1100">
                <a:solidFill>
                  <a:schemeClr val="dk1"/>
                </a:solidFill>
                <a:latin typeface="Arial"/>
                <a:ea typeface="Arial"/>
                <a:cs typeface="Arial"/>
                <a:sym typeface="Arial"/>
              </a:rPr>
              <a:t> requiring referral: high calprotectin, blood in stool, unintentional weight loss.</a:t>
            </a:r>
            <a:endParaRPr sz="1100">
              <a:latin typeface="Arial"/>
              <a:ea typeface="Arial"/>
              <a:cs typeface="Arial"/>
              <a:sym typeface="Arial"/>
            </a:endParaRPr>
          </a:p>
        </p:txBody>
      </p:sp>
      <p:sp>
        <p:nvSpPr>
          <p:cNvPr id="172" name="Google Shape;172;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b="1" lang="en-US" sz="1100">
                <a:solidFill>
                  <a:schemeClr val="dk1"/>
                </a:solidFill>
                <a:latin typeface="Arial"/>
                <a:ea typeface="Arial"/>
                <a:cs typeface="Arial"/>
                <a:sym typeface="Arial"/>
              </a:rPr>
              <a:t>Saliva testing = free &amp; bioavailable hormones.</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Key focus: cortisol rhythm, HPA axis function, sex hormone balance.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Cortisol pattern: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Morning → energy, wake-up signal</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Midday → stress resilience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Evening → wind-down, sleep prep</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Overall rhythm → adaptability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Other markers:</a:t>
            </a:r>
            <a:r>
              <a:rPr lang="en-US" sz="1100">
                <a:solidFill>
                  <a:schemeClr val="dk1"/>
                </a:solidFill>
                <a:latin typeface="Arial"/>
                <a:ea typeface="Arial"/>
                <a:cs typeface="Arial"/>
                <a:sym typeface="Arial"/>
              </a:rPr>
              <a:t> DHEA → anabolic/catabolic balance; estradiol/progesterone → cycle balance; testosterone → anabolic tone.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Big picture:</a:t>
            </a:r>
            <a:r>
              <a:rPr lang="en-US" sz="1100">
                <a:solidFill>
                  <a:schemeClr val="dk1"/>
                </a:solidFill>
                <a:latin typeface="Arial"/>
                <a:ea typeface="Arial"/>
                <a:cs typeface="Arial"/>
                <a:sym typeface="Arial"/>
              </a:rPr>
              <a:t> timing + pattern matter more than any single value.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Strengths:</a:t>
            </a:r>
            <a:r>
              <a:rPr lang="en-US" sz="1100">
                <a:solidFill>
                  <a:schemeClr val="dk1"/>
                </a:solidFill>
                <a:latin typeface="Arial"/>
                <a:ea typeface="Arial"/>
                <a:cs typeface="Arial"/>
                <a:sym typeface="Arial"/>
              </a:rPr>
              <a:t> great for stress/sleep/burnout patterns, captures cortisol rhythm, non-invasive/multi-time point.</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Limitations:</a:t>
            </a:r>
            <a:r>
              <a:rPr lang="en-US" sz="1100">
                <a:solidFill>
                  <a:schemeClr val="dk1"/>
                </a:solidFill>
                <a:latin typeface="Arial"/>
                <a:ea typeface="Arial"/>
                <a:cs typeface="Arial"/>
                <a:sym typeface="Arial"/>
              </a:rPr>
              <a:t> affected by sleep, stress, shift work; not diagnostic; must match to symptoms.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Exam tip:</a:t>
            </a:r>
            <a:r>
              <a:rPr lang="en-US" sz="1100">
                <a:solidFill>
                  <a:schemeClr val="dk1"/>
                </a:solidFill>
                <a:latin typeface="Arial"/>
                <a:ea typeface="Arial"/>
                <a:cs typeface="Arial"/>
                <a:sym typeface="Arial"/>
              </a:rPr>
              <a:t> useful for patterns, not diagnosis.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i="1" lang="en-US" sz="1100">
                <a:solidFill>
                  <a:schemeClr val="dk1"/>
                </a:solidFill>
                <a:latin typeface="Arial"/>
                <a:ea typeface="Arial"/>
                <a:cs typeface="Arial"/>
                <a:sym typeface="Arial"/>
              </a:rPr>
              <a:t>(Review classic "wired but tired" case)</a:t>
            </a:r>
            <a:r>
              <a:rPr lang="en-US" sz="1100">
                <a:solidFill>
                  <a:schemeClr val="dk1"/>
                </a:solidFill>
                <a:latin typeface="Arial"/>
                <a:ea typeface="Arial"/>
                <a:cs typeface="Arial"/>
                <a:sym typeface="Arial"/>
              </a:rPr>
              <a:t> — Cortisol pattern: low AM (poor wake-up signal), high PM (difficulty winding down) → flattened rhythm overall. Plus low-normal DHEA → reduced resilience.</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Interpretation:</a:t>
            </a:r>
            <a:r>
              <a:rPr lang="en-US" sz="1100">
                <a:solidFill>
                  <a:schemeClr val="dk1"/>
                </a:solidFill>
                <a:latin typeface="Arial"/>
                <a:ea typeface="Arial"/>
                <a:cs typeface="Arial"/>
                <a:sym typeface="Arial"/>
              </a:rPr>
              <a:t> HPA-axis dysregulation + circadian disruption.</a:t>
            </a:r>
            <a:br>
              <a:rPr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Interventions:</a:t>
            </a:r>
            <a:r>
              <a:rPr lang="en-US" sz="1100">
                <a:solidFill>
                  <a:schemeClr val="dk1"/>
                </a:solidFill>
                <a:latin typeface="Arial"/>
                <a:ea typeface="Arial"/>
                <a:cs typeface="Arial"/>
                <a:sym typeface="Arial"/>
              </a:rPr>
              <a:t> consistent meals + adequate protein, cut caffeine after noon, evening support (magnesium, glycine foods), morning sunlight exposure, gentle movement over high intensity.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Red flags</a:t>
            </a:r>
            <a:r>
              <a:rPr lang="en-US" sz="1100">
                <a:solidFill>
                  <a:schemeClr val="dk1"/>
                </a:solidFill>
                <a:latin typeface="Arial"/>
                <a:ea typeface="Arial"/>
                <a:cs typeface="Arial"/>
                <a:sym typeface="Arial"/>
              </a:rPr>
              <a:t> requiring referral: very low cortisol + hypotension, signs of endocrine disorder, persistent insomnia.</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Takeaway:</a:t>
            </a:r>
            <a:r>
              <a:rPr lang="en-US" sz="1100">
                <a:solidFill>
                  <a:schemeClr val="dk1"/>
                </a:solidFill>
                <a:latin typeface="Arial"/>
                <a:ea typeface="Arial"/>
                <a:cs typeface="Arial"/>
                <a:sym typeface="Arial"/>
              </a:rPr>
              <a:t> not a cortisol "deficiency", it's a rhythm issue.</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183" name="Google Shape;183;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latin typeface="Arial"/>
                <a:ea typeface="Arial"/>
                <a:cs typeface="Arial"/>
                <a:sym typeface="Arial"/>
              </a:rPr>
              <a:t>Let’s dive into the evaluation of</a:t>
            </a:r>
            <a:r>
              <a:rPr b="1" lang="en-US" sz="1100">
                <a:latin typeface="Arial"/>
                <a:ea typeface="Arial"/>
                <a:cs typeface="Arial"/>
                <a:sym typeface="Arial"/>
              </a:rPr>
              <a:t> hormones and neurotransmitters: </a:t>
            </a:r>
            <a:br>
              <a:rPr lang="en-US" sz="1100">
                <a:latin typeface="Arial"/>
                <a:ea typeface="Arial"/>
                <a:cs typeface="Arial"/>
                <a:sym typeface="Arial"/>
              </a:rPr>
            </a:br>
            <a:endParaRPr sz="1100">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Same functional-testing mindset as the last section, now applied specifically to hormones and neurotransmitters: the goal is catching </a:t>
            </a:r>
            <a:r>
              <a:rPr b="1" lang="en-US" sz="1100">
                <a:solidFill>
                  <a:schemeClr val="dk1"/>
                </a:solidFill>
                <a:latin typeface="Arial"/>
                <a:ea typeface="Arial"/>
                <a:cs typeface="Arial"/>
                <a:sym typeface="Arial"/>
              </a:rPr>
              <a:t>dysregulation before disease</a:t>
            </a:r>
            <a:r>
              <a:rPr lang="en-US" sz="1100">
                <a:solidFill>
                  <a:schemeClr val="dk1"/>
                </a:solidFill>
                <a:latin typeface="Arial"/>
                <a:ea typeface="Arial"/>
                <a:cs typeface="Arial"/>
                <a:sym typeface="Arial"/>
              </a:rPr>
              <a:t>, and reading </a:t>
            </a:r>
            <a:r>
              <a:rPr b="1" lang="en-US" sz="1100">
                <a:solidFill>
                  <a:schemeClr val="dk1"/>
                </a:solidFill>
                <a:latin typeface="Arial"/>
                <a:ea typeface="Arial"/>
                <a:cs typeface="Arial"/>
                <a:sym typeface="Arial"/>
              </a:rPr>
              <a:t>patterns</a:t>
            </a:r>
            <a:r>
              <a:rPr lang="en-US" sz="1100">
                <a:solidFill>
                  <a:schemeClr val="dk1"/>
                </a:solidFill>
                <a:latin typeface="Arial"/>
                <a:ea typeface="Arial"/>
                <a:cs typeface="Arial"/>
                <a:sym typeface="Arial"/>
              </a:rPr>
              <a:t> rather than isolated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numbers.</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latin typeface="Arial"/>
              <a:ea typeface="Arial"/>
              <a:cs typeface="Arial"/>
              <a:sym typeface="Arial"/>
            </a:endParaRPr>
          </a:p>
        </p:txBody>
      </p:sp>
      <p:sp>
        <p:nvSpPr>
          <p:cNvPr id="194" name="Google Shape;194;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38100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slide covers two stress-related hormone systems together: </a:t>
            </a:r>
            <a:r>
              <a:rPr b="1" lang="en-US" sz="1100">
                <a:solidFill>
                  <a:schemeClr val="dk1"/>
                </a:solidFill>
                <a:latin typeface="Arial"/>
                <a:ea typeface="Arial"/>
                <a:cs typeface="Arial"/>
                <a:sym typeface="Arial"/>
              </a:rPr>
              <a:t>adrenal and thyroid.</a:t>
            </a:r>
            <a:endParaRPr b="1"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Adrenal (HPA axis):</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298450" lvl="0" marL="457200" marR="3810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low AM cortisol (fatigue), </a:t>
            </a:r>
            <a:endParaRPr sz="1100">
              <a:solidFill>
                <a:schemeClr val="dk1"/>
              </a:solidFill>
              <a:latin typeface="Arial"/>
              <a:ea typeface="Arial"/>
              <a:cs typeface="Arial"/>
              <a:sym typeface="Arial"/>
            </a:endParaRPr>
          </a:p>
          <a:p>
            <a:pPr indent="-298450" lvl="0" marL="457200" marR="3810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high PM cortisol (insomnia/anxiety), </a:t>
            </a:r>
            <a:endParaRPr sz="1100">
              <a:solidFill>
                <a:schemeClr val="dk1"/>
              </a:solidFill>
              <a:latin typeface="Arial"/>
              <a:ea typeface="Arial"/>
              <a:cs typeface="Arial"/>
              <a:sym typeface="Arial"/>
            </a:endParaRPr>
          </a:p>
          <a:p>
            <a:pPr indent="-298450" lvl="0" marL="457200" marR="3810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flattened rhythm (burnout), </a:t>
            </a:r>
            <a:endParaRPr sz="1100">
              <a:solidFill>
                <a:schemeClr val="dk1"/>
              </a:solidFill>
              <a:latin typeface="Arial"/>
              <a:ea typeface="Arial"/>
              <a:cs typeface="Arial"/>
              <a:sym typeface="Arial"/>
            </a:endParaRPr>
          </a:p>
          <a:p>
            <a:pPr indent="-298450" lvl="0" marL="457200" marR="3810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low DHEA (poor recovery). </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Usually reflects stress, sleep timing, blood sugar, or inflammation, not adrenal disease itself.</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Thyroid:</a:t>
            </a:r>
            <a:r>
              <a:rPr lang="en-US" sz="1100">
                <a:solidFill>
                  <a:schemeClr val="dk1"/>
                </a:solidFill>
                <a:latin typeface="Arial"/>
                <a:ea typeface="Arial"/>
                <a:cs typeface="Arial"/>
                <a:sym typeface="Arial"/>
              </a:rPr>
              <a:t> key pattern to know is normal TSH plus low Free T3, which signals a conversion problem, typically from stress, caloric restriction, or inflammation, not thyroid dysfunction. Elevated reverse T3 signals metabolic "braking" under stress.</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1200"/>
              </a:spcAft>
              <a:buClr>
                <a:schemeClr val="dk1"/>
              </a:buClr>
              <a:buSzPts val="1100"/>
              <a:buFont typeface="Arial"/>
              <a:buNone/>
            </a:pPr>
            <a:r>
              <a:rPr b="1" lang="en-US" sz="1100">
                <a:solidFill>
                  <a:schemeClr val="dk1"/>
                </a:solidFill>
                <a:latin typeface="Arial"/>
                <a:ea typeface="Arial"/>
                <a:cs typeface="Arial"/>
                <a:sym typeface="Arial"/>
              </a:rPr>
              <a:t>Common thread: </a:t>
            </a:r>
            <a:r>
              <a:rPr lang="en-US" sz="1100">
                <a:solidFill>
                  <a:schemeClr val="dk1"/>
                </a:solidFill>
                <a:latin typeface="Arial"/>
                <a:ea typeface="Arial"/>
                <a:cs typeface="Arial"/>
                <a:sym typeface="Arial"/>
              </a:rPr>
              <a:t>symptoms often </a:t>
            </a:r>
            <a:r>
              <a:rPr i="1" lang="en-US" sz="1100">
                <a:solidFill>
                  <a:schemeClr val="dk1"/>
                </a:solidFill>
                <a:latin typeface="Arial"/>
                <a:ea typeface="Arial"/>
                <a:cs typeface="Arial"/>
                <a:sym typeface="Arial"/>
              </a:rPr>
              <a:t>precede</a:t>
            </a:r>
            <a:r>
              <a:rPr lang="en-US" sz="1100">
                <a:solidFill>
                  <a:schemeClr val="dk1"/>
                </a:solidFill>
                <a:latin typeface="Arial"/>
                <a:ea typeface="Arial"/>
                <a:cs typeface="Arial"/>
                <a:sym typeface="Arial"/>
              </a:rPr>
              <a:t> abnormal labs. That's the whole case for functional interpretation!</a:t>
            </a:r>
            <a:endParaRPr/>
          </a:p>
        </p:txBody>
      </p:sp>
      <p:sp>
        <p:nvSpPr>
          <p:cNvPr id="202" name="Google Shape;202;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38100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slide covers sex hormone patterns across 4 common presentations.</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Relative estrogen dominance</a:t>
            </a:r>
            <a:r>
              <a:rPr lang="en-US" sz="1100">
                <a:solidFill>
                  <a:schemeClr val="dk1"/>
                </a:solidFill>
                <a:latin typeface="Arial"/>
                <a:ea typeface="Arial"/>
                <a:cs typeface="Arial"/>
                <a:sym typeface="Arial"/>
              </a:rPr>
              <a:t> usually points to impaired detoxification, chronic stress, or low progesterone rather than truly elevated estrogen. It's a ratio problem, not just an absolute level.</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Low progesterone</a:t>
            </a:r>
            <a:r>
              <a:rPr lang="en-US" sz="1100">
                <a:solidFill>
                  <a:schemeClr val="dk1"/>
                </a:solidFill>
                <a:latin typeface="Arial"/>
                <a:ea typeface="Arial"/>
                <a:cs typeface="Arial"/>
                <a:sym typeface="Arial"/>
              </a:rPr>
              <a:t> shows up as sleep issues, anxiety, and PMS symptoms, often tied to chronic stress since progesterone production competes with cortisol production under sustained stress.</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Low testosterone</a:t>
            </a:r>
            <a:r>
              <a:rPr lang="en-US" sz="1100">
                <a:solidFill>
                  <a:schemeClr val="dk1"/>
                </a:solidFill>
                <a:latin typeface="Arial"/>
                <a:ea typeface="Arial"/>
                <a:cs typeface="Arial"/>
                <a:sym typeface="Arial"/>
              </a:rPr>
              <a:t> matters across all genders, not just men. It presents as low muscle mass, fatigue, and insulin resistance.</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Altered estrogen metabolites</a:t>
            </a:r>
            <a:r>
              <a:rPr lang="en-US" sz="1100">
                <a:solidFill>
                  <a:schemeClr val="dk1"/>
                </a:solidFill>
                <a:latin typeface="Arial"/>
                <a:ea typeface="Arial"/>
                <a:cs typeface="Arial"/>
                <a:sym typeface="Arial"/>
              </a:rPr>
              <a:t> on urine testing point to a detox pathway imbalance, specifically how the liver is processing and clearing estrogen.</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sz="1100">
              <a:solidFill>
                <a:schemeClr val="dk1"/>
              </a:solidFill>
              <a:latin typeface="Arial"/>
              <a:ea typeface="Arial"/>
              <a:cs typeface="Arial"/>
              <a:sym typeface="Arial"/>
            </a:endParaRPr>
          </a:p>
        </p:txBody>
      </p:sp>
      <p:sp>
        <p:nvSpPr>
          <p:cNvPr id="216" name="Google Shape;216;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b="1" lang="en-US" sz="1100">
                <a:solidFill>
                  <a:schemeClr val="dk1"/>
                </a:solidFill>
                <a:latin typeface="Arial"/>
                <a:ea typeface="Arial"/>
                <a:cs typeface="Arial"/>
                <a:sym typeface="Arial"/>
              </a:rPr>
              <a:t>5 neurotransmitters</a:t>
            </a:r>
            <a:r>
              <a:rPr lang="en-US" sz="1100">
                <a:solidFill>
                  <a:schemeClr val="dk1"/>
                </a:solidFill>
                <a:latin typeface="Arial"/>
                <a:ea typeface="Arial"/>
                <a:cs typeface="Arial"/>
                <a:sym typeface="Arial"/>
              </a:rPr>
              <a:t> commonly assessed on functional panels.</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b="1" lang="en-US" sz="1100">
                <a:solidFill>
                  <a:schemeClr val="dk1"/>
                </a:solidFill>
                <a:latin typeface="Arial"/>
                <a:ea typeface="Arial"/>
                <a:cs typeface="Arial"/>
                <a:sym typeface="Arial"/>
              </a:rPr>
              <a:t>Key caveat:</a:t>
            </a:r>
            <a:r>
              <a:rPr lang="en-US" sz="1100">
                <a:solidFill>
                  <a:schemeClr val="dk1"/>
                </a:solidFill>
                <a:latin typeface="Arial"/>
                <a:ea typeface="Arial"/>
                <a:cs typeface="Arial"/>
                <a:sym typeface="Arial"/>
              </a:rPr>
              <a:t> these labs measure </a:t>
            </a:r>
            <a:r>
              <a:rPr b="1" lang="en-US" sz="1100">
                <a:solidFill>
                  <a:schemeClr val="dk1"/>
                </a:solidFill>
                <a:latin typeface="Arial"/>
                <a:ea typeface="Arial"/>
                <a:cs typeface="Arial"/>
                <a:sym typeface="Arial"/>
              </a:rPr>
              <a:t>metabolic byproducts</a:t>
            </a:r>
            <a:r>
              <a:rPr lang="en-US" sz="1100">
                <a:solidFill>
                  <a:schemeClr val="dk1"/>
                </a:solidFill>
                <a:latin typeface="Arial"/>
                <a:ea typeface="Arial"/>
                <a:cs typeface="Arial"/>
                <a:sym typeface="Arial"/>
              </a:rPr>
              <a:t>, not actual brain concentrations.</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1" sz="1100">
              <a:solidFill>
                <a:schemeClr val="dk1"/>
              </a:solidFill>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b="1" lang="en-US" sz="1100">
                <a:solidFill>
                  <a:schemeClr val="dk1"/>
                </a:solidFill>
                <a:latin typeface="Arial"/>
                <a:ea typeface="Arial"/>
                <a:cs typeface="Arial"/>
                <a:sym typeface="Arial"/>
              </a:rPr>
              <a:t>4 patterns</a:t>
            </a:r>
            <a:r>
              <a:rPr lang="en-US" sz="1100">
                <a:solidFill>
                  <a:schemeClr val="dk1"/>
                </a:solidFill>
                <a:latin typeface="Arial"/>
                <a:ea typeface="Arial"/>
                <a:cs typeface="Arial"/>
                <a:sym typeface="Arial"/>
              </a:rPr>
              <a:t> to know:</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Low dopamine</a:t>
            </a:r>
            <a:r>
              <a:rPr lang="en-US" sz="1100">
                <a:solidFill>
                  <a:schemeClr val="dk1"/>
                </a:solidFill>
                <a:latin typeface="Arial"/>
                <a:ea typeface="Arial"/>
                <a:cs typeface="Arial"/>
                <a:sym typeface="Arial"/>
              </a:rPr>
              <a:t> → low motivation/focus; driven by low </a:t>
            </a:r>
            <a:r>
              <a:rPr b="1" lang="en-US" sz="1100">
                <a:solidFill>
                  <a:schemeClr val="dk1"/>
                </a:solidFill>
                <a:latin typeface="Arial"/>
                <a:ea typeface="Arial"/>
                <a:cs typeface="Arial"/>
                <a:sym typeface="Arial"/>
              </a:rPr>
              <a:t>protein, iron, B6</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High dopamine turnover</a:t>
            </a:r>
            <a:r>
              <a:rPr lang="en-US" sz="1100">
                <a:solidFill>
                  <a:schemeClr val="dk1"/>
                </a:solidFill>
                <a:latin typeface="Arial"/>
                <a:ea typeface="Arial"/>
                <a:cs typeface="Arial"/>
                <a:sym typeface="Arial"/>
              </a:rPr>
              <a:t> → anxiety/restlessness; driven by </a:t>
            </a:r>
            <a:r>
              <a:rPr b="1" lang="en-US" sz="1100">
                <a:solidFill>
                  <a:schemeClr val="dk1"/>
                </a:solidFill>
                <a:latin typeface="Arial"/>
                <a:ea typeface="Arial"/>
                <a:cs typeface="Arial"/>
                <a:sym typeface="Arial"/>
              </a:rPr>
              <a:t>chronic stress</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Low serotonin</a:t>
            </a:r>
            <a:r>
              <a:rPr lang="en-US" sz="1100">
                <a:solidFill>
                  <a:schemeClr val="dk1"/>
                </a:solidFill>
                <a:latin typeface="Arial"/>
                <a:ea typeface="Arial"/>
                <a:cs typeface="Arial"/>
                <a:sym typeface="Arial"/>
              </a:rPr>
              <a:t> → mood instability/cravings; driven by </a:t>
            </a:r>
            <a:r>
              <a:rPr b="1" lang="en-US" sz="1100">
                <a:solidFill>
                  <a:schemeClr val="dk1"/>
                </a:solidFill>
                <a:latin typeface="Arial"/>
                <a:ea typeface="Arial"/>
                <a:cs typeface="Arial"/>
                <a:sym typeface="Arial"/>
              </a:rPr>
              <a:t>poor gut health</a:t>
            </a:r>
            <a:r>
              <a:rPr lang="en-US" sz="1100">
                <a:solidFill>
                  <a:schemeClr val="dk1"/>
                </a:solidFill>
                <a:latin typeface="Arial"/>
                <a:ea typeface="Arial"/>
                <a:cs typeface="Arial"/>
                <a:sym typeface="Arial"/>
              </a:rPr>
              <a:t>, low tryptophan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High glutamate/low GABA</a:t>
            </a:r>
            <a:r>
              <a:rPr lang="en-US" sz="1100">
                <a:solidFill>
                  <a:schemeClr val="dk1"/>
                </a:solidFill>
                <a:latin typeface="Arial"/>
                <a:ea typeface="Arial"/>
                <a:cs typeface="Arial"/>
                <a:sym typeface="Arial"/>
              </a:rPr>
              <a:t> → anxiety/insomnia; driven by </a:t>
            </a:r>
            <a:r>
              <a:rPr b="1" lang="en-US" sz="1100">
                <a:solidFill>
                  <a:schemeClr val="dk1"/>
                </a:solidFill>
                <a:latin typeface="Arial"/>
                <a:ea typeface="Arial"/>
                <a:cs typeface="Arial"/>
                <a:sym typeface="Arial"/>
              </a:rPr>
              <a:t>magnesium deficiency</a:t>
            </a:r>
            <a:r>
              <a:rPr lang="en-US" sz="1100">
                <a:solidFill>
                  <a:schemeClr val="dk1"/>
                </a:solidFill>
                <a:latin typeface="Arial"/>
                <a:ea typeface="Arial"/>
                <a:cs typeface="Arial"/>
                <a:sym typeface="Arial"/>
              </a:rPr>
              <a:t>, inflammation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N</a:t>
            </a:r>
            <a:r>
              <a:rPr b="1" lang="en-US" sz="1100">
                <a:solidFill>
                  <a:schemeClr val="dk1"/>
                </a:solidFill>
                <a:latin typeface="Arial"/>
                <a:ea typeface="Arial"/>
                <a:cs typeface="Arial"/>
                <a:sym typeface="Arial"/>
              </a:rPr>
              <a:t>utrient status and gut health</a:t>
            </a:r>
            <a:r>
              <a:rPr lang="en-US" sz="1100">
                <a:solidFill>
                  <a:schemeClr val="dk1"/>
                </a:solidFill>
                <a:latin typeface="Arial"/>
                <a:ea typeface="Arial"/>
                <a:cs typeface="Arial"/>
                <a:sym typeface="Arial"/>
              </a:rPr>
              <a:t> drive nearly every pattern here.</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226" name="Google Shape;226;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37" name="Google Shape;237;p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Hormones and neurotransmitters rarely act in isolation. 4 combined patterns worth recognizing:</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High cortisol + low serotonin</a:t>
            </a:r>
            <a:r>
              <a:rPr lang="en-US" sz="1100">
                <a:solidFill>
                  <a:schemeClr val="dk1"/>
                </a:solidFill>
                <a:latin typeface="Arial"/>
                <a:ea typeface="Arial"/>
                <a:cs typeface="Arial"/>
                <a:sym typeface="Arial"/>
              </a:rPr>
              <a:t> → stress-driven mood issues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Low cortisol + low dopamine</a:t>
            </a:r>
            <a:r>
              <a:rPr lang="en-US" sz="1100">
                <a:solidFill>
                  <a:schemeClr val="dk1"/>
                </a:solidFill>
                <a:latin typeface="Arial"/>
                <a:ea typeface="Arial"/>
                <a:cs typeface="Arial"/>
                <a:sym typeface="Arial"/>
              </a:rPr>
              <a:t> → burnout, low motivation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Estrogen dominance + anxiety</a:t>
            </a:r>
            <a:r>
              <a:rPr lang="en-US" sz="1100">
                <a:solidFill>
                  <a:schemeClr val="dk1"/>
                </a:solidFill>
                <a:latin typeface="Arial"/>
                <a:ea typeface="Arial"/>
                <a:cs typeface="Arial"/>
                <a:sym typeface="Arial"/>
              </a:rPr>
              <a:t> → detox and neurotransmitter overlap</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Insulin resistance + low dopamine</a:t>
            </a:r>
            <a:r>
              <a:rPr lang="en-US" sz="1100">
                <a:solidFill>
                  <a:schemeClr val="dk1"/>
                </a:solidFill>
                <a:latin typeface="Arial"/>
                <a:ea typeface="Arial"/>
                <a:cs typeface="Arial"/>
                <a:sym typeface="Arial"/>
              </a:rPr>
              <a:t> → disrupted reward signaling</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Think in systems, not single pathways. The shared drivers behind all 4: </a:t>
            </a:r>
            <a:r>
              <a:rPr b="1" lang="en-US" sz="1100">
                <a:solidFill>
                  <a:schemeClr val="dk1"/>
                </a:solidFill>
                <a:latin typeface="Arial"/>
                <a:ea typeface="Arial"/>
                <a:cs typeface="Arial"/>
                <a:sym typeface="Arial"/>
              </a:rPr>
              <a:t>nutrition, stress, gut health, and circadian rhythm</a:t>
            </a:r>
            <a:r>
              <a:rPr lang="en-US" sz="1100">
                <a:solidFill>
                  <a:schemeClr val="dk1"/>
                </a:solidFill>
                <a:latin typeface="Arial"/>
                <a:ea typeface="Arial"/>
                <a:cs typeface="Arial"/>
                <a:sym typeface="Arial"/>
              </a:rPr>
              <a:t>.</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p4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A </a:t>
            </a:r>
            <a:r>
              <a:rPr b="1" lang="en-US" sz="1100">
                <a:solidFill>
                  <a:schemeClr val="dk1"/>
                </a:solidFill>
                <a:latin typeface="Arial"/>
                <a:ea typeface="Arial"/>
                <a:cs typeface="Arial"/>
                <a:sym typeface="Arial"/>
              </a:rPr>
              <a:t>6-step process</a:t>
            </a:r>
            <a:r>
              <a:rPr lang="en-US" sz="1100">
                <a:solidFill>
                  <a:schemeClr val="dk1"/>
                </a:solidFill>
                <a:latin typeface="Arial"/>
                <a:ea typeface="Arial"/>
                <a:cs typeface="Arial"/>
                <a:sym typeface="Arial"/>
              </a:rPr>
              <a:t> for interpretation:</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AutoNum type="arabicPeriod"/>
            </a:pPr>
            <a:r>
              <a:rPr lang="en-US" sz="1100">
                <a:solidFill>
                  <a:schemeClr val="dk1"/>
                </a:solidFill>
                <a:latin typeface="Arial"/>
                <a:ea typeface="Arial"/>
                <a:cs typeface="Arial"/>
                <a:sym typeface="Arial"/>
              </a:rPr>
              <a:t>Identify </a:t>
            </a:r>
            <a:r>
              <a:rPr b="1" lang="en-US" sz="1100">
                <a:solidFill>
                  <a:schemeClr val="dk1"/>
                </a:solidFill>
                <a:latin typeface="Arial"/>
                <a:ea typeface="Arial"/>
                <a:cs typeface="Arial"/>
                <a:sym typeface="Arial"/>
              </a:rPr>
              <a:t>symptom clusters</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AutoNum type="arabicPeriod"/>
            </a:pPr>
            <a:r>
              <a:rPr lang="en-US" sz="1100">
                <a:solidFill>
                  <a:schemeClr val="dk1"/>
                </a:solidFill>
                <a:latin typeface="Arial"/>
                <a:ea typeface="Arial"/>
                <a:cs typeface="Arial"/>
                <a:sym typeface="Arial"/>
              </a:rPr>
              <a:t>Evaluate </a:t>
            </a:r>
            <a:r>
              <a:rPr b="1" lang="en-US" sz="1100">
                <a:solidFill>
                  <a:schemeClr val="dk1"/>
                </a:solidFill>
                <a:latin typeface="Arial"/>
                <a:ea typeface="Arial"/>
                <a:cs typeface="Arial"/>
                <a:sym typeface="Arial"/>
              </a:rPr>
              <a:t>hormone rhythms</a:t>
            </a:r>
            <a:r>
              <a:rPr lang="en-US" sz="1100">
                <a:solidFill>
                  <a:schemeClr val="dk1"/>
                </a:solidFill>
                <a:latin typeface="Arial"/>
                <a:ea typeface="Arial"/>
                <a:cs typeface="Arial"/>
                <a:sym typeface="Arial"/>
              </a:rPr>
              <a:t> (not single values)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AutoNum type="arabicPeriod"/>
            </a:pPr>
            <a:r>
              <a:rPr lang="en-US" sz="1100">
                <a:solidFill>
                  <a:schemeClr val="dk1"/>
                </a:solidFill>
                <a:latin typeface="Arial"/>
                <a:ea typeface="Arial"/>
                <a:cs typeface="Arial"/>
                <a:sym typeface="Arial"/>
              </a:rPr>
              <a:t>Assess </a:t>
            </a:r>
            <a:r>
              <a:rPr b="1" lang="en-US" sz="1100">
                <a:solidFill>
                  <a:schemeClr val="dk1"/>
                </a:solidFill>
                <a:latin typeface="Arial"/>
                <a:ea typeface="Arial"/>
                <a:cs typeface="Arial"/>
                <a:sym typeface="Arial"/>
              </a:rPr>
              <a:t>neurotransmitter trends</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AutoNum type="arabicPeriod"/>
            </a:pPr>
            <a:r>
              <a:rPr lang="en-US" sz="1100">
                <a:solidFill>
                  <a:schemeClr val="dk1"/>
                </a:solidFill>
                <a:latin typeface="Arial"/>
                <a:ea typeface="Arial"/>
                <a:cs typeface="Arial"/>
                <a:sym typeface="Arial"/>
              </a:rPr>
              <a:t>Identify </a:t>
            </a:r>
            <a:r>
              <a:rPr b="1" lang="en-US" sz="1100">
                <a:solidFill>
                  <a:schemeClr val="dk1"/>
                </a:solidFill>
                <a:latin typeface="Arial"/>
                <a:ea typeface="Arial"/>
                <a:cs typeface="Arial"/>
                <a:sym typeface="Arial"/>
              </a:rPr>
              <a:t>upstream drivers</a:t>
            </a:r>
            <a:r>
              <a:rPr lang="en-US" sz="1100">
                <a:solidFill>
                  <a:schemeClr val="dk1"/>
                </a:solidFill>
                <a:latin typeface="Arial"/>
                <a:ea typeface="Arial"/>
                <a:cs typeface="Arial"/>
                <a:sym typeface="Arial"/>
              </a:rPr>
              <a:t> (diet, nutrient sufficiency, gut integrity, stress/sleep)</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AutoNum type="arabicPeriod"/>
            </a:pPr>
            <a:r>
              <a:rPr lang="en-US" sz="1100">
                <a:solidFill>
                  <a:schemeClr val="dk1"/>
                </a:solidFill>
                <a:latin typeface="Arial"/>
                <a:ea typeface="Arial"/>
                <a:cs typeface="Arial"/>
                <a:sym typeface="Arial"/>
              </a:rPr>
              <a:t>Match findings to </a:t>
            </a:r>
            <a:r>
              <a:rPr b="1" lang="en-US" sz="1100">
                <a:solidFill>
                  <a:schemeClr val="dk1"/>
                </a:solidFill>
                <a:latin typeface="Arial"/>
                <a:ea typeface="Arial"/>
                <a:cs typeface="Arial"/>
                <a:sym typeface="Arial"/>
              </a:rPr>
              <a:t>nutrition-lifestyle strategy</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AutoNum type="arabicPeriod"/>
            </a:pPr>
            <a:r>
              <a:rPr b="1" lang="en-US" sz="1100">
                <a:solidFill>
                  <a:schemeClr val="dk1"/>
                </a:solidFill>
                <a:latin typeface="Arial"/>
                <a:ea typeface="Arial"/>
                <a:cs typeface="Arial"/>
                <a:sym typeface="Arial"/>
              </a:rPr>
              <a:t>Refer</a:t>
            </a:r>
            <a:r>
              <a:rPr lang="en-US" sz="1100">
                <a:solidFill>
                  <a:schemeClr val="dk1"/>
                </a:solidFill>
                <a:latin typeface="Arial"/>
                <a:ea typeface="Arial"/>
                <a:cs typeface="Arial"/>
                <a:sym typeface="Arial"/>
              </a:rPr>
              <a:t> if pathology is suspected</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400"/>
              <a:buNone/>
            </a:pPr>
            <a:r>
              <a:rPr b="1" lang="en-US" sz="1100">
                <a:solidFill>
                  <a:schemeClr val="dk1"/>
                </a:solidFill>
                <a:latin typeface="Arial"/>
                <a:ea typeface="Arial"/>
                <a:cs typeface="Arial"/>
                <a:sym typeface="Arial"/>
              </a:rPr>
              <a:t>Refer immediately</a:t>
            </a:r>
            <a:r>
              <a:rPr lang="en-US" sz="1100">
                <a:solidFill>
                  <a:schemeClr val="dk1"/>
                </a:solidFill>
                <a:latin typeface="Arial"/>
                <a:ea typeface="Arial"/>
                <a:cs typeface="Arial"/>
                <a:sym typeface="Arial"/>
              </a:rPr>
              <a:t> for: extreme hormone values, rapid changes, </a:t>
            </a:r>
            <a:r>
              <a:rPr b="1" lang="en-US" sz="1100">
                <a:solidFill>
                  <a:schemeClr val="dk1"/>
                </a:solidFill>
                <a:latin typeface="Arial"/>
                <a:ea typeface="Arial"/>
                <a:cs typeface="Arial"/>
                <a:sym typeface="Arial"/>
              </a:rPr>
              <a:t>suicidal ideation</a:t>
            </a:r>
            <a:r>
              <a:rPr lang="en-US" sz="1100">
                <a:solidFill>
                  <a:schemeClr val="dk1"/>
                </a:solidFill>
                <a:latin typeface="Arial"/>
                <a:ea typeface="Arial"/>
                <a:cs typeface="Arial"/>
                <a:sym typeface="Arial"/>
              </a:rPr>
              <a:t> or severe mood disturbance, suspected endocrine/neurologic disease, or symptoms persisting despite intervention.</a:t>
            </a:r>
            <a:endParaRPr/>
          </a:p>
        </p:txBody>
      </p:sp>
      <p:sp>
        <p:nvSpPr>
          <p:cNvPr id="245" name="Google Shape;245;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54" name="Google Shape;254;p4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200">
                <a:latin typeface="Calibri"/>
                <a:ea typeface="Calibri"/>
                <a:cs typeface="Calibri"/>
                <a:sym typeface="Calibri"/>
              </a:rPr>
              <a:t>A Summary Table for Neurotransmitters and Hormones</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61" name="Google Shape;261;p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Let’s shift gears and dive into SNPs!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n-US"/>
              <a:t>SNPs (Single-Nucleotide Polymorphisms) = genetic tendencies, not diagnoses</a:t>
            </a:r>
            <a:endParaRPr/>
          </a:p>
          <a:p>
            <a:pPr indent="0" lvl="0" marL="0" rtl="0" algn="l">
              <a:lnSpc>
                <a:spcPct val="100000"/>
              </a:lnSpc>
              <a:spcBef>
                <a:spcPts val="0"/>
              </a:spcBef>
              <a:spcAft>
                <a:spcPts val="0"/>
              </a:spcAft>
              <a:buClr>
                <a:schemeClr val="dk1"/>
              </a:buClr>
              <a:buSzPts val="1100"/>
              <a:buFont typeface="Arial"/>
              <a:buNone/>
            </a:pPr>
            <a:r>
              <a:rPr lang="en-US"/>
              <a:t>Used to:</a:t>
            </a:r>
            <a:endParaRPr/>
          </a:p>
          <a:p>
            <a:pPr indent="-298450" lvl="0" marL="457200" rtl="0" algn="l">
              <a:lnSpc>
                <a:spcPct val="115000"/>
              </a:lnSpc>
              <a:spcBef>
                <a:spcPts val="1200"/>
              </a:spcBef>
              <a:spcAft>
                <a:spcPts val="0"/>
              </a:spcAft>
              <a:buClr>
                <a:schemeClr val="dk1"/>
              </a:buClr>
              <a:buSzPts val="1100"/>
              <a:buChar char="●"/>
            </a:pPr>
            <a:r>
              <a:rPr lang="en-US"/>
              <a:t>Understand nutrient needs + metabolism</a:t>
            </a:r>
            <a:endParaRPr/>
          </a:p>
          <a:p>
            <a:pPr indent="-298450" lvl="0" marL="457200" rtl="0" algn="l">
              <a:lnSpc>
                <a:spcPct val="115000"/>
              </a:lnSpc>
              <a:spcBef>
                <a:spcPts val="0"/>
              </a:spcBef>
              <a:spcAft>
                <a:spcPts val="0"/>
              </a:spcAft>
              <a:buClr>
                <a:schemeClr val="dk1"/>
              </a:buClr>
              <a:buSzPts val="1100"/>
              <a:buChar char="●"/>
            </a:pPr>
            <a:r>
              <a:rPr lang="en-US"/>
              <a:t>Explain different responses to diet, supplements, stress</a:t>
            </a:r>
            <a:endParaRPr/>
          </a:p>
          <a:p>
            <a:pPr indent="-298450" lvl="0" marL="457200" rtl="0" algn="l">
              <a:lnSpc>
                <a:spcPct val="115000"/>
              </a:lnSpc>
              <a:spcBef>
                <a:spcPts val="0"/>
              </a:spcBef>
              <a:spcAft>
                <a:spcPts val="0"/>
              </a:spcAft>
              <a:buClr>
                <a:schemeClr val="dk1"/>
              </a:buClr>
              <a:buSzPts val="1100"/>
              <a:buChar char="●"/>
            </a:pPr>
            <a:r>
              <a:rPr lang="en-US"/>
              <a:t>Personalize nutrition + lifestyle strategies</a:t>
            </a:r>
            <a:endParaRPr/>
          </a:p>
          <a:p>
            <a:pPr indent="0" lvl="0" marL="0" rtl="0" algn="l">
              <a:lnSpc>
                <a:spcPct val="115000"/>
              </a:lnSpc>
              <a:spcBef>
                <a:spcPts val="1200"/>
              </a:spcBef>
              <a:spcAft>
                <a:spcPts val="0"/>
              </a:spcAft>
              <a:buClr>
                <a:schemeClr val="dk1"/>
              </a:buClr>
              <a:buSzPts val="1100"/>
              <a:buFont typeface="Arial"/>
              <a:buNone/>
            </a:pPr>
            <a:r>
              <a:rPr lang="en-US"/>
              <a:t>Important boundaries:</a:t>
            </a:r>
            <a:endParaRPr/>
          </a:p>
          <a:p>
            <a:pPr indent="-298450" lvl="0" marL="457200" rtl="0" algn="l">
              <a:lnSpc>
                <a:spcPct val="115000"/>
              </a:lnSpc>
              <a:spcBef>
                <a:spcPts val="1200"/>
              </a:spcBef>
              <a:spcAft>
                <a:spcPts val="0"/>
              </a:spcAft>
              <a:buClr>
                <a:schemeClr val="dk1"/>
              </a:buClr>
              <a:buSzPts val="1100"/>
              <a:buChar char="●"/>
            </a:pPr>
            <a:r>
              <a:rPr lang="en-US"/>
              <a:t>Not diagnostic</a:t>
            </a:r>
            <a:endParaRPr/>
          </a:p>
          <a:p>
            <a:pPr indent="-298450" lvl="0" marL="457200" rtl="0" algn="l">
              <a:lnSpc>
                <a:spcPct val="115000"/>
              </a:lnSpc>
              <a:spcBef>
                <a:spcPts val="0"/>
              </a:spcBef>
              <a:spcAft>
                <a:spcPts val="0"/>
              </a:spcAft>
              <a:buClr>
                <a:schemeClr val="dk1"/>
              </a:buClr>
              <a:buSzPts val="1100"/>
              <a:buChar char="●"/>
            </a:pPr>
            <a:r>
              <a:rPr lang="en-US"/>
              <a:t>Not predictive of disease</a:t>
            </a:r>
            <a:endParaRPr/>
          </a:p>
          <a:p>
            <a:pPr indent="0" lvl="0" marL="0" rtl="0" algn="l">
              <a:lnSpc>
                <a:spcPct val="115000"/>
              </a:lnSpc>
              <a:spcBef>
                <a:spcPts val="1200"/>
              </a:spcBef>
              <a:spcAft>
                <a:spcPts val="0"/>
              </a:spcAft>
              <a:buClr>
                <a:schemeClr val="dk1"/>
              </a:buClr>
              <a:buSzPts val="1100"/>
              <a:buFont typeface="Arial"/>
              <a:buNone/>
            </a:pPr>
            <a:r>
              <a:rPr lang="en-US"/>
              <a:t>Expression is influenced by:</a:t>
            </a:r>
            <a:endParaRPr/>
          </a:p>
          <a:p>
            <a:pPr indent="-298450" lvl="0" marL="457200" rtl="0" algn="l">
              <a:lnSpc>
                <a:spcPct val="115000"/>
              </a:lnSpc>
              <a:spcBef>
                <a:spcPts val="1200"/>
              </a:spcBef>
              <a:spcAft>
                <a:spcPts val="0"/>
              </a:spcAft>
              <a:buClr>
                <a:schemeClr val="dk1"/>
              </a:buClr>
              <a:buSzPts val="1100"/>
              <a:buChar char="●"/>
            </a:pPr>
            <a:r>
              <a:rPr lang="en-US"/>
              <a:t>Diet</a:t>
            </a:r>
            <a:endParaRPr/>
          </a:p>
          <a:p>
            <a:pPr indent="-298450" lvl="0" marL="457200" rtl="0" algn="l">
              <a:lnSpc>
                <a:spcPct val="115000"/>
              </a:lnSpc>
              <a:spcBef>
                <a:spcPts val="0"/>
              </a:spcBef>
              <a:spcAft>
                <a:spcPts val="0"/>
              </a:spcAft>
              <a:buClr>
                <a:schemeClr val="dk1"/>
              </a:buClr>
              <a:buSzPts val="1100"/>
              <a:buChar char="●"/>
            </a:pPr>
            <a:r>
              <a:rPr lang="en-US"/>
              <a:t>Lifestyle</a:t>
            </a:r>
            <a:endParaRPr/>
          </a:p>
          <a:p>
            <a:pPr indent="-298450" lvl="0" marL="457200" rtl="0" algn="l">
              <a:lnSpc>
                <a:spcPct val="115000"/>
              </a:lnSpc>
              <a:spcBef>
                <a:spcPts val="0"/>
              </a:spcBef>
              <a:spcAft>
                <a:spcPts val="0"/>
              </a:spcAft>
              <a:buClr>
                <a:schemeClr val="dk1"/>
              </a:buClr>
              <a:buSzPts val="1100"/>
              <a:buChar char="●"/>
            </a:pPr>
            <a:r>
              <a:rPr lang="en-US"/>
              <a:t>Stress</a:t>
            </a:r>
            <a:endParaRPr/>
          </a:p>
          <a:p>
            <a:pPr indent="-298450" lvl="0" marL="457200" rtl="0" algn="l">
              <a:lnSpc>
                <a:spcPct val="115000"/>
              </a:lnSpc>
              <a:spcBef>
                <a:spcPts val="0"/>
              </a:spcBef>
              <a:spcAft>
                <a:spcPts val="0"/>
              </a:spcAft>
              <a:buClr>
                <a:schemeClr val="dk1"/>
              </a:buClr>
              <a:buSzPts val="1100"/>
              <a:buChar char="●"/>
            </a:pPr>
            <a:r>
              <a:rPr lang="en-US"/>
              <a:t>Environment (epigenetics)</a:t>
            </a:r>
            <a:endParaRPr/>
          </a:p>
          <a:p>
            <a:pPr indent="0" lvl="0" marL="0" rtl="0" algn="l">
              <a:lnSpc>
                <a:spcPct val="115000"/>
              </a:lnSpc>
              <a:spcBef>
                <a:spcPts val="1200"/>
              </a:spcBef>
              <a:spcAft>
                <a:spcPts val="0"/>
              </a:spcAft>
              <a:buClr>
                <a:schemeClr val="dk1"/>
              </a:buClr>
              <a:buSzPts val="1100"/>
              <a:buFont typeface="Arial"/>
              <a:buNone/>
            </a:pPr>
            <a:r>
              <a:rPr lang="en-US"/>
              <a:t>Use SNPs </a:t>
            </a:r>
            <a:r>
              <a:rPr i="1" lang="en-US"/>
              <a:t>alongside</a:t>
            </a:r>
            <a:r>
              <a:rPr lang="en-US"/>
              <a:t> labs + symptoms</a:t>
            </a:r>
            <a:endParaRPr/>
          </a:p>
          <a:p>
            <a:pPr indent="0" lvl="0" marL="0" rtl="0" algn="l">
              <a:lnSpc>
                <a:spcPct val="100000"/>
              </a:lnSpc>
              <a:spcBef>
                <a:spcPts val="0"/>
              </a:spcBef>
              <a:spcAft>
                <a:spcPts val="0"/>
              </a:spcAft>
              <a:buClr>
                <a:schemeClr val="dk1"/>
              </a:buClr>
              <a:buSzPts val="1100"/>
              <a:buFont typeface="Arial"/>
              <a:buNone/>
            </a:pPr>
            <a:r>
              <a:rPr lang="en-US"/>
              <a:t>Goal = support pathways, not “fix” genes</a:t>
            </a:r>
            <a:endParaRPr>
              <a:highlight>
                <a:srgbClr val="FFFF00"/>
              </a:highlight>
            </a:endParaRPr>
          </a:p>
          <a:p>
            <a:pPr indent="0" lvl="0" marL="0" rtl="0" algn="l">
              <a:lnSpc>
                <a:spcPct val="100000"/>
              </a:lnSpc>
              <a:spcBef>
                <a:spcPts val="0"/>
              </a:spcBef>
              <a:spcAft>
                <a:spcPts val="0"/>
              </a:spcAft>
              <a:buSzPts val="14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p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latin typeface="Arial"/>
                <a:ea typeface="Arial"/>
                <a:cs typeface="Arial"/>
                <a:sym typeface="Arial"/>
              </a:rPr>
              <a:t>How to interpretation SNPs- </a:t>
            </a:r>
            <a:endParaRPr sz="1100">
              <a:latin typeface="Arial"/>
              <a:ea typeface="Arial"/>
              <a:cs typeface="Arial"/>
              <a:sym typeface="Arial"/>
            </a:endParaRPr>
          </a:p>
          <a:p>
            <a:pPr indent="0" lvl="0" marL="0" rtl="0" algn="l">
              <a:lnSpc>
                <a:spcPct val="100000"/>
              </a:lnSpc>
              <a:spcBef>
                <a:spcPts val="0"/>
              </a:spcBef>
              <a:spcAft>
                <a:spcPts val="0"/>
              </a:spcAft>
              <a:buSzPts val="1400"/>
              <a:buNone/>
            </a:pPr>
            <a:r>
              <a:t/>
            </a:r>
            <a:endParaRPr sz="1100">
              <a:latin typeface="Arial"/>
              <a:ea typeface="Arial"/>
              <a:cs typeface="Arial"/>
              <a:sym typeface="Arial"/>
            </a:endParaRPr>
          </a:p>
          <a:p>
            <a:pPr indent="0" lvl="0" marL="0" rtl="0" algn="l">
              <a:lnSpc>
                <a:spcPct val="100000"/>
              </a:lnSpc>
              <a:spcBef>
                <a:spcPts val="0"/>
              </a:spcBef>
              <a:spcAft>
                <a:spcPts val="0"/>
              </a:spcAft>
              <a:buClr>
                <a:schemeClr val="dk1"/>
              </a:buClr>
              <a:buSzPts val="1100"/>
              <a:buFont typeface="Arial"/>
              <a:buNone/>
            </a:pPr>
            <a:r>
              <a:rPr lang="en-US" sz="1100">
                <a:latin typeface="Arial"/>
                <a:ea typeface="Arial"/>
                <a:cs typeface="Arial"/>
                <a:sym typeface="Arial"/>
              </a:rPr>
              <a:t>Impact depends on variant type:</a:t>
            </a:r>
            <a:endParaRPr sz="1100">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latin typeface="Arial"/>
                <a:ea typeface="Arial"/>
                <a:cs typeface="Arial"/>
                <a:sym typeface="Arial"/>
              </a:rPr>
              <a:t>Homozygous → greater effect</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latin typeface="Arial"/>
                <a:ea typeface="Arial"/>
                <a:cs typeface="Arial"/>
                <a:sym typeface="Arial"/>
              </a:rPr>
              <a:t>Heterozygous → partial effect</a:t>
            </a:r>
            <a:endParaRPr sz="1100">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latin typeface="Arial"/>
                <a:ea typeface="Arial"/>
                <a:cs typeface="Arial"/>
                <a:sym typeface="Arial"/>
              </a:rPr>
              <a:t>Focus on:</a:t>
            </a:r>
            <a:endParaRPr sz="1100">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latin typeface="Arial"/>
                <a:ea typeface="Arial"/>
                <a:cs typeface="Arial"/>
                <a:sym typeface="Arial"/>
              </a:rPr>
              <a:t>Nutrient cofactors</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latin typeface="Arial"/>
                <a:ea typeface="Arial"/>
                <a:cs typeface="Arial"/>
                <a:sym typeface="Arial"/>
              </a:rPr>
              <a:t>Pathway efficiency</a:t>
            </a:r>
            <a:endParaRPr sz="1100">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latin typeface="Arial"/>
                <a:ea typeface="Arial"/>
                <a:cs typeface="Arial"/>
                <a:sym typeface="Arial"/>
              </a:rPr>
              <a:t>Lifestyle + environment</a:t>
            </a:r>
            <a:endParaRPr sz="1100">
              <a:latin typeface="Arial"/>
              <a:ea typeface="Arial"/>
              <a:cs typeface="Arial"/>
              <a:sym typeface="Arial"/>
            </a:endParaRPr>
          </a:p>
          <a:p>
            <a:pPr indent="0" lvl="0" marL="0" rtl="0" algn="l">
              <a:lnSpc>
                <a:spcPct val="115000"/>
              </a:lnSpc>
              <a:spcBef>
                <a:spcPts val="1200"/>
              </a:spcBef>
              <a:spcAft>
                <a:spcPts val="1200"/>
              </a:spcAft>
              <a:buSzPts val="1400"/>
              <a:buNone/>
            </a:pPr>
            <a:r>
              <a:rPr lang="en-US" sz="1100">
                <a:solidFill>
                  <a:schemeClr val="dk1"/>
                </a:solidFill>
                <a:latin typeface="Arial"/>
                <a:ea typeface="Arial"/>
                <a:cs typeface="Arial"/>
                <a:sym typeface="Arial"/>
              </a:rPr>
              <a:t>This 5-step framework is the process you apply to every pathway coming up. Step 5 is the most important mindset shift: track </a:t>
            </a:r>
            <a:r>
              <a:rPr b="1" lang="en-US" sz="1100">
                <a:solidFill>
                  <a:schemeClr val="dk1"/>
                </a:solidFill>
                <a:latin typeface="Arial"/>
                <a:ea typeface="Arial"/>
                <a:cs typeface="Arial"/>
                <a:sym typeface="Arial"/>
              </a:rPr>
              <a:t>outcomes</a:t>
            </a:r>
            <a:r>
              <a:rPr lang="en-US" sz="1100">
                <a:solidFill>
                  <a:schemeClr val="dk1"/>
                </a:solidFill>
                <a:latin typeface="Arial"/>
                <a:ea typeface="Arial"/>
                <a:cs typeface="Arial"/>
                <a:sym typeface="Arial"/>
              </a:rPr>
              <a:t>, not the genetic label itself. </a:t>
            </a:r>
            <a:endParaRPr sz="1100">
              <a:latin typeface="Arial"/>
              <a:ea typeface="Arial"/>
              <a:cs typeface="Arial"/>
              <a:sym typeface="Arial"/>
            </a:endParaRPr>
          </a:p>
        </p:txBody>
      </p:sp>
      <p:sp>
        <p:nvSpPr>
          <p:cNvPr id="269" name="Google Shape;269;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p4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8" name="Google Shape;278;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87" name="Google Shape;287;p4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This slide is a direct extension of the "tendency, not destiny" principle from the cover slide of this topic.</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400"/>
              <a:buNone/>
            </a:pPr>
            <a:r>
              <a:rPr b="1" lang="en-US" sz="1100">
                <a:solidFill>
                  <a:schemeClr val="dk1"/>
                </a:solidFill>
                <a:latin typeface="Arial"/>
                <a:ea typeface="Arial"/>
                <a:cs typeface="Arial"/>
                <a:sym typeface="Arial"/>
              </a:rPr>
              <a:t>The language point matters clinically:</a:t>
            </a:r>
            <a:r>
              <a:rPr lang="en-US" sz="1100">
                <a:solidFill>
                  <a:schemeClr val="dk1"/>
                </a:solidFill>
                <a:latin typeface="Arial"/>
                <a:ea typeface="Arial"/>
                <a:cs typeface="Arial"/>
                <a:sym typeface="Arial"/>
              </a:rPr>
              <a:t> telling a client they </a:t>
            </a:r>
            <a:r>
              <a:rPr b="1" lang="en-US" sz="1100">
                <a:solidFill>
                  <a:schemeClr val="dk1"/>
                </a:solidFill>
                <a:latin typeface="Arial"/>
                <a:ea typeface="Arial"/>
                <a:cs typeface="Arial"/>
                <a:sym typeface="Arial"/>
              </a:rPr>
              <a:t>"will develop"</a:t>
            </a:r>
            <a:r>
              <a:rPr lang="en-US" sz="1100">
                <a:solidFill>
                  <a:schemeClr val="dk1"/>
                </a:solidFill>
                <a:latin typeface="Arial"/>
                <a:ea typeface="Arial"/>
                <a:cs typeface="Arial"/>
                <a:sym typeface="Arial"/>
              </a:rPr>
              <a:t> a condition based on a SNP is both inaccurate and potentially harmful. </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400"/>
              <a:buNone/>
            </a:pPr>
            <a:r>
              <a:rPr lang="en-US" sz="1100">
                <a:solidFill>
                  <a:schemeClr val="dk1"/>
                </a:solidFill>
                <a:latin typeface="Arial"/>
                <a:ea typeface="Arial"/>
                <a:cs typeface="Arial"/>
                <a:sym typeface="Arial"/>
              </a:rPr>
              <a:t>Frame everything in terms of </a:t>
            </a:r>
            <a:r>
              <a:rPr b="1" lang="en-US" sz="1100">
                <a:solidFill>
                  <a:schemeClr val="dk1"/>
                </a:solidFill>
                <a:latin typeface="Arial"/>
                <a:ea typeface="Arial"/>
                <a:cs typeface="Arial"/>
                <a:sym typeface="Arial"/>
              </a:rPr>
              <a:t>modifiable factors</a:t>
            </a:r>
            <a:r>
              <a:rPr lang="en-US" sz="1100">
                <a:solidFill>
                  <a:schemeClr val="dk1"/>
                </a:solidFill>
                <a:latin typeface="Arial"/>
                <a:ea typeface="Arial"/>
                <a:cs typeface="Arial"/>
                <a:sym typeface="Arial"/>
              </a:rPr>
              <a:t>, not fate.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295" name="Google Shape;295;p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b="1" lang="en-US" sz="1100">
                <a:solidFill>
                  <a:schemeClr val="dk1"/>
                </a:solidFill>
                <a:latin typeface="Arial"/>
                <a:ea typeface="Arial"/>
                <a:cs typeface="Arial"/>
                <a:sym typeface="Arial"/>
              </a:rPr>
              <a:t>Case 1: Methylation (MTHFR)</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38F</a:t>
            </a:r>
            <a:r>
              <a:rPr lang="en-US" sz="1100">
                <a:solidFill>
                  <a:schemeClr val="dk1"/>
                </a:solidFill>
                <a:latin typeface="Arial"/>
                <a:ea typeface="Arial"/>
                <a:cs typeface="Arial"/>
                <a:sym typeface="Arial"/>
              </a:rPr>
              <a:t>, fatigue, brain fog, mood swings; low leafy greens intake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MTHFR C677T, homozygous</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Labs: </a:t>
            </a:r>
            <a:r>
              <a:rPr b="1" lang="en-US" sz="1100">
                <a:solidFill>
                  <a:schemeClr val="dk1"/>
                </a:solidFill>
                <a:latin typeface="Arial"/>
                <a:ea typeface="Arial"/>
                <a:cs typeface="Arial"/>
                <a:sym typeface="Arial"/>
              </a:rPr>
              <a:t>elevated homocysteine</a:t>
            </a:r>
            <a:r>
              <a:rPr lang="en-US" sz="1100">
                <a:solidFill>
                  <a:schemeClr val="dk1"/>
                </a:solidFill>
                <a:latin typeface="Arial"/>
                <a:ea typeface="Arial"/>
                <a:cs typeface="Arial"/>
                <a:sym typeface="Arial"/>
              </a:rPr>
              <a:t>, low-normal folate and B12</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Te</a:t>
            </a:r>
            <a:r>
              <a:rPr lang="en-US" sz="1100">
                <a:solidFill>
                  <a:schemeClr val="dk1"/>
                </a:solidFill>
                <a:latin typeface="Arial"/>
                <a:ea typeface="Arial"/>
                <a:cs typeface="Arial"/>
                <a:sym typeface="Arial"/>
              </a:rPr>
              <a:t>xtbook presentation. Homozygous variant + elevated homocysteine + low-normal cofactors all point the same direction: reduced methylation capacity, diet-driven and genetically amplified.</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400"/>
              <a:buNone/>
            </a:pPr>
            <a:r>
              <a:rPr b="1" lang="en-US" sz="1100">
                <a:solidFill>
                  <a:schemeClr val="dk1"/>
                </a:solidFill>
                <a:latin typeface="Arial"/>
                <a:ea typeface="Arial"/>
                <a:cs typeface="Arial"/>
                <a:sym typeface="Arial"/>
              </a:rPr>
              <a:t>Case 2: Detox &amp; Estrogen Clearance (COMT + GST)</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44F</a:t>
            </a:r>
            <a:r>
              <a:rPr lang="en-US" sz="1100">
                <a:solidFill>
                  <a:schemeClr val="dk1"/>
                </a:solidFill>
                <a:latin typeface="Arial"/>
                <a:ea typeface="Arial"/>
                <a:cs typeface="Arial"/>
                <a:sym typeface="Arial"/>
              </a:rPr>
              <a:t>, PMS, breast tenderness, irritability; limited vegetable intake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COMT Val158Met homozygous</a:t>
            </a:r>
            <a:r>
              <a:rPr lang="en-US" sz="1100">
                <a:solidFill>
                  <a:schemeClr val="dk1"/>
                </a:solidFill>
                <a:latin typeface="Arial"/>
                <a:ea typeface="Arial"/>
                <a:cs typeface="Arial"/>
                <a:sym typeface="Arial"/>
              </a:rPr>
              <a:t> (slow COMT), </a:t>
            </a:r>
            <a:r>
              <a:rPr b="1" lang="en-US" sz="1100">
                <a:solidFill>
                  <a:schemeClr val="dk1"/>
                </a:solidFill>
                <a:latin typeface="Arial"/>
                <a:ea typeface="Arial"/>
                <a:cs typeface="Arial"/>
                <a:sym typeface="Arial"/>
              </a:rPr>
              <a:t>GSTT1 null</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Labs: high-normal estradiol, </a:t>
            </a:r>
            <a:r>
              <a:rPr b="1" lang="en-US" sz="1100">
                <a:solidFill>
                  <a:schemeClr val="dk1"/>
                </a:solidFill>
                <a:latin typeface="Arial"/>
                <a:ea typeface="Arial"/>
                <a:cs typeface="Arial"/>
                <a:sym typeface="Arial"/>
              </a:rPr>
              <a:t>low progesterone</a:t>
            </a:r>
            <a:r>
              <a:rPr lang="en-US" sz="1100">
                <a:solidFill>
                  <a:schemeClr val="dk1"/>
                </a:solidFill>
                <a:latin typeface="Arial"/>
                <a:ea typeface="Arial"/>
                <a:cs typeface="Arial"/>
                <a:sym typeface="Arial"/>
              </a:rPr>
              <a:t>, mildly elevated hs-CRP</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2 SNPs compounding each other. Slow COMT slows estrogen breakdown; GST null reduces Phase II clearance. Together they explain the estrogen dominance picture without either one alone being the full story.</a:t>
            </a:r>
            <a:endParaRPr sz="1100">
              <a:solidFill>
                <a:schemeClr val="dk1"/>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04" name="Google Shape;304;p5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Case 3: Neurotransmitter Metabolism (MAOA + COMT)</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29M</a:t>
            </a:r>
            <a:r>
              <a:rPr lang="en-US" sz="1100">
                <a:solidFill>
                  <a:schemeClr val="dk1"/>
                </a:solidFill>
                <a:latin typeface="Arial"/>
                <a:ea typeface="Arial"/>
                <a:cs typeface="Arial"/>
                <a:sym typeface="Arial"/>
              </a:rPr>
              <a:t>, anxiety, racing thoughts, poor stress tolerance; high caffeine, poor sleep</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MAOA slow variant</a:t>
            </a: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COMT heterozygous</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Labs: elevated PM cortisol, high urinary dopamine metabolites, low-normal magnesium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L</a:t>
            </a:r>
            <a:r>
              <a:rPr lang="en-US" sz="1100">
                <a:solidFill>
                  <a:schemeClr val="dk1"/>
                </a:solidFill>
                <a:latin typeface="Arial"/>
                <a:ea typeface="Arial"/>
                <a:cs typeface="Arial"/>
                <a:sym typeface="Arial"/>
              </a:rPr>
              <a:t>ifestyle amplifying genetics, not causing it. The caffeine and poor sleep are pushing an already-slow clearance system further into overload. Classic </a:t>
            </a:r>
            <a:r>
              <a:rPr b="1" lang="en-US" sz="1100">
                <a:solidFill>
                  <a:schemeClr val="dk1"/>
                </a:solidFill>
                <a:latin typeface="Arial"/>
                <a:ea typeface="Arial"/>
                <a:cs typeface="Arial"/>
                <a:sym typeface="Arial"/>
              </a:rPr>
              <a:t>"tendency, not destiny"</a:t>
            </a:r>
            <a:r>
              <a:rPr lang="en-US" sz="1100">
                <a:solidFill>
                  <a:schemeClr val="dk1"/>
                </a:solidFill>
                <a:latin typeface="Arial"/>
                <a:ea typeface="Arial"/>
                <a:cs typeface="Arial"/>
                <a:sym typeface="Arial"/>
              </a:rPr>
              <a:t> example.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Case 4: Inflammation &amp; Oxidative Stress (IL-6 + SOD2)</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52M</a:t>
            </a:r>
            <a:r>
              <a:rPr lang="en-US" sz="1100">
                <a:solidFill>
                  <a:schemeClr val="dk1"/>
                </a:solidFill>
                <a:latin typeface="Arial"/>
                <a:ea typeface="Arial"/>
                <a:cs typeface="Arial"/>
                <a:sym typeface="Arial"/>
              </a:rPr>
              <a:t>, joint pain, slow recovery, fatigue; low omega-3 intake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IL-6 pro-inflammatory variant</a:t>
            </a: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SOD2 reduced antioxidant efficiency</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Labs: elevated hs-CRP, low omega-3 index, high-normal ferritin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G</a:t>
            </a:r>
            <a:r>
              <a:rPr lang="en-US" sz="1100">
                <a:solidFill>
                  <a:schemeClr val="dk1"/>
                </a:solidFill>
                <a:latin typeface="Arial"/>
                <a:ea typeface="Arial"/>
                <a:cs typeface="Arial"/>
                <a:sym typeface="Arial"/>
              </a:rPr>
              <a:t>enetic inflammatory tendency </a:t>
            </a:r>
            <a:r>
              <a:rPr b="1" lang="en-US" sz="1100">
                <a:solidFill>
                  <a:schemeClr val="dk1"/>
                </a:solidFill>
                <a:latin typeface="Arial"/>
                <a:ea typeface="Arial"/>
                <a:cs typeface="Arial"/>
                <a:sym typeface="Arial"/>
              </a:rPr>
              <a:t>plus</a:t>
            </a:r>
            <a:r>
              <a:rPr lang="en-US" sz="1100">
                <a:solidFill>
                  <a:schemeClr val="dk1"/>
                </a:solidFill>
                <a:latin typeface="Arial"/>
                <a:ea typeface="Arial"/>
                <a:cs typeface="Arial"/>
                <a:sym typeface="Arial"/>
              </a:rPr>
              <a:t> low dietary anti-inflammatory support. Neither the gene nor the diet alone would look this severe.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Case 5: Vitamin D Receptor (VDR)</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47F</a:t>
            </a:r>
            <a:r>
              <a:rPr lang="en-US" sz="1100">
                <a:solidFill>
                  <a:schemeClr val="dk1"/>
                </a:solidFill>
                <a:latin typeface="Arial"/>
                <a:ea typeface="Arial"/>
                <a:cs typeface="Arial"/>
                <a:sym typeface="Arial"/>
              </a:rPr>
              <a:t>, frequent infections, fatigue; limited sun exposure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VDR polymorphism</a:t>
            </a:r>
            <a:r>
              <a:rPr lang="en-US" sz="1100">
                <a:solidFill>
                  <a:schemeClr val="dk1"/>
                </a:solidFill>
                <a:latin typeface="Arial"/>
                <a:ea typeface="Arial"/>
                <a:cs typeface="Arial"/>
                <a:sym typeface="Arial"/>
              </a:rPr>
              <a:t>, reduced receptor sensitivity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Labs: 25-OH vitamin D </a:t>
            </a:r>
            <a:r>
              <a:rPr b="1" lang="en-US" sz="1100">
                <a:solidFill>
                  <a:schemeClr val="dk1"/>
                </a:solidFill>
                <a:latin typeface="Arial"/>
                <a:ea typeface="Arial"/>
                <a:cs typeface="Arial"/>
                <a:sym typeface="Arial"/>
              </a:rPr>
              <a:t>28 ng/mL</a:t>
            </a:r>
            <a:r>
              <a:rPr lang="en-US" sz="1100">
                <a:solidFill>
                  <a:schemeClr val="dk1"/>
                </a:solidFill>
                <a:latin typeface="Arial"/>
                <a:ea typeface="Arial"/>
                <a:cs typeface="Arial"/>
                <a:sym typeface="Arial"/>
              </a:rPr>
              <a:t> (low-normal), mildly elevated hs-CRP</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T</a:t>
            </a:r>
            <a:r>
              <a:rPr lang="en-US" sz="1100">
                <a:solidFill>
                  <a:schemeClr val="dk1"/>
                </a:solidFill>
                <a:latin typeface="Arial"/>
                <a:ea typeface="Arial"/>
                <a:cs typeface="Arial"/>
                <a:sym typeface="Arial"/>
              </a:rPr>
              <a:t>he lab number alone doesn't look alarming. </a:t>
            </a:r>
            <a:r>
              <a:rPr b="1" lang="en-US" sz="1100">
                <a:solidFill>
                  <a:schemeClr val="dk1"/>
                </a:solidFill>
                <a:latin typeface="Arial"/>
                <a:ea typeface="Arial"/>
                <a:cs typeface="Arial"/>
                <a:sym typeface="Arial"/>
              </a:rPr>
              <a:t>28 ng/mL</a:t>
            </a:r>
            <a:r>
              <a:rPr lang="en-US" sz="1100">
                <a:solidFill>
                  <a:schemeClr val="dk1"/>
                </a:solidFill>
                <a:latin typeface="Arial"/>
                <a:ea typeface="Arial"/>
                <a:cs typeface="Arial"/>
                <a:sym typeface="Arial"/>
              </a:rPr>
              <a:t> isn't dramatically low, but reduced receptor sensitivity means she needs a </a:t>
            </a:r>
            <a:r>
              <a:rPr b="1" lang="en-US" sz="1100">
                <a:solidFill>
                  <a:schemeClr val="dk1"/>
                </a:solidFill>
                <a:latin typeface="Arial"/>
                <a:ea typeface="Arial"/>
                <a:cs typeface="Arial"/>
                <a:sym typeface="Arial"/>
              </a:rPr>
              <a:t>higher level</a:t>
            </a:r>
            <a:r>
              <a:rPr lang="en-US" sz="1100">
                <a:solidFill>
                  <a:schemeClr val="dk1"/>
                </a:solidFill>
                <a:latin typeface="Arial"/>
                <a:ea typeface="Arial"/>
                <a:cs typeface="Arial"/>
                <a:sym typeface="Arial"/>
              </a:rPr>
              <a:t> than someone without the polymorphism to get the same physiologic effect. Gene plus lab together tell the real story.</a:t>
            </a:r>
            <a:endParaRPr sz="1100">
              <a:solidFill>
                <a:schemeClr val="dk1"/>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14" name="Google Shape;314;p5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latin typeface="Arial"/>
                <a:ea typeface="Arial"/>
                <a:cs typeface="Arial"/>
                <a:sym typeface="Arial"/>
              </a:rPr>
              <a:t>Let’s dive into an important topic and a very testable one - nutrition inborn errors of metabolism (IEMs)</a:t>
            </a:r>
            <a:br>
              <a:rPr lang="en-US" sz="1100">
                <a:latin typeface="Arial"/>
                <a:ea typeface="Arial"/>
                <a:cs typeface="Arial"/>
                <a:sym typeface="Arial"/>
              </a:rPr>
            </a:br>
            <a:br>
              <a:rPr lang="en-US" sz="1100">
                <a:latin typeface="Arial"/>
                <a:ea typeface="Arial"/>
                <a:cs typeface="Arial"/>
                <a:sym typeface="Arial"/>
              </a:rPr>
            </a:br>
            <a:r>
              <a:rPr lang="en-US" sz="1100">
                <a:solidFill>
                  <a:schemeClr val="dk1"/>
                </a:solidFill>
                <a:latin typeface="Arial"/>
                <a:ea typeface="Arial"/>
                <a:cs typeface="Arial"/>
                <a:sym typeface="Arial"/>
              </a:rPr>
              <a:t>IEMs are genetic, but their management is overwhelmingly </a:t>
            </a:r>
            <a:r>
              <a:rPr b="1" lang="en-US" sz="1100">
                <a:solidFill>
                  <a:schemeClr val="dk1"/>
                </a:solidFill>
                <a:latin typeface="Arial"/>
                <a:ea typeface="Arial"/>
                <a:cs typeface="Arial"/>
                <a:sym typeface="Arial"/>
              </a:rPr>
              <a:t>nutritional</a:t>
            </a:r>
            <a:r>
              <a:rPr lang="en-US" sz="1100">
                <a:solidFill>
                  <a:schemeClr val="dk1"/>
                </a:solidFill>
                <a:latin typeface="Arial"/>
                <a:ea typeface="Arial"/>
                <a:cs typeface="Arial"/>
                <a:sym typeface="Arial"/>
              </a:rPr>
              <a:t>, often starting in infancy and continuing for life.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This isn't a niche topic. Nutrition professionals aren't adjunct here, they're </a:t>
            </a:r>
            <a:r>
              <a:rPr b="1" lang="en-US" sz="1100">
                <a:solidFill>
                  <a:schemeClr val="dk1"/>
                </a:solidFill>
                <a:latin typeface="Arial"/>
                <a:ea typeface="Arial"/>
                <a:cs typeface="Arial"/>
                <a:sym typeface="Arial"/>
              </a:rPr>
              <a:t>central</a:t>
            </a:r>
            <a:r>
              <a:rPr lang="en-US" sz="1100">
                <a:solidFill>
                  <a:schemeClr val="dk1"/>
                </a:solidFill>
                <a:latin typeface="Arial"/>
                <a:ea typeface="Arial"/>
                <a:cs typeface="Arial"/>
                <a:sym typeface="Arial"/>
              </a:rPr>
              <a:t> to treatment.</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0" name="Shape 320"/>
        <p:cNvGrpSpPr/>
        <p:nvPr/>
      </p:nvGrpSpPr>
      <p:grpSpPr>
        <a:xfrm>
          <a:off x="0" y="0"/>
          <a:ext cx="0" cy="0"/>
          <a:chOff x="0" y="0"/>
          <a:chExt cx="0" cy="0"/>
        </a:xfrm>
      </p:grpSpPr>
      <p:sp>
        <p:nvSpPr>
          <p:cNvPr id="321" name="Google Shape;321;p5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Two categories, same underlying logic: something can't be processed, so the diet either </a:t>
            </a:r>
            <a:r>
              <a:rPr b="1" lang="en-US" sz="1100">
                <a:solidFill>
                  <a:schemeClr val="dk1"/>
                </a:solidFill>
                <a:latin typeface="Arial"/>
                <a:ea typeface="Arial"/>
                <a:cs typeface="Arial"/>
                <a:sym typeface="Arial"/>
              </a:rPr>
              <a:t>restricts the input</a:t>
            </a:r>
            <a:r>
              <a:rPr lang="en-US" sz="1100">
                <a:solidFill>
                  <a:schemeClr val="dk1"/>
                </a:solidFill>
                <a:latin typeface="Arial"/>
                <a:ea typeface="Arial"/>
                <a:cs typeface="Arial"/>
                <a:sym typeface="Arial"/>
              </a:rPr>
              <a:t> or </a:t>
            </a:r>
            <a:r>
              <a:rPr b="1" lang="en-US" sz="1100">
                <a:solidFill>
                  <a:schemeClr val="dk1"/>
                </a:solidFill>
                <a:latin typeface="Arial"/>
                <a:ea typeface="Arial"/>
                <a:cs typeface="Arial"/>
                <a:sym typeface="Arial"/>
              </a:rPr>
              <a:t>provides an alternative</a:t>
            </a:r>
            <a:r>
              <a:rPr lang="en-US" sz="1100">
                <a:solidFill>
                  <a:schemeClr val="dk1"/>
                </a:solidFill>
                <a:latin typeface="Arial"/>
                <a:ea typeface="Arial"/>
                <a:cs typeface="Arial"/>
                <a:sym typeface="Arial"/>
              </a:rPr>
              <a:t>. The highlighted disorder types are critical to know for the exam, but do spend some time with all of them. You should be able to confidently name these and recall their MNT. </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Amino acid disorders</a:t>
            </a:r>
            <a:r>
              <a:rPr lang="en-US" sz="1100">
                <a:solidFill>
                  <a:schemeClr val="dk1"/>
                </a:solidFill>
                <a:latin typeface="Arial"/>
                <a:ea typeface="Arial"/>
                <a:cs typeface="Arial"/>
                <a:sym typeface="Arial"/>
              </a:rPr>
              <a:t> → lean on </a:t>
            </a:r>
            <a:r>
              <a:rPr b="1" lang="en-US" sz="1100">
                <a:solidFill>
                  <a:schemeClr val="dk1"/>
                </a:solidFill>
                <a:latin typeface="Arial"/>
                <a:ea typeface="Arial"/>
                <a:cs typeface="Arial"/>
                <a:sym typeface="Arial"/>
              </a:rPr>
              <a:t>medical formulas</a:t>
            </a:r>
            <a:r>
              <a:rPr lang="en-US" sz="1100">
                <a:solidFill>
                  <a:schemeClr val="dk1"/>
                </a:solidFill>
                <a:latin typeface="Arial"/>
                <a:ea typeface="Arial"/>
                <a:cs typeface="Arial"/>
                <a:sym typeface="Arial"/>
              </a:rPr>
              <a:t> without the problematic amino acid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Carbohydrate disorders</a:t>
            </a:r>
            <a:r>
              <a:rPr lang="en-US" sz="1100">
                <a:solidFill>
                  <a:schemeClr val="dk1"/>
                </a:solidFill>
                <a:latin typeface="Arial"/>
                <a:ea typeface="Arial"/>
                <a:cs typeface="Arial"/>
                <a:sym typeface="Arial"/>
              </a:rPr>
              <a:t> → lean on </a:t>
            </a:r>
            <a:r>
              <a:rPr b="1" lang="en-US" sz="1100">
                <a:solidFill>
                  <a:schemeClr val="dk1"/>
                </a:solidFill>
                <a:latin typeface="Arial"/>
                <a:ea typeface="Arial"/>
                <a:cs typeface="Arial"/>
                <a:sym typeface="Arial"/>
              </a:rPr>
              <a:t>strict avoidance</a:t>
            </a:r>
            <a:r>
              <a:rPr lang="en-US" sz="1100">
                <a:solidFill>
                  <a:schemeClr val="dk1"/>
                </a:solidFill>
                <a:latin typeface="Arial"/>
                <a:ea typeface="Arial"/>
                <a:cs typeface="Arial"/>
                <a:sym typeface="Arial"/>
              </a:rPr>
              <a:t> plus </a:t>
            </a:r>
            <a:r>
              <a:rPr b="1" lang="en-US" sz="1100">
                <a:solidFill>
                  <a:schemeClr val="dk1"/>
                </a:solidFill>
                <a:latin typeface="Arial"/>
                <a:ea typeface="Arial"/>
                <a:cs typeface="Arial"/>
                <a:sym typeface="Arial"/>
              </a:rPr>
              <a:t>frequent feeding</a:t>
            </a:r>
            <a:r>
              <a:rPr lang="en-US" sz="1100">
                <a:solidFill>
                  <a:schemeClr val="dk1"/>
                </a:solidFill>
                <a:latin typeface="Arial"/>
                <a:ea typeface="Arial"/>
                <a:cs typeface="Arial"/>
                <a:sym typeface="Arial"/>
              </a:rPr>
              <a:t> to prevent hypoglycemia</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400"/>
              <a:buNone/>
            </a:pPr>
            <a:r>
              <a:t/>
            </a:r>
            <a:endParaRPr/>
          </a:p>
        </p:txBody>
      </p:sp>
      <p:sp>
        <p:nvSpPr>
          <p:cNvPr id="322" name="Google Shape;322;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6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Both of these are </a:t>
            </a:r>
            <a:r>
              <a:rPr b="1" lang="en-US" sz="1100">
                <a:solidFill>
                  <a:schemeClr val="dk1"/>
                </a:solidFill>
                <a:latin typeface="Arial"/>
                <a:ea typeface="Arial"/>
                <a:cs typeface="Arial"/>
                <a:sym typeface="Arial"/>
              </a:rPr>
              <a:t>fasting-sensitive</a:t>
            </a:r>
            <a:r>
              <a:rPr lang="en-US" sz="1100">
                <a:solidFill>
                  <a:schemeClr val="dk1"/>
                </a:solidFill>
                <a:latin typeface="Arial"/>
                <a:ea typeface="Arial"/>
                <a:cs typeface="Arial"/>
                <a:sym typeface="Arial"/>
              </a:rPr>
              <a:t> and </a:t>
            </a:r>
            <a:r>
              <a:rPr b="1" lang="en-US" sz="1100">
                <a:solidFill>
                  <a:schemeClr val="dk1"/>
                </a:solidFill>
                <a:latin typeface="Arial"/>
                <a:ea typeface="Arial"/>
                <a:cs typeface="Arial"/>
                <a:sym typeface="Arial"/>
              </a:rPr>
              <a:t>catabolism-sensitive</a:t>
            </a:r>
            <a:r>
              <a:rPr lang="en-US" sz="1100">
                <a:solidFill>
                  <a:schemeClr val="dk1"/>
                </a:solidFill>
                <a:latin typeface="Arial"/>
                <a:ea typeface="Arial"/>
                <a:cs typeface="Arial"/>
                <a:sym typeface="Arial"/>
              </a:rPr>
              <a:t> disorders.</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FAODs</a:t>
            </a:r>
            <a:r>
              <a:rPr lang="en-US" sz="1100">
                <a:solidFill>
                  <a:schemeClr val="dk1"/>
                </a:solidFill>
                <a:latin typeface="Arial"/>
                <a:ea typeface="Arial"/>
                <a:cs typeface="Arial"/>
                <a:sym typeface="Arial"/>
              </a:rPr>
              <a:t> can't use fat for fuel, so </a:t>
            </a:r>
            <a:r>
              <a:rPr b="1" lang="en-US" sz="1100">
                <a:solidFill>
                  <a:schemeClr val="dk1"/>
                </a:solidFill>
                <a:latin typeface="Arial"/>
                <a:ea typeface="Arial"/>
                <a:cs typeface="Arial"/>
                <a:sym typeface="Arial"/>
              </a:rPr>
              <a:t>fasting is dangerous</a:t>
            </a:r>
            <a:endParaRPr b="1"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Urea cycle disorders</a:t>
            </a:r>
            <a:r>
              <a:rPr lang="en-US" sz="1100">
                <a:solidFill>
                  <a:schemeClr val="dk1"/>
                </a:solidFill>
                <a:latin typeface="Arial"/>
                <a:ea typeface="Arial"/>
                <a:cs typeface="Arial"/>
                <a:sym typeface="Arial"/>
              </a:rPr>
              <a:t> can't clear nitrogen from protein breakdown, so both </a:t>
            </a:r>
            <a:r>
              <a:rPr b="1" lang="en-US" sz="1100">
                <a:solidFill>
                  <a:schemeClr val="dk1"/>
                </a:solidFill>
                <a:latin typeface="Arial"/>
                <a:ea typeface="Arial"/>
                <a:cs typeface="Arial"/>
                <a:sym typeface="Arial"/>
              </a:rPr>
              <a:t>fasting and excess protein</a:t>
            </a:r>
            <a:r>
              <a:rPr lang="en-US" sz="1100">
                <a:solidFill>
                  <a:schemeClr val="dk1"/>
                </a:solidFill>
                <a:latin typeface="Arial"/>
                <a:ea typeface="Arial"/>
                <a:cs typeface="Arial"/>
                <a:sym typeface="Arial"/>
              </a:rPr>
              <a:t> are dangerous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Illness</a:t>
            </a:r>
            <a:r>
              <a:rPr lang="en-US" sz="1100">
                <a:solidFill>
                  <a:schemeClr val="dk1"/>
                </a:solidFill>
                <a:latin typeface="Arial"/>
                <a:ea typeface="Arial"/>
                <a:cs typeface="Arial"/>
                <a:sym typeface="Arial"/>
              </a:rPr>
              <a:t> is the highest-risk trigger for both, since sickness increases catabolism and reduces intake at the same time</a:t>
            </a:r>
            <a:endParaRPr/>
          </a:p>
        </p:txBody>
      </p:sp>
      <p:sp>
        <p:nvSpPr>
          <p:cNvPr id="336" name="Google Shape;336;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6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one stands alone since it doesn't pair evenly, but the same pattern holds:</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Restrict</a:t>
            </a:r>
            <a:r>
              <a:rPr lang="en-US" sz="1100">
                <a:solidFill>
                  <a:schemeClr val="dk1"/>
                </a:solidFill>
                <a:latin typeface="Arial"/>
                <a:ea typeface="Arial"/>
                <a:cs typeface="Arial"/>
                <a:sym typeface="Arial"/>
              </a:rPr>
              <a:t> the precursor amino acid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Support</a:t>
            </a:r>
            <a:r>
              <a:rPr lang="en-US" sz="1100">
                <a:solidFill>
                  <a:schemeClr val="dk1"/>
                </a:solidFill>
                <a:latin typeface="Arial"/>
                <a:ea typeface="Arial"/>
                <a:cs typeface="Arial"/>
                <a:sym typeface="Arial"/>
              </a:rPr>
              <a:t> the secondary deficiency (carnitine)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Monitor</a:t>
            </a:r>
            <a:r>
              <a:rPr lang="en-US" sz="1100">
                <a:solidFill>
                  <a:schemeClr val="dk1"/>
                </a:solidFill>
                <a:latin typeface="Arial"/>
                <a:ea typeface="Arial"/>
                <a:cs typeface="Arial"/>
                <a:sym typeface="Arial"/>
              </a:rPr>
              <a:t> the downstream consequence (acid-base balance)</a:t>
            </a:r>
            <a:endParaRPr/>
          </a:p>
        </p:txBody>
      </p:sp>
      <p:sp>
        <p:nvSpPr>
          <p:cNvPr id="350" name="Google Shape;350;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6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Regardless of which specific IEM, the </a:t>
            </a:r>
            <a:r>
              <a:rPr b="1" lang="en-US" sz="1100">
                <a:solidFill>
                  <a:schemeClr val="dk1"/>
                </a:solidFill>
                <a:latin typeface="Arial"/>
                <a:ea typeface="Arial"/>
                <a:cs typeface="Arial"/>
                <a:sym typeface="Arial"/>
              </a:rPr>
              <a:t>lab toolkit and nutrition goals stay consistent</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This slide is the "if you forget everything else, remember this" summary: </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lang="en-US" sz="1100">
                <a:solidFill>
                  <a:schemeClr val="dk1"/>
                </a:solidFill>
                <a:latin typeface="Arial"/>
                <a:ea typeface="Arial"/>
                <a:cs typeface="Arial"/>
                <a:sym typeface="Arial"/>
              </a:rPr>
              <a:t>prevent toxin buildup, </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lang="en-US" sz="1100">
                <a:solidFill>
                  <a:schemeClr val="dk1"/>
                </a:solidFill>
                <a:latin typeface="Arial"/>
                <a:ea typeface="Arial"/>
                <a:cs typeface="Arial"/>
                <a:sym typeface="Arial"/>
              </a:rPr>
              <a:t>prevent catabolism, </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lang="en-US" sz="1100">
                <a:solidFill>
                  <a:schemeClr val="dk1"/>
                </a:solidFill>
                <a:latin typeface="Arial"/>
                <a:ea typeface="Arial"/>
                <a:cs typeface="Arial"/>
                <a:sym typeface="Arial"/>
              </a:rPr>
              <a:t>support growth, </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lang="en-US" sz="1100">
                <a:solidFill>
                  <a:schemeClr val="dk1"/>
                </a:solidFill>
                <a:latin typeface="Arial"/>
                <a:ea typeface="Arial"/>
                <a:cs typeface="Arial"/>
                <a:sym typeface="Arial"/>
              </a:rPr>
              <a:t>prevent deficiency.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Every disorder-specific plan is just a variation on these 4 goals. </a:t>
            </a:r>
            <a:endParaRPr/>
          </a:p>
        </p:txBody>
      </p:sp>
      <p:sp>
        <p:nvSpPr>
          <p:cNvPr id="361" name="Google Shape;361;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p6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Scope matters enormously with this topic. </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You implement, monitor, and educate within a </a:t>
            </a:r>
            <a:r>
              <a:rPr b="1" lang="en-US" sz="1100">
                <a:solidFill>
                  <a:schemeClr val="dk1"/>
                </a:solidFill>
                <a:latin typeface="Arial"/>
                <a:ea typeface="Arial"/>
                <a:cs typeface="Arial"/>
                <a:sym typeface="Arial"/>
              </a:rPr>
              <a:t>prescribed</a:t>
            </a:r>
            <a:r>
              <a:rPr lang="en-US" sz="1100">
                <a:solidFill>
                  <a:schemeClr val="dk1"/>
                </a:solidFill>
                <a:latin typeface="Arial"/>
                <a:ea typeface="Arial"/>
                <a:cs typeface="Arial"/>
                <a:sym typeface="Arial"/>
              </a:rPr>
              <a:t> plan, you don't diagnose or change the fundamental protein/nutrient thresholds yourself. </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400"/>
              <a:buNone/>
            </a:pPr>
            <a:r>
              <a:rPr lang="en-US" sz="1100">
                <a:solidFill>
                  <a:schemeClr val="dk1"/>
                </a:solidFill>
                <a:latin typeface="Arial"/>
                <a:ea typeface="Arial"/>
                <a:cs typeface="Arial"/>
                <a:sym typeface="Arial"/>
              </a:rPr>
              <a:t>That line sits with the metabolic physician and with these cases, you will never be working without one. </a:t>
            </a:r>
            <a:endParaRPr/>
          </a:p>
        </p:txBody>
      </p:sp>
      <p:sp>
        <p:nvSpPr>
          <p:cNvPr id="371" name="Google Shape;371;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80" name="Google Shape;380;p6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Case 1 — PKU</a:t>
            </a:r>
            <a:endParaRPr b="1"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Newborn</a:t>
            </a:r>
            <a:r>
              <a:rPr lang="en-US" sz="1100">
                <a:solidFill>
                  <a:schemeClr val="dk1"/>
                </a:solidFill>
                <a:latin typeface="Arial"/>
                <a:ea typeface="Arial"/>
                <a:cs typeface="Arial"/>
                <a:sym typeface="Arial"/>
              </a:rPr>
              <a:t>, caught via screening before symptoms appear. This is the entire argument for </a:t>
            </a:r>
            <a:r>
              <a:rPr b="1" lang="en-US" sz="1100">
                <a:solidFill>
                  <a:schemeClr val="dk1"/>
                </a:solidFill>
                <a:latin typeface="Arial"/>
                <a:ea typeface="Arial"/>
                <a:cs typeface="Arial"/>
                <a:sym typeface="Arial"/>
              </a:rPr>
              <a:t>universal newborn screening</a:t>
            </a:r>
            <a:r>
              <a:rPr lang="en-US" sz="1100">
                <a:solidFill>
                  <a:schemeClr val="dk1"/>
                </a:solidFill>
                <a:latin typeface="Arial"/>
                <a:ea typeface="Arial"/>
                <a:cs typeface="Arial"/>
                <a:sym typeface="Arial"/>
              </a:rPr>
              <a:t>.</a:t>
            </a:r>
            <a:endParaRPr sz="1100">
              <a:solidFill>
                <a:schemeClr val="dk1"/>
              </a:solidFill>
              <a:latin typeface="Arial"/>
              <a:ea typeface="Arial"/>
              <a:cs typeface="Arial"/>
              <a:sym typeface="Arial"/>
            </a:endParaRPr>
          </a:p>
          <a:p>
            <a:pPr indent="-298450" lvl="0" marL="838200" marR="3810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Defect:</a:t>
            </a:r>
            <a:r>
              <a:rPr lang="en-US" sz="1100">
                <a:solidFill>
                  <a:schemeClr val="dk1"/>
                </a:solidFill>
                <a:latin typeface="Arial"/>
                <a:ea typeface="Arial"/>
                <a:cs typeface="Arial"/>
                <a:sym typeface="Arial"/>
              </a:rPr>
              <a:t> can't convert phenylalanine → tyrosine</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Key labs:</a:t>
            </a:r>
            <a:r>
              <a:rPr lang="en-US" sz="1100">
                <a:solidFill>
                  <a:schemeClr val="dk1"/>
                </a:solidFill>
                <a:latin typeface="Arial"/>
                <a:ea typeface="Arial"/>
                <a:cs typeface="Arial"/>
                <a:sym typeface="Arial"/>
              </a:rPr>
              <a:t> elevated phenylalanine, low tyrosine</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MNT core:</a:t>
            </a:r>
            <a:r>
              <a:rPr lang="en-US" sz="1100">
                <a:solidFill>
                  <a:schemeClr val="dk1"/>
                </a:solidFill>
                <a:latin typeface="Arial"/>
                <a:ea typeface="Arial"/>
                <a:cs typeface="Arial"/>
                <a:sym typeface="Arial"/>
              </a:rPr>
              <a:t> phenylalanine-free formula + tyrosine supplementation, since the body can no longer make it. Watch out for aspartame!</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sz="1100">
              <a:latin typeface="Arial"/>
              <a:ea typeface="Arial"/>
              <a:cs typeface="Arial"/>
              <a:sym typeface="Arial"/>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91" name="Google Shape;391;p7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Case 2 — MSUD</a:t>
            </a:r>
            <a:endParaRPr b="1" sz="1100">
              <a:solidFill>
                <a:schemeClr val="dk1"/>
              </a:solidFill>
              <a:latin typeface="Arial"/>
              <a:ea typeface="Arial"/>
              <a:cs typeface="Arial"/>
              <a:sym typeface="Arial"/>
            </a:endParaRPr>
          </a:p>
          <a:p>
            <a:pPr indent="0" lvl="0" marL="38100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6-month-old</a:t>
            </a:r>
            <a:r>
              <a:rPr lang="en-US" sz="1100">
                <a:solidFill>
                  <a:schemeClr val="dk1"/>
                </a:solidFill>
                <a:latin typeface="Arial"/>
                <a:ea typeface="Arial"/>
                <a:cs typeface="Arial"/>
                <a:sym typeface="Arial"/>
              </a:rPr>
              <a:t>, poor feeding, lethargy, </a:t>
            </a:r>
            <a:r>
              <a:rPr b="1" lang="en-US" sz="1100">
                <a:solidFill>
                  <a:schemeClr val="dk1"/>
                </a:solidFill>
                <a:latin typeface="Arial"/>
                <a:ea typeface="Arial"/>
                <a:cs typeface="Arial"/>
                <a:sym typeface="Arial"/>
              </a:rPr>
              <a:t>sweet-smelling urine</a:t>
            </a:r>
            <a:r>
              <a:rPr lang="en-US" sz="1100">
                <a:solidFill>
                  <a:schemeClr val="dk1"/>
                </a:solidFill>
                <a:latin typeface="Arial"/>
                <a:ea typeface="Arial"/>
                <a:cs typeface="Arial"/>
                <a:sym typeface="Arial"/>
              </a:rPr>
              <a:t>, the classic clue tied directly to this disorder's name.</a:t>
            </a:r>
            <a:endParaRPr sz="1100">
              <a:solidFill>
                <a:schemeClr val="dk1"/>
              </a:solidFill>
              <a:latin typeface="Arial"/>
              <a:ea typeface="Arial"/>
              <a:cs typeface="Arial"/>
              <a:sym typeface="Arial"/>
            </a:endParaRPr>
          </a:p>
          <a:p>
            <a:pPr indent="-298450" lvl="0" marL="838200" marR="3810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Defect:</a:t>
            </a:r>
            <a:r>
              <a:rPr lang="en-US" sz="1100">
                <a:solidFill>
                  <a:schemeClr val="dk1"/>
                </a:solidFill>
                <a:latin typeface="Arial"/>
                <a:ea typeface="Arial"/>
                <a:cs typeface="Arial"/>
                <a:sym typeface="Arial"/>
              </a:rPr>
              <a:t> impaired breakdown of </a:t>
            </a:r>
            <a:r>
              <a:rPr b="1" lang="en-US" sz="1100">
                <a:solidFill>
                  <a:schemeClr val="dk1"/>
                </a:solidFill>
                <a:latin typeface="Arial"/>
                <a:ea typeface="Arial"/>
                <a:cs typeface="Arial"/>
                <a:sym typeface="Arial"/>
              </a:rPr>
              <a:t>leucine, isoleucine, valine</a:t>
            </a:r>
            <a:endParaRPr b="1"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Key labs:</a:t>
            </a:r>
            <a:r>
              <a:rPr lang="en-US" sz="1100">
                <a:solidFill>
                  <a:schemeClr val="dk1"/>
                </a:solidFill>
                <a:latin typeface="Arial"/>
                <a:ea typeface="Arial"/>
                <a:cs typeface="Arial"/>
                <a:sym typeface="Arial"/>
              </a:rPr>
              <a:t> markedly elevated BCAAs, elevated ketones</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MNT core:</a:t>
            </a:r>
            <a:r>
              <a:rPr lang="en-US" sz="1100">
                <a:solidFill>
                  <a:schemeClr val="dk1"/>
                </a:solidFill>
                <a:latin typeface="Arial"/>
                <a:ea typeface="Arial"/>
                <a:cs typeface="Arial"/>
                <a:sym typeface="Arial"/>
              </a:rPr>
              <a:t> BCAA-free formula + small calculated natural protein to meet minimum needs without excess</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sz="1100">
              <a:latin typeface="Arial"/>
              <a:ea typeface="Arial"/>
              <a:cs typeface="Arial"/>
              <a:sym typeface="Aria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02" name="Google Shape;402;p7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Case 3 — Urea Cycle Disorder</a:t>
            </a:r>
            <a:endParaRPr b="1" sz="1100">
              <a:solidFill>
                <a:schemeClr val="dk1"/>
              </a:solidFill>
              <a:latin typeface="Arial"/>
              <a:ea typeface="Arial"/>
              <a:cs typeface="Arial"/>
              <a:sym typeface="Arial"/>
            </a:endParaRPr>
          </a:p>
          <a:p>
            <a:pPr indent="0" lvl="0" marL="38100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22-year-old female</a:t>
            </a:r>
            <a:r>
              <a:rPr lang="en-US" sz="1100">
                <a:solidFill>
                  <a:schemeClr val="dk1"/>
                </a:solidFill>
                <a:latin typeface="Arial"/>
                <a:ea typeface="Arial"/>
                <a:cs typeface="Arial"/>
                <a:sym typeface="Arial"/>
              </a:rPr>
              <a:t>, adult presentation example. Confusion after </a:t>
            </a:r>
            <a:r>
              <a:rPr b="1" lang="en-US" sz="1100">
                <a:solidFill>
                  <a:schemeClr val="dk1"/>
                </a:solidFill>
                <a:latin typeface="Arial"/>
                <a:ea typeface="Arial"/>
                <a:cs typeface="Arial"/>
                <a:sym typeface="Arial"/>
              </a:rPr>
              <a:t>high-protein meals</a:t>
            </a:r>
            <a:r>
              <a:rPr lang="en-US" sz="1100">
                <a:solidFill>
                  <a:schemeClr val="dk1"/>
                </a:solidFill>
                <a:latin typeface="Arial"/>
                <a:ea typeface="Arial"/>
                <a:cs typeface="Arial"/>
                <a:sym typeface="Arial"/>
              </a:rPr>
              <a:t> is the giveaway symptom pattern.</a:t>
            </a:r>
            <a:endParaRPr sz="1100">
              <a:solidFill>
                <a:schemeClr val="dk1"/>
              </a:solidFill>
              <a:latin typeface="Arial"/>
              <a:ea typeface="Arial"/>
              <a:cs typeface="Arial"/>
              <a:sym typeface="Arial"/>
            </a:endParaRPr>
          </a:p>
          <a:p>
            <a:pPr indent="-298450" lvl="0" marL="838200" marR="3810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Defect:</a:t>
            </a:r>
            <a:r>
              <a:rPr lang="en-US" sz="1100">
                <a:solidFill>
                  <a:schemeClr val="dk1"/>
                </a:solidFill>
                <a:latin typeface="Arial"/>
                <a:ea typeface="Arial"/>
                <a:cs typeface="Arial"/>
                <a:sym typeface="Arial"/>
              </a:rPr>
              <a:t> impaired ammonia → urea conversion</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Key labs:</a:t>
            </a:r>
            <a:r>
              <a:rPr lang="en-US" sz="1100">
                <a:solidFill>
                  <a:schemeClr val="dk1"/>
                </a:solidFill>
                <a:latin typeface="Arial"/>
                <a:ea typeface="Arial"/>
                <a:cs typeface="Arial"/>
                <a:sym typeface="Arial"/>
              </a:rPr>
              <a:t> elevated ammonia, elevated glutamine, </a:t>
            </a:r>
            <a:r>
              <a:rPr b="1" lang="en-US" sz="1100">
                <a:solidFill>
                  <a:schemeClr val="dk1"/>
                </a:solidFill>
                <a:latin typeface="Arial"/>
                <a:ea typeface="Arial"/>
                <a:cs typeface="Arial"/>
                <a:sym typeface="Arial"/>
              </a:rPr>
              <a:t>low BUN</a:t>
            </a:r>
            <a:r>
              <a:rPr lang="en-US" sz="1100">
                <a:solidFill>
                  <a:schemeClr val="dk1"/>
                </a:solidFill>
                <a:latin typeface="Arial"/>
                <a:ea typeface="Arial"/>
                <a:cs typeface="Arial"/>
                <a:sym typeface="Arial"/>
              </a:rPr>
              <a:t> (nitrogen isn't being processed into urea)</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MNT core:</a:t>
            </a:r>
            <a:r>
              <a:rPr lang="en-US" sz="1100">
                <a:solidFill>
                  <a:schemeClr val="dk1"/>
                </a:solidFill>
                <a:latin typeface="Arial"/>
                <a:ea typeface="Arial"/>
                <a:cs typeface="Arial"/>
                <a:sym typeface="Arial"/>
              </a:rPr>
              <a:t> distributed protein across the day + essential amino acids to reduce nitrogen burden</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sz="1400"/>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13" name="Google Shape;413;p7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Case 4 — MCADD</a:t>
            </a:r>
            <a:endParaRPr b="1" sz="1100">
              <a:solidFill>
                <a:schemeClr val="dk1"/>
              </a:solidFill>
              <a:latin typeface="Arial"/>
              <a:ea typeface="Arial"/>
              <a:cs typeface="Arial"/>
              <a:sym typeface="Arial"/>
            </a:endParaRPr>
          </a:p>
          <a:p>
            <a:pPr indent="0" lvl="0" marL="38100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4-year-old</a:t>
            </a:r>
            <a:r>
              <a:rPr lang="en-US" sz="1100">
                <a:solidFill>
                  <a:schemeClr val="dk1"/>
                </a:solidFill>
                <a:latin typeface="Arial"/>
                <a:ea typeface="Arial"/>
                <a:cs typeface="Arial"/>
                <a:sym typeface="Arial"/>
              </a:rPr>
              <a:t>, hypoglycemia after overnight fasting. The </a:t>
            </a:r>
            <a:r>
              <a:rPr b="1" lang="en-US" sz="1100">
                <a:solidFill>
                  <a:schemeClr val="dk1"/>
                </a:solidFill>
                <a:latin typeface="Arial"/>
                <a:ea typeface="Arial"/>
                <a:cs typeface="Arial"/>
                <a:sym typeface="Arial"/>
              </a:rPr>
              <a:t>key clue</a:t>
            </a:r>
            <a:r>
              <a:rPr lang="en-US" sz="1100">
                <a:solidFill>
                  <a:schemeClr val="dk1"/>
                </a:solidFill>
                <a:latin typeface="Arial"/>
                <a:ea typeface="Arial"/>
                <a:cs typeface="Arial"/>
                <a:sym typeface="Arial"/>
              </a:rPr>
              <a:t>: ketones stay inappropriately normal when they should rise with true fasting, because fat can't be broken down for energy.</a:t>
            </a:r>
            <a:endParaRPr sz="1100">
              <a:solidFill>
                <a:schemeClr val="dk1"/>
              </a:solidFill>
              <a:latin typeface="Arial"/>
              <a:ea typeface="Arial"/>
              <a:cs typeface="Arial"/>
              <a:sym typeface="Arial"/>
            </a:endParaRPr>
          </a:p>
          <a:p>
            <a:pPr indent="-298450" lvl="0" marL="838200" marR="3810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Defect:</a:t>
            </a:r>
            <a:r>
              <a:rPr lang="en-US" sz="1100">
                <a:solidFill>
                  <a:schemeClr val="dk1"/>
                </a:solidFill>
                <a:latin typeface="Arial"/>
                <a:ea typeface="Arial"/>
                <a:cs typeface="Arial"/>
                <a:sym typeface="Arial"/>
              </a:rPr>
              <a:t> impaired fatty acid beta-oxidation</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Key labs:</a:t>
            </a:r>
            <a:r>
              <a:rPr lang="en-US" sz="1100">
                <a:solidFill>
                  <a:schemeClr val="dk1"/>
                </a:solidFill>
                <a:latin typeface="Arial"/>
                <a:ea typeface="Arial"/>
                <a:cs typeface="Arial"/>
                <a:sym typeface="Arial"/>
              </a:rPr>
              <a:t> low glucose, low/normal ketones, abnormal acylcarnitine profile</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MNT core:</a:t>
            </a:r>
            <a:r>
              <a:rPr lang="en-US" sz="1100">
                <a:solidFill>
                  <a:schemeClr val="dk1"/>
                </a:solidFill>
                <a:latin typeface="Arial"/>
                <a:ea typeface="Arial"/>
                <a:cs typeface="Arial"/>
                <a:sym typeface="Arial"/>
              </a:rPr>
              <a:t> frequent carb intake, </a:t>
            </a:r>
            <a:r>
              <a:rPr b="1" lang="en-US" sz="1100">
                <a:solidFill>
                  <a:schemeClr val="dk1"/>
                </a:solidFill>
                <a:latin typeface="Arial"/>
                <a:ea typeface="Arial"/>
                <a:cs typeface="Arial"/>
                <a:sym typeface="Arial"/>
              </a:rPr>
              <a:t>avoid fasting and MCT oil</a:t>
            </a:r>
            <a:r>
              <a:rPr lang="en-US" sz="1100">
                <a:solidFill>
                  <a:schemeClr val="dk1"/>
                </a:solidFill>
                <a:latin typeface="Arial"/>
                <a:ea typeface="Arial"/>
                <a:cs typeface="Arial"/>
                <a:sym typeface="Arial"/>
              </a:rPr>
              <a:t> (medium-chain fats are exactly what this enzyme can't process)</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sz="1100"/>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24" name="Google Shape;424;p7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Case 5 — Galactosemia</a:t>
            </a:r>
            <a:endParaRPr b="1" sz="1100">
              <a:solidFill>
                <a:schemeClr val="dk1"/>
              </a:solidFill>
              <a:latin typeface="Arial"/>
              <a:ea typeface="Arial"/>
              <a:cs typeface="Arial"/>
              <a:sym typeface="Arial"/>
            </a:endParaRPr>
          </a:p>
          <a:p>
            <a:pPr indent="0" lvl="0" marL="381000" marR="38100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Newborn</a:t>
            </a:r>
            <a:r>
              <a:rPr lang="en-US" sz="1100">
                <a:solidFill>
                  <a:schemeClr val="dk1"/>
                </a:solidFill>
                <a:latin typeface="Arial"/>
                <a:ea typeface="Arial"/>
                <a:cs typeface="Arial"/>
                <a:sym typeface="Arial"/>
              </a:rPr>
              <a:t>, jaundice and vomiting tied directly to milk feeds. Diagnosis comes quickly once suspected.</a:t>
            </a:r>
            <a:endParaRPr sz="1100">
              <a:solidFill>
                <a:schemeClr val="dk1"/>
              </a:solidFill>
              <a:latin typeface="Arial"/>
              <a:ea typeface="Arial"/>
              <a:cs typeface="Arial"/>
              <a:sym typeface="Arial"/>
            </a:endParaRPr>
          </a:p>
          <a:p>
            <a:pPr indent="-298450" lvl="0" marL="838200" marR="3810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Defect:</a:t>
            </a:r>
            <a:r>
              <a:rPr lang="en-US" sz="1100">
                <a:solidFill>
                  <a:schemeClr val="dk1"/>
                </a:solidFill>
                <a:latin typeface="Arial"/>
                <a:ea typeface="Arial"/>
                <a:cs typeface="Arial"/>
                <a:sym typeface="Arial"/>
              </a:rPr>
              <a:t> can't metabolize galactose</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Key labs:</a:t>
            </a:r>
            <a:r>
              <a:rPr lang="en-US" sz="1100">
                <a:solidFill>
                  <a:schemeClr val="dk1"/>
                </a:solidFill>
                <a:latin typeface="Arial"/>
                <a:ea typeface="Arial"/>
                <a:cs typeface="Arial"/>
                <a:sym typeface="Arial"/>
              </a:rPr>
              <a:t> elevated blood galactose, elevated liver enzymes</a:t>
            </a:r>
            <a:endParaRPr sz="1100">
              <a:solidFill>
                <a:schemeClr val="dk1"/>
              </a:solidFill>
              <a:latin typeface="Arial"/>
              <a:ea typeface="Arial"/>
              <a:cs typeface="Arial"/>
              <a:sym typeface="Arial"/>
            </a:endParaRPr>
          </a:p>
          <a:p>
            <a:pPr indent="-298450" lvl="0" marL="838200" marR="3810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MNT core:</a:t>
            </a:r>
            <a:r>
              <a:rPr lang="en-US" sz="1100">
                <a:solidFill>
                  <a:schemeClr val="dk1"/>
                </a:solidFill>
                <a:latin typeface="Arial"/>
                <a:ea typeface="Arial"/>
                <a:cs typeface="Arial"/>
                <a:sym typeface="Arial"/>
              </a:rPr>
              <a:t> soy-based/galactose-free formula, </a:t>
            </a:r>
            <a:r>
              <a:rPr b="1" lang="en-US" sz="1100">
                <a:solidFill>
                  <a:schemeClr val="dk1"/>
                </a:solidFill>
                <a:latin typeface="Arial"/>
                <a:ea typeface="Arial"/>
                <a:cs typeface="Arial"/>
                <a:sym typeface="Arial"/>
              </a:rPr>
              <a:t>lifelong dairy avoidance</a:t>
            </a:r>
            <a:r>
              <a:rPr lang="en-US" sz="1100">
                <a:solidFill>
                  <a:schemeClr val="dk1"/>
                </a:solidFill>
                <a:latin typeface="Arial"/>
                <a:ea typeface="Arial"/>
                <a:cs typeface="Arial"/>
                <a:sym typeface="Arial"/>
              </a:rPr>
              <a:t>, calcium and vitamin D replacement</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b="1" sz="1100"/>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3" name="Shape 433"/>
        <p:cNvGrpSpPr/>
        <p:nvPr/>
      </p:nvGrpSpPr>
      <p:grpSpPr>
        <a:xfrm>
          <a:off x="0" y="0"/>
          <a:ext cx="0" cy="0"/>
          <a:chOff x="0" y="0"/>
          <a:chExt cx="0" cy="0"/>
        </a:xfrm>
      </p:grpSpPr>
      <p:sp>
        <p:nvSpPr>
          <p:cNvPr id="434" name="Google Shape;434;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35" name="Google Shape;435;p7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381000" rtl="0" algn="l">
              <a:lnSpc>
                <a:spcPct val="115000"/>
              </a:lnSpc>
              <a:spcBef>
                <a:spcPts val="1200"/>
              </a:spcBef>
              <a:spcAft>
                <a:spcPts val="0"/>
              </a:spcAft>
              <a:buSzPts val="1100"/>
              <a:buNone/>
            </a:pPr>
            <a:r>
              <a:rPr lang="en-US" sz="1100">
                <a:solidFill>
                  <a:schemeClr val="dk1"/>
                </a:solidFill>
                <a:latin typeface="Arial"/>
                <a:ea typeface="Arial"/>
                <a:cs typeface="Arial"/>
                <a:sym typeface="Arial"/>
              </a:rPr>
              <a:t>This is a </a:t>
            </a:r>
            <a:r>
              <a:rPr b="1" lang="en-US" sz="1100">
                <a:solidFill>
                  <a:schemeClr val="dk1"/>
                </a:solidFill>
                <a:latin typeface="Arial"/>
                <a:ea typeface="Arial"/>
                <a:cs typeface="Arial"/>
                <a:sym typeface="Arial"/>
              </a:rPr>
              <a:t>5-step skill</a:t>
            </a:r>
            <a:r>
              <a:rPr lang="en-US" sz="1100">
                <a:solidFill>
                  <a:schemeClr val="dk1"/>
                </a:solidFill>
                <a:latin typeface="Arial"/>
                <a:ea typeface="Arial"/>
                <a:cs typeface="Arial"/>
                <a:sym typeface="Arial"/>
              </a:rPr>
              <a:t>, not a single judgment call: recognize, determine significance, flag it, refer within scope, and communicate it well. </a:t>
            </a:r>
            <a:endParaRPr sz="1100">
              <a:solidFill>
                <a:schemeClr val="dk1"/>
              </a:solidFill>
              <a:latin typeface="Arial"/>
              <a:ea typeface="Arial"/>
              <a:cs typeface="Arial"/>
              <a:sym typeface="Arial"/>
            </a:endParaRPr>
          </a:p>
          <a:p>
            <a:pPr indent="0" lvl="0" marL="0" marR="38100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Note step 4 explicitly: </a:t>
            </a:r>
            <a:r>
              <a:rPr b="1" lang="en-US" sz="1100">
                <a:solidFill>
                  <a:schemeClr val="dk1"/>
                </a:solidFill>
                <a:latin typeface="Arial"/>
                <a:ea typeface="Arial"/>
                <a:cs typeface="Arial"/>
                <a:sym typeface="Arial"/>
              </a:rPr>
              <a:t>you/we don't diagnose or treat</a:t>
            </a:r>
            <a:r>
              <a:rPr lang="en-US" sz="1100">
                <a:solidFill>
                  <a:schemeClr val="dk1"/>
                </a:solidFill>
                <a:latin typeface="Arial"/>
                <a:ea typeface="Arial"/>
                <a:cs typeface="Arial"/>
                <a:sym typeface="Arial"/>
              </a:rPr>
              <a:t>. That boundary holds throughout this entire section, and it's separate from the detailed MNT strategies we'll cover in </a:t>
            </a:r>
            <a:r>
              <a:rPr b="1" lang="en-US" sz="1100">
                <a:solidFill>
                  <a:schemeClr val="dk1"/>
                </a:solidFill>
                <a:latin typeface="Arial"/>
                <a:ea typeface="Arial"/>
                <a:cs typeface="Arial"/>
                <a:sym typeface="Arial"/>
              </a:rPr>
              <a:t>Domain VI</a:t>
            </a:r>
            <a:r>
              <a:rPr lang="en-US" sz="1100">
                <a:solidFill>
                  <a:schemeClr val="dk1"/>
                </a:solidFill>
                <a:latin typeface="Arial"/>
                <a:ea typeface="Arial"/>
                <a:cs typeface="Arial"/>
                <a:sym typeface="Arial"/>
              </a:rPr>
              <a:t> later.</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sz="1100"/>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3" name="Google Shape;443;p7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sz="1100">
                <a:solidFill>
                  <a:schemeClr val="dk1"/>
                </a:solidFill>
                <a:latin typeface="Arial"/>
                <a:ea typeface="Arial"/>
                <a:cs typeface="Arial"/>
                <a:sym typeface="Arial"/>
              </a:rPr>
              <a:t>8 reasons</a:t>
            </a:r>
            <a:r>
              <a:rPr lang="en-US" sz="1100">
                <a:solidFill>
                  <a:schemeClr val="dk1"/>
                </a:solidFill>
                <a:latin typeface="Arial"/>
                <a:ea typeface="Arial"/>
                <a:cs typeface="Arial"/>
                <a:sym typeface="Arial"/>
              </a:rPr>
              <a:t>, but they really cluster into 3 themes: </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b="1" lang="en-US" sz="1100">
                <a:solidFill>
                  <a:schemeClr val="dk1"/>
                </a:solidFill>
                <a:latin typeface="Arial"/>
                <a:ea typeface="Arial"/>
                <a:cs typeface="Arial"/>
                <a:sym typeface="Arial"/>
              </a:rPr>
              <a:t>safety</a:t>
            </a:r>
            <a:r>
              <a:rPr lang="en-US" sz="1100">
                <a:solidFill>
                  <a:schemeClr val="dk1"/>
                </a:solidFill>
                <a:latin typeface="Arial"/>
                <a:ea typeface="Arial"/>
                <a:cs typeface="Arial"/>
                <a:sym typeface="Arial"/>
              </a:rPr>
              <a:t> (points 1, 2), </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b="1" lang="en-US" sz="1100">
                <a:solidFill>
                  <a:schemeClr val="dk1"/>
                </a:solidFill>
                <a:latin typeface="Arial"/>
                <a:ea typeface="Arial"/>
                <a:cs typeface="Arial"/>
                <a:sym typeface="Arial"/>
              </a:rPr>
              <a:t>professionalism</a:t>
            </a:r>
            <a:r>
              <a:rPr lang="en-US" sz="1100">
                <a:solidFill>
                  <a:schemeClr val="dk1"/>
                </a:solidFill>
                <a:latin typeface="Arial"/>
                <a:ea typeface="Arial"/>
                <a:cs typeface="Arial"/>
                <a:sym typeface="Arial"/>
              </a:rPr>
              <a:t> (points 3, 6, 7, 8), </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lang="en-US" sz="1100">
                <a:solidFill>
                  <a:schemeClr val="dk1"/>
                </a:solidFill>
                <a:latin typeface="Arial"/>
                <a:ea typeface="Arial"/>
                <a:cs typeface="Arial"/>
                <a:sym typeface="Arial"/>
              </a:rPr>
              <a:t>and </a:t>
            </a:r>
            <a:r>
              <a:rPr b="1" lang="en-US" sz="1100">
                <a:solidFill>
                  <a:schemeClr val="dk1"/>
                </a:solidFill>
                <a:latin typeface="Arial"/>
                <a:ea typeface="Arial"/>
                <a:cs typeface="Arial"/>
                <a:sym typeface="Arial"/>
              </a:rPr>
              <a:t>skill development</a:t>
            </a:r>
            <a:r>
              <a:rPr lang="en-US" sz="1100">
                <a:solidFill>
                  <a:schemeClr val="dk1"/>
                </a:solidFill>
                <a:latin typeface="Arial"/>
                <a:ea typeface="Arial"/>
                <a:cs typeface="Arial"/>
                <a:sym typeface="Arial"/>
              </a:rPr>
              <a:t> (point 5). </a:t>
            </a:r>
            <a:endParaRPr sz="1100">
              <a:solidFill>
                <a:schemeClr val="dk1"/>
              </a:solidFill>
              <a:latin typeface="Arial"/>
              <a:ea typeface="Arial"/>
              <a:cs typeface="Arial"/>
              <a:sym typeface="Arial"/>
            </a:endParaRPr>
          </a:p>
          <a:p>
            <a:pPr indent="-298450" lvl="1" marL="914400" rtl="0" algn="l">
              <a:lnSpc>
                <a:spcPct val="100000"/>
              </a:lnSpc>
              <a:spcBef>
                <a:spcPts val="0"/>
              </a:spcBef>
              <a:spcAft>
                <a:spcPts val="0"/>
              </a:spcAft>
              <a:buClr>
                <a:schemeClr val="dk1"/>
              </a:buClr>
              <a:buSzPts val="1100"/>
              <a:buFont typeface="Arial"/>
              <a:buAutoNum type="alphaLcPeriod"/>
            </a:pPr>
            <a:r>
              <a:rPr lang="en-US" sz="1100">
                <a:solidFill>
                  <a:schemeClr val="dk1"/>
                </a:solidFill>
                <a:latin typeface="Arial"/>
                <a:ea typeface="Arial"/>
                <a:cs typeface="Arial"/>
                <a:sym typeface="Arial"/>
              </a:rPr>
              <a:t>Point 3, scope of practice, is the one most directly tied to this license. This isn't optional professionalism, it's the line that protects both the client and you. </a:t>
            </a:r>
            <a:endParaRPr b="1" sz="1100">
              <a:latin typeface="Arial"/>
              <a:ea typeface="Arial"/>
              <a:cs typeface="Arial"/>
              <a:sym typeface="Aria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52" name="Google Shape;452;p7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38100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is your </a:t>
            </a:r>
            <a:r>
              <a:rPr b="1" lang="en-US" sz="1100">
                <a:solidFill>
                  <a:schemeClr val="dk1"/>
                </a:solidFill>
                <a:latin typeface="Arial"/>
                <a:ea typeface="Arial"/>
                <a:cs typeface="Arial"/>
                <a:sym typeface="Arial"/>
              </a:rPr>
              <a:t>quick reference list</a:t>
            </a:r>
            <a:r>
              <a:rPr lang="en-US" sz="1100">
                <a:solidFill>
                  <a:schemeClr val="dk1"/>
                </a:solidFill>
                <a:latin typeface="Arial"/>
                <a:ea typeface="Arial"/>
                <a:cs typeface="Arial"/>
                <a:sym typeface="Arial"/>
              </a:rPr>
              <a:t>, the categories of labs that should trigger a referral conversation regardless of specifics. Every case in the next two slides comes from one of these 9 categories.</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9" name="Shape 459"/>
        <p:cNvGrpSpPr/>
        <p:nvPr/>
      </p:nvGrpSpPr>
      <p:grpSpPr>
        <a:xfrm>
          <a:off x="0" y="0"/>
          <a:ext cx="0" cy="0"/>
          <a:chOff x="0" y="0"/>
          <a:chExt cx="0" cy="0"/>
        </a:xfrm>
      </p:grpSpPr>
      <p:sp>
        <p:nvSpPr>
          <p:cNvPr id="460" name="Google Shape;460;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61" name="Google Shape;461;p7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4 scenarios, each showing the same structure: </a:t>
            </a:r>
            <a:r>
              <a:rPr b="1" lang="en-US" sz="1100">
                <a:solidFill>
                  <a:schemeClr val="dk1"/>
                </a:solidFill>
                <a:latin typeface="Arial"/>
                <a:ea typeface="Arial"/>
                <a:cs typeface="Arial"/>
                <a:sym typeface="Arial"/>
              </a:rPr>
              <a:t>abnormal lab + symptom + specific referral reason</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400"/>
              <a:buNone/>
            </a:pPr>
            <a:r>
              <a:rPr b="1" lang="en-US" sz="1100">
                <a:solidFill>
                  <a:schemeClr val="dk1"/>
                </a:solidFill>
                <a:latin typeface="Arial"/>
                <a:ea typeface="Arial"/>
                <a:cs typeface="Arial"/>
                <a:sym typeface="Arial"/>
              </a:rPr>
              <a:t>Note: </a:t>
            </a:r>
            <a:r>
              <a:rPr lang="en-US" sz="1100">
                <a:solidFill>
                  <a:schemeClr val="dk1"/>
                </a:solidFill>
                <a:latin typeface="Arial"/>
                <a:ea typeface="Arial"/>
                <a:cs typeface="Arial"/>
                <a:sym typeface="Arial"/>
              </a:rPr>
              <a:t>The potassium case (top right) is the most acutely dangerous of these four, a value of </a:t>
            </a:r>
            <a:r>
              <a:rPr b="1" lang="en-US" sz="1100">
                <a:solidFill>
                  <a:schemeClr val="dk1"/>
                </a:solidFill>
                <a:latin typeface="Arial"/>
                <a:ea typeface="Arial"/>
                <a:cs typeface="Arial"/>
                <a:sym typeface="Arial"/>
              </a:rPr>
              <a:t>2.9</a:t>
            </a:r>
            <a:r>
              <a:rPr lang="en-US" sz="1100">
                <a:solidFill>
                  <a:schemeClr val="dk1"/>
                </a:solidFill>
                <a:latin typeface="Arial"/>
                <a:ea typeface="Arial"/>
                <a:cs typeface="Arial"/>
                <a:sym typeface="Arial"/>
              </a:rPr>
              <a:t> with palpitations is an urgent same-day concern, not a "mention it at the next visit" finding. </a:t>
            </a:r>
            <a:endParaRPr sz="1100"/>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fa7d5c3220_0_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0" name="Google Shape;470;g3fa7d5c3220_0_7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The B12 case (top left) has the highest urgency in this group. </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400"/>
              <a:buNone/>
            </a:pPr>
            <a:r>
              <a:rPr b="1" lang="en-US" sz="1100">
                <a:solidFill>
                  <a:schemeClr val="dk1"/>
                </a:solidFill>
                <a:latin typeface="Arial"/>
                <a:ea typeface="Arial"/>
                <a:cs typeface="Arial"/>
                <a:sym typeface="Arial"/>
              </a:rPr>
              <a:t>Nerve damage from B12 deficiency can become irreversible</a:t>
            </a:r>
            <a:r>
              <a:rPr lang="en-US" sz="1100">
                <a:solidFill>
                  <a:schemeClr val="dk1"/>
                </a:solidFill>
                <a:latin typeface="Arial"/>
                <a:ea typeface="Arial"/>
                <a:cs typeface="Arial"/>
                <a:sym typeface="Arial"/>
              </a:rPr>
              <a:t> if treatment is delayed, so this isn't a "monitor and recheck" situation. </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400"/>
              <a:buNone/>
            </a:pPr>
            <a:r>
              <a:rPr lang="en-US" sz="1100">
                <a:solidFill>
                  <a:schemeClr val="dk1"/>
                </a:solidFill>
                <a:latin typeface="Arial"/>
                <a:ea typeface="Arial"/>
                <a:cs typeface="Arial"/>
                <a:sym typeface="Arial"/>
              </a:rPr>
              <a:t>The LDL case (top right) is a good example: a single number (</a:t>
            </a:r>
            <a:r>
              <a:rPr b="1" lang="en-US" sz="1100">
                <a:solidFill>
                  <a:schemeClr val="dk1"/>
                </a:solidFill>
                <a:latin typeface="Arial"/>
                <a:ea typeface="Arial"/>
                <a:cs typeface="Arial"/>
                <a:sym typeface="Arial"/>
              </a:rPr>
              <a:t>220</a:t>
            </a:r>
            <a:r>
              <a:rPr lang="en-US" sz="1100">
                <a:solidFill>
                  <a:schemeClr val="dk1"/>
                </a:solidFill>
                <a:latin typeface="Arial"/>
                <a:ea typeface="Arial"/>
                <a:cs typeface="Arial"/>
                <a:sym typeface="Arial"/>
              </a:rPr>
              <a:t>) alone justifies referral to rule out a genetic cause, you don't need additional symptoms to act on that one. </a:t>
            </a:r>
            <a:endParaRPr sz="1100"/>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79" name="Google Shape;479;p8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These 2 cases are the most </a:t>
            </a:r>
            <a:r>
              <a:rPr b="1" lang="en-US" sz="1100">
                <a:solidFill>
                  <a:schemeClr val="dk1"/>
                </a:solidFill>
                <a:latin typeface="Arial"/>
                <a:ea typeface="Arial"/>
                <a:cs typeface="Arial"/>
                <a:sym typeface="Arial"/>
              </a:rPr>
              <a:t>exam-relevant</a:t>
            </a:r>
            <a:r>
              <a:rPr lang="en-US" sz="1100">
                <a:solidFill>
                  <a:schemeClr val="dk1"/>
                </a:solidFill>
                <a:latin typeface="Arial"/>
                <a:ea typeface="Arial"/>
                <a:cs typeface="Arial"/>
                <a:sym typeface="Arial"/>
              </a:rPr>
              <a:t> in this whole section because they require reading a </a:t>
            </a:r>
            <a:r>
              <a:rPr b="1" lang="en-US" sz="1100">
                <a:solidFill>
                  <a:schemeClr val="dk1"/>
                </a:solidFill>
                <a:latin typeface="Arial"/>
                <a:ea typeface="Arial"/>
                <a:cs typeface="Arial"/>
                <a:sym typeface="Arial"/>
              </a:rPr>
              <a:t>pattern</a:t>
            </a:r>
            <a:r>
              <a:rPr lang="en-US" sz="1100">
                <a:solidFill>
                  <a:schemeClr val="dk1"/>
                </a:solidFill>
                <a:latin typeface="Arial"/>
                <a:ea typeface="Arial"/>
                <a:cs typeface="Arial"/>
                <a:sym typeface="Arial"/>
              </a:rPr>
              <a:t>, not a single value.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The thyroid case shows a normal-looking TSH picture complicated by positive antibodies, the antibody is the finding that changes everything.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The iron case is the classic trap: </a:t>
            </a:r>
            <a:r>
              <a:rPr b="1" lang="en-US" sz="1100">
                <a:solidFill>
                  <a:schemeClr val="dk1"/>
                </a:solidFill>
                <a:latin typeface="Arial"/>
                <a:ea typeface="Arial"/>
                <a:cs typeface="Arial"/>
                <a:sym typeface="Arial"/>
              </a:rPr>
              <a:t>ferritin alone looks reassuring</a:t>
            </a:r>
            <a:r>
              <a:rPr lang="en-US" sz="1100">
                <a:solidFill>
                  <a:schemeClr val="dk1"/>
                </a:solidFill>
                <a:latin typeface="Arial"/>
                <a:ea typeface="Arial"/>
                <a:cs typeface="Arial"/>
                <a:sym typeface="Arial"/>
              </a:rPr>
              <a:t>, but paired with low TSAT and elevated CRP, it reveals functional deficiency from inflammation, not iron lack.</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Giving iron here without addressing the underlying inflammation could actually cause harm.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b="1" lang="en-US" sz="1100">
                <a:solidFill>
                  <a:schemeClr val="dk1"/>
                </a:solidFill>
                <a:latin typeface="Arial"/>
                <a:ea typeface="Arial"/>
                <a:cs typeface="Arial"/>
                <a:sym typeface="Arial"/>
              </a:rPr>
              <a:t>Both cases end the same way:</a:t>
            </a:r>
            <a:r>
              <a:rPr lang="en-US" sz="1100">
                <a:solidFill>
                  <a:schemeClr val="dk1"/>
                </a:solidFill>
                <a:latin typeface="Arial"/>
                <a:ea typeface="Arial"/>
                <a:cs typeface="Arial"/>
                <a:sym typeface="Arial"/>
              </a:rPr>
              <a:t> nutrition can support the picture, but the underlying condition needs medical diagnosis and management, full detail on that comes in our Domain VI MNT section later.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88" name="Google Shape;488;p8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Q1 — A.</a:t>
            </a:r>
            <a:r>
              <a:rPr lang="en-US" sz="1100">
                <a:solidFill>
                  <a:schemeClr val="dk1"/>
                </a:solidFill>
                <a:latin typeface="Arial"/>
                <a:ea typeface="Arial"/>
                <a:cs typeface="Arial"/>
                <a:sym typeface="Arial"/>
              </a:rPr>
              <a:t> PKU's defect is specifically the enzyme that converts </a:t>
            </a:r>
            <a:r>
              <a:rPr b="1" lang="en-US" sz="1100">
                <a:solidFill>
                  <a:schemeClr val="dk1"/>
                </a:solidFill>
                <a:latin typeface="Arial"/>
                <a:ea typeface="Arial"/>
                <a:cs typeface="Arial"/>
                <a:sym typeface="Arial"/>
              </a:rPr>
              <a:t>phenylalanine to tyrosine</a:t>
            </a:r>
            <a:r>
              <a:rPr lang="en-US" sz="1100">
                <a:solidFill>
                  <a:schemeClr val="dk1"/>
                </a:solidFill>
                <a:latin typeface="Arial"/>
                <a:ea typeface="Arial"/>
                <a:cs typeface="Arial"/>
                <a:sym typeface="Arial"/>
              </a:rPr>
              <a:t>. Galactosemia (D) is a carbohydrate disorder; FAODs (B) and urea cycle disorders (C) are different pathways entirely.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Q2 — C.</a:t>
            </a:r>
            <a:r>
              <a:rPr lang="en-US" sz="1100">
                <a:solidFill>
                  <a:schemeClr val="dk1"/>
                </a:solidFill>
                <a:latin typeface="Arial"/>
                <a:ea typeface="Arial"/>
                <a:cs typeface="Arial"/>
                <a:sym typeface="Arial"/>
              </a:rPr>
              <a:t> FAODs can't use fat for energy, so </a:t>
            </a:r>
            <a:r>
              <a:rPr b="1" lang="en-US" sz="1100">
                <a:solidFill>
                  <a:schemeClr val="dk1"/>
                </a:solidFill>
                <a:latin typeface="Arial"/>
                <a:ea typeface="Arial"/>
                <a:cs typeface="Arial"/>
                <a:sym typeface="Arial"/>
              </a:rPr>
              <a:t>fasting is dangerous</a:t>
            </a:r>
            <a:r>
              <a:rPr lang="en-US" sz="1100">
                <a:solidFill>
                  <a:schemeClr val="dk1"/>
                </a:solidFill>
                <a:latin typeface="Arial"/>
                <a:ea typeface="Arial"/>
                <a:cs typeface="Arial"/>
                <a:sym typeface="Arial"/>
              </a:rPr>
              <a:t>, the body has no backup fuel source. This rules out A and D, since increasing fat or going ketogenic would make things worse, not better.</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Q3 — B.</a:t>
            </a:r>
            <a:r>
              <a:rPr lang="en-US" sz="1100">
                <a:solidFill>
                  <a:schemeClr val="dk1"/>
                </a:solidFill>
                <a:latin typeface="Arial"/>
                <a:ea typeface="Arial"/>
                <a:cs typeface="Arial"/>
                <a:sym typeface="Arial"/>
              </a:rPr>
              <a:t> </a:t>
            </a:r>
            <a:r>
              <a:rPr b="1" lang="en-US" sz="1100">
                <a:solidFill>
                  <a:schemeClr val="dk1"/>
                </a:solidFill>
                <a:latin typeface="Arial"/>
                <a:ea typeface="Arial"/>
                <a:cs typeface="Arial"/>
                <a:sym typeface="Arial"/>
              </a:rPr>
              <a:t>Urea cycle disorders</a:t>
            </a:r>
            <a:r>
              <a:rPr lang="en-US" sz="1100">
                <a:solidFill>
                  <a:schemeClr val="dk1"/>
                </a:solidFill>
                <a:latin typeface="Arial"/>
                <a:ea typeface="Arial"/>
                <a:cs typeface="Arial"/>
                <a:sym typeface="Arial"/>
              </a:rPr>
              <a:t> specifically impair ammonia-to-urea conversion, causing hyperammonemia. The other three disorders have distinct hallmark labs (elevated BCAAs, elevated galactose, elevated phenylalanine) that don't center on ammonia.</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98" name="Google Shape;498;p8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Q4 — C.</a:t>
            </a:r>
            <a:r>
              <a:rPr lang="en-US" sz="1100">
                <a:solidFill>
                  <a:schemeClr val="dk1"/>
                </a:solidFill>
                <a:latin typeface="Arial"/>
                <a:ea typeface="Arial"/>
                <a:cs typeface="Arial"/>
                <a:sym typeface="Arial"/>
              </a:rPr>
              <a:t> MSUD impairs breakdown of </a:t>
            </a:r>
            <a:r>
              <a:rPr b="1" lang="en-US" sz="1100">
                <a:solidFill>
                  <a:schemeClr val="dk1"/>
                </a:solidFill>
                <a:latin typeface="Arial"/>
                <a:ea typeface="Arial"/>
                <a:cs typeface="Arial"/>
                <a:sym typeface="Arial"/>
              </a:rPr>
              <a:t>leucine, isoleucine, valine</a:t>
            </a:r>
            <a:r>
              <a:rPr lang="en-US" sz="1100">
                <a:solidFill>
                  <a:schemeClr val="dk1"/>
                </a:solidFill>
                <a:latin typeface="Arial"/>
                <a:ea typeface="Arial"/>
                <a:cs typeface="Arial"/>
                <a:sym typeface="Arial"/>
              </a:rPr>
              <a:t>, so the core intervention is restricting these branched-chain amino acids. High protein (A) would worsen the toxic buildup; lactose (B) and MCTs (D) relate to entirely different disorders.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Q5 — C.</a:t>
            </a:r>
            <a:r>
              <a:rPr lang="en-US" sz="1100">
                <a:solidFill>
                  <a:schemeClr val="dk1"/>
                </a:solidFill>
                <a:latin typeface="Arial"/>
                <a:ea typeface="Arial"/>
                <a:cs typeface="Arial"/>
                <a:sym typeface="Arial"/>
              </a:rPr>
              <a:t> Galactosemia means the body can't process </a:t>
            </a:r>
            <a:r>
              <a:rPr b="1" lang="en-US" sz="1100">
                <a:solidFill>
                  <a:schemeClr val="dk1"/>
                </a:solidFill>
                <a:latin typeface="Arial"/>
                <a:ea typeface="Arial"/>
                <a:cs typeface="Arial"/>
                <a:sym typeface="Arial"/>
              </a:rPr>
              <a:t>galactose</a:t>
            </a:r>
            <a:r>
              <a:rPr lang="en-US" sz="1100">
                <a:solidFill>
                  <a:schemeClr val="dk1"/>
                </a:solidFill>
                <a:latin typeface="Arial"/>
                <a:ea typeface="Arial"/>
                <a:cs typeface="Arial"/>
                <a:sym typeface="Arial"/>
              </a:rPr>
              <a:t>, which comes from </a:t>
            </a:r>
            <a:r>
              <a:rPr b="1" lang="en-US" sz="1100">
                <a:solidFill>
                  <a:schemeClr val="dk1"/>
                </a:solidFill>
                <a:latin typeface="Arial"/>
                <a:ea typeface="Arial"/>
                <a:cs typeface="Arial"/>
                <a:sym typeface="Arial"/>
              </a:rPr>
              <a:t>lactose</a:t>
            </a:r>
            <a:r>
              <a:rPr lang="en-US" sz="1100">
                <a:solidFill>
                  <a:schemeClr val="dk1"/>
                </a:solidFill>
                <a:latin typeface="Arial"/>
                <a:ea typeface="Arial"/>
                <a:cs typeface="Arial"/>
                <a:sym typeface="Arial"/>
              </a:rPr>
              <a:t> breakdown. Milk and dairy are the immediate danger, not gluten, fructose, or sucrose.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Q6 — B.</a:t>
            </a:r>
            <a:r>
              <a:rPr lang="en-US" sz="1100">
                <a:solidFill>
                  <a:schemeClr val="dk1"/>
                </a:solidFill>
                <a:latin typeface="Arial"/>
                <a:ea typeface="Arial"/>
                <a:cs typeface="Arial"/>
                <a:sym typeface="Arial"/>
              </a:rPr>
              <a:t> Across every IEM we covered, from PKU to urea cycle disorders, the universal goal is </a:t>
            </a:r>
            <a:r>
              <a:rPr b="1" lang="en-US" sz="1100">
                <a:solidFill>
                  <a:schemeClr val="dk1"/>
                </a:solidFill>
                <a:latin typeface="Arial"/>
                <a:ea typeface="Arial"/>
                <a:cs typeface="Arial"/>
                <a:sym typeface="Arial"/>
              </a:rPr>
              <a:t>preventing catabolism</a:t>
            </a:r>
            <a:r>
              <a:rPr lang="en-US" sz="1100">
                <a:solidFill>
                  <a:schemeClr val="dk1"/>
                </a:solidFill>
                <a:latin typeface="Arial"/>
                <a:ea typeface="Arial"/>
                <a:cs typeface="Arial"/>
                <a:sym typeface="Arial"/>
              </a:rPr>
              <a:t>, since breaking down the body's own tissue releases more of whatever toxic substance the person can't process. This is the "if you remember nothing else" principle from the whole topic.</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p8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8" name="Google Shape;508;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p8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9" name="Google Shape;519;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8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US"/>
              <a:t>Domain V = intervention + monitoring</a:t>
            </a:r>
            <a:endParaRPr/>
          </a:p>
          <a:p>
            <a:pPr indent="0" lvl="0" marL="0" rtl="0" algn="l">
              <a:lnSpc>
                <a:spcPct val="100000"/>
              </a:lnSpc>
              <a:spcBef>
                <a:spcPts val="0"/>
              </a:spcBef>
              <a:spcAft>
                <a:spcPts val="0"/>
              </a:spcAft>
              <a:buClr>
                <a:schemeClr val="dk1"/>
              </a:buClr>
              <a:buSzPts val="1100"/>
              <a:buFont typeface="Arial"/>
              <a:buNone/>
            </a:pPr>
            <a:r>
              <a:rPr lang="en-US"/>
              <a:t>Focus:</a:t>
            </a:r>
            <a:endParaRPr/>
          </a:p>
          <a:p>
            <a:pPr indent="-298450" lvl="0" marL="457200" rtl="0" algn="l">
              <a:lnSpc>
                <a:spcPct val="115000"/>
              </a:lnSpc>
              <a:spcBef>
                <a:spcPts val="1200"/>
              </a:spcBef>
              <a:spcAft>
                <a:spcPts val="0"/>
              </a:spcAft>
              <a:buClr>
                <a:schemeClr val="dk1"/>
              </a:buClr>
              <a:buSzPts val="1100"/>
              <a:buChar char="●"/>
            </a:pPr>
            <a:r>
              <a:rPr lang="en-US"/>
              <a:t>Diets + contraindications</a:t>
            </a:r>
            <a:endParaRPr/>
          </a:p>
          <a:p>
            <a:pPr indent="-298450" lvl="0" marL="457200" rtl="0" algn="l">
              <a:lnSpc>
                <a:spcPct val="115000"/>
              </a:lnSpc>
              <a:spcBef>
                <a:spcPts val="0"/>
              </a:spcBef>
              <a:spcAft>
                <a:spcPts val="0"/>
              </a:spcAft>
              <a:buClr>
                <a:schemeClr val="dk1"/>
              </a:buClr>
              <a:buSzPts val="1100"/>
              <a:buChar char="●"/>
            </a:pPr>
            <a:r>
              <a:rPr lang="en-US"/>
              <a:t>Drug–nutrient interactions</a:t>
            </a:r>
            <a:endParaRPr/>
          </a:p>
          <a:p>
            <a:pPr indent="-298450" lvl="0" marL="457200" rtl="0" algn="l">
              <a:lnSpc>
                <a:spcPct val="115000"/>
              </a:lnSpc>
              <a:spcBef>
                <a:spcPts val="0"/>
              </a:spcBef>
              <a:spcAft>
                <a:spcPts val="0"/>
              </a:spcAft>
              <a:buClr>
                <a:schemeClr val="dk1"/>
              </a:buClr>
              <a:buSzPts val="1100"/>
              <a:buChar char="●"/>
            </a:pPr>
            <a:r>
              <a:rPr lang="en-US"/>
              <a:t>Nutrient depletions</a:t>
            </a:r>
            <a:endParaRPr/>
          </a:p>
          <a:p>
            <a:pPr indent="0" lvl="0" marL="0" rtl="0" algn="l">
              <a:lnSpc>
                <a:spcPct val="115000"/>
              </a:lnSpc>
              <a:spcBef>
                <a:spcPts val="1200"/>
              </a:spcBef>
              <a:spcAft>
                <a:spcPts val="0"/>
              </a:spcAft>
              <a:buClr>
                <a:schemeClr val="dk1"/>
              </a:buClr>
              <a:buSzPts val="1100"/>
              <a:buFont typeface="Arial"/>
              <a:buNone/>
            </a:pPr>
            <a:r>
              <a:rPr lang="en-US"/>
              <a:t>Personalize care:</a:t>
            </a:r>
            <a:endParaRPr/>
          </a:p>
          <a:p>
            <a:pPr indent="-298450" lvl="0" marL="457200" rtl="0" algn="l">
              <a:lnSpc>
                <a:spcPct val="115000"/>
              </a:lnSpc>
              <a:spcBef>
                <a:spcPts val="1200"/>
              </a:spcBef>
              <a:spcAft>
                <a:spcPts val="0"/>
              </a:spcAft>
              <a:buClr>
                <a:schemeClr val="dk1"/>
              </a:buClr>
              <a:buSzPts val="1100"/>
              <a:buChar char="●"/>
            </a:pPr>
            <a:r>
              <a:rPr lang="en-US"/>
              <a:t>Culture, lifestyle, preferences</a:t>
            </a:r>
            <a:endParaRPr/>
          </a:p>
          <a:p>
            <a:pPr indent="0" lvl="0" marL="0" rtl="0" algn="l">
              <a:lnSpc>
                <a:spcPct val="115000"/>
              </a:lnSpc>
              <a:spcBef>
                <a:spcPts val="1200"/>
              </a:spcBef>
              <a:spcAft>
                <a:spcPts val="0"/>
              </a:spcAft>
              <a:buClr>
                <a:schemeClr val="dk1"/>
              </a:buClr>
              <a:buSzPts val="1100"/>
              <a:buFont typeface="Arial"/>
              <a:buNone/>
            </a:pPr>
            <a:r>
              <a:rPr lang="en-US"/>
              <a:t>Use evidence-based guidelines</a:t>
            </a:r>
            <a:endParaRPr/>
          </a:p>
          <a:p>
            <a:pPr indent="0" lvl="0" marL="0" rtl="0" algn="l">
              <a:lnSpc>
                <a:spcPct val="100000"/>
              </a:lnSpc>
              <a:spcBef>
                <a:spcPts val="0"/>
              </a:spcBef>
              <a:spcAft>
                <a:spcPts val="0"/>
              </a:spcAft>
              <a:buClr>
                <a:schemeClr val="dk1"/>
              </a:buClr>
              <a:buSzPts val="1100"/>
              <a:buFont typeface="Arial"/>
              <a:buNone/>
            </a:pPr>
            <a:r>
              <a:rPr lang="en-US"/>
              <a:t>Support adherence</a:t>
            </a:r>
            <a:endParaRPr/>
          </a:p>
          <a:p>
            <a:pPr indent="0" lvl="0" marL="0" rtl="0" algn="l">
              <a:lnSpc>
                <a:spcPct val="100000"/>
              </a:lnSpc>
              <a:spcBef>
                <a:spcPts val="0"/>
              </a:spcBef>
              <a:spcAft>
                <a:spcPts val="0"/>
              </a:spcAft>
              <a:buClr>
                <a:schemeClr val="dk1"/>
              </a:buClr>
              <a:buSzPts val="1100"/>
              <a:buFont typeface="Arial"/>
              <a:buNone/>
            </a:pPr>
            <a:r>
              <a:rPr lang="en-US"/>
              <a:t>Blue headings = new topics</a:t>
            </a:r>
            <a:endParaRPr/>
          </a:p>
          <a:p>
            <a:pPr indent="0" lvl="0" marL="0" rtl="0" algn="l">
              <a:lnSpc>
                <a:spcPct val="100000"/>
              </a:lnSpc>
              <a:spcBef>
                <a:spcPts val="0"/>
              </a:spcBef>
              <a:spcAft>
                <a:spcPts val="0"/>
              </a:spcAft>
              <a:buSzPts val="1400"/>
              <a:buNone/>
            </a:pPr>
            <a:r>
              <a:t/>
            </a:r>
            <a:endParaRPr/>
          </a:p>
        </p:txBody>
      </p:sp>
      <p:sp>
        <p:nvSpPr>
          <p:cNvPr id="530" name="Google Shape;530;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p9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100"/>
              <a:buFont typeface="Arial"/>
              <a:buNone/>
            </a:pPr>
            <a:r>
              <a:rPr lang="en-US"/>
              <a:t>Let’s talk about cultural competencies and how to Integrate personal + cultural beliefs into plans</a:t>
            </a:r>
            <a:endParaRPr/>
          </a:p>
          <a:p>
            <a:pPr indent="0" lvl="0" marL="0" rtl="0" algn="l">
              <a:lnSpc>
                <a:spcPct val="115000"/>
              </a:lnSpc>
              <a:spcBef>
                <a:spcPts val="1200"/>
              </a:spcBef>
              <a:spcAft>
                <a:spcPts val="0"/>
              </a:spcAft>
              <a:buSzPts val="1400"/>
              <a:buNone/>
            </a:pPr>
            <a:r>
              <a:rPr b="1" lang="en-US" sz="1100">
                <a:solidFill>
                  <a:schemeClr val="dk1"/>
                </a:solidFill>
                <a:latin typeface="Arial"/>
                <a:ea typeface="Arial"/>
                <a:cs typeface="Arial"/>
                <a:sym typeface="Arial"/>
              </a:rPr>
              <a:t>4 reasons</a:t>
            </a:r>
            <a:r>
              <a:rPr lang="en-US" sz="1100">
                <a:solidFill>
                  <a:schemeClr val="dk1"/>
                </a:solidFill>
                <a:latin typeface="Arial"/>
                <a:ea typeface="Arial"/>
                <a:cs typeface="Arial"/>
                <a:sym typeface="Arial"/>
              </a:rPr>
              <a:t> this matters, but they boil down to </a:t>
            </a:r>
            <a:r>
              <a:rPr b="1" lang="en-US" sz="1100">
                <a:solidFill>
                  <a:schemeClr val="dk1"/>
                </a:solidFill>
                <a:latin typeface="Arial"/>
                <a:ea typeface="Arial"/>
                <a:cs typeface="Arial"/>
                <a:sym typeface="Arial"/>
              </a:rPr>
              <a:t>1 idea</a:t>
            </a:r>
            <a:r>
              <a:rPr lang="en-US" sz="1100">
                <a:solidFill>
                  <a:schemeClr val="dk1"/>
                </a:solidFill>
                <a:latin typeface="Arial"/>
                <a:ea typeface="Arial"/>
                <a:cs typeface="Arial"/>
                <a:sym typeface="Arial"/>
              </a:rPr>
              <a:t>: a technically perfect nutrition plan fails if it ignores who the client actually is and how they actually live.</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Adherence, trust, and ethics are all downstream of the same principle: </a:t>
            </a:r>
            <a:r>
              <a:rPr b="1" lang="en-US" sz="1100">
                <a:solidFill>
                  <a:schemeClr val="dk1"/>
                </a:solidFill>
                <a:latin typeface="Arial"/>
                <a:ea typeface="Arial"/>
                <a:cs typeface="Arial"/>
                <a:sym typeface="Arial"/>
              </a:rPr>
              <a:t>fit the plan to the person</a:t>
            </a:r>
            <a:r>
              <a:rPr lang="en-US" sz="1100">
                <a:solidFill>
                  <a:schemeClr val="dk1"/>
                </a:solidFill>
                <a:latin typeface="Arial"/>
                <a:ea typeface="Arial"/>
                <a:cs typeface="Arial"/>
                <a:sym typeface="Arial"/>
              </a:rPr>
              <a:t>, not the other way around</a:t>
            </a:r>
            <a:endParaRPr/>
          </a:p>
          <a:p>
            <a:pPr indent="0" lvl="0" marL="0" rtl="0" algn="l">
              <a:lnSpc>
                <a:spcPct val="100000"/>
              </a:lnSpc>
              <a:spcBef>
                <a:spcPts val="1200"/>
              </a:spcBef>
              <a:spcAft>
                <a:spcPts val="0"/>
              </a:spcAft>
              <a:buSzPts val="1400"/>
              <a:buNone/>
            </a:pPr>
            <a:r>
              <a:t/>
            </a:r>
            <a:endParaRPr/>
          </a:p>
        </p:txBody>
      </p:sp>
      <p:sp>
        <p:nvSpPr>
          <p:cNvPr id="541" name="Google Shape;541;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p9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Key Areas to Consider with Cultural Considerations</a:t>
            </a:r>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Cultural food practices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Traditions, staples, meal patterns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Modify, don’t eliminate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Religious beliefs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Dietary laws, fasting</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Adjust timing + choices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Personal values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Views on food, supplements, health</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Align language + approach</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Family/social context</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Shared meals, decision-makers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Use family-friendly strategies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Access + environment</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Budget, food access, time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Keep plans realistic</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Big takeaway: meet the client where they are</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552" name="Google Shape;552;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p9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Strategies to incorporate: </a:t>
            </a:r>
            <a:br>
              <a:rPr lang="en-US"/>
            </a:br>
            <a:endParaRPr/>
          </a:p>
          <a:p>
            <a:pPr indent="0" lvl="0" marL="0" rtl="0" algn="l">
              <a:lnSpc>
                <a:spcPct val="100000"/>
              </a:lnSpc>
              <a:spcBef>
                <a:spcPts val="0"/>
              </a:spcBef>
              <a:spcAft>
                <a:spcPts val="0"/>
              </a:spcAft>
              <a:buSzPts val="1400"/>
              <a:buNone/>
            </a:pPr>
            <a:r>
              <a:rPr lang="en-US"/>
              <a:t>Use open-ended questions</a:t>
            </a:r>
            <a:endParaRPr/>
          </a:p>
          <a:p>
            <a:pPr indent="-298450" lvl="0" marL="457200" rtl="0" algn="l">
              <a:lnSpc>
                <a:spcPct val="115000"/>
              </a:lnSpc>
              <a:spcBef>
                <a:spcPts val="1200"/>
              </a:spcBef>
              <a:spcAft>
                <a:spcPts val="0"/>
              </a:spcAft>
              <a:buClr>
                <a:schemeClr val="dk1"/>
              </a:buClr>
              <a:buSzPts val="1100"/>
              <a:buChar char="●"/>
            </a:pPr>
            <a:r>
              <a:rPr lang="en-US"/>
              <a:t>Let the client teach you</a:t>
            </a:r>
            <a:endParaRPr/>
          </a:p>
          <a:p>
            <a:pPr indent="0" lvl="0" marL="0" rtl="0" algn="l">
              <a:lnSpc>
                <a:spcPct val="115000"/>
              </a:lnSpc>
              <a:spcBef>
                <a:spcPts val="1200"/>
              </a:spcBef>
              <a:spcAft>
                <a:spcPts val="0"/>
              </a:spcAft>
              <a:buClr>
                <a:schemeClr val="dk1"/>
              </a:buClr>
              <a:buSzPts val="1100"/>
              <a:buFont typeface="Arial"/>
              <a:buNone/>
            </a:pPr>
            <a:r>
              <a:rPr lang="en-US"/>
              <a:t>Practice cultural humility</a:t>
            </a:r>
            <a:endParaRPr/>
          </a:p>
          <a:p>
            <a:pPr indent="-298450" lvl="0" marL="457200" rtl="0" algn="l">
              <a:lnSpc>
                <a:spcPct val="115000"/>
              </a:lnSpc>
              <a:spcBef>
                <a:spcPts val="1200"/>
              </a:spcBef>
              <a:spcAft>
                <a:spcPts val="0"/>
              </a:spcAft>
              <a:buClr>
                <a:schemeClr val="dk1"/>
              </a:buClr>
              <a:buSzPts val="1100"/>
              <a:buChar char="●"/>
            </a:pPr>
            <a:r>
              <a:rPr lang="en-US"/>
              <a:t>Acknowledge what you don’t know</a:t>
            </a:r>
            <a:endParaRPr/>
          </a:p>
          <a:p>
            <a:pPr indent="0" lvl="0" marL="0" rtl="0" algn="l">
              <a:lnSpc>
                <a:spcPct val="115000"/>
              </a:lnSpc>
              <a:spcBef>
                <a:spcPts val="1200"/>
              </a:spcBef>
              <a:spcAft>
                <a:spcPts val="0"/>
              </a:spcAft>
              <a:buClr>
                <a:schemeClr val="dk1"/>
              </a:buClr>
              <a:buSzPts val="1100"/>
              <a:buFont typeface="Arial"/>
              <a:buNone/>
            </a:pPr>
            <a:r>
              <a:rPr lang="en-US"/>
              <a:t>Avoid assumptions</a:t>
            </a:r>
            <a:endParaRPr/>
          </a:p>
          <a:p>
            <a:pPr indent="-298450" lvl="0" marL="457200" rtl="0" algn="l">
              <a:lnSpc>
                <a:spcPct val="115000"/>
              </a:lnSpc>
              <a:spcBef>
                <a:spcPts val="1200"/>
              </a:spcBef>
              <a:spcAft>
                <a:spcPts val="0"/>
              </a:spcAft>
              <a:buClr>
                <a:schemeClr val="dk1"/>
              </a:buClr>
              <a:buSzPts val="1100"/>
              <a:buChar char="●"/>
            </a:pPr>
            <a:r>
              <a:rPr lang="en-US"/>
              <a:t>No generalizing</a:t>
            </a:r>
            <a:endParaRPr/>
          </a:p>
          <a:p>
            <a:pPr indent="0" lvl="0" marL="0" rtl="0" algn="l">
              <a:lnSpc>
                <a:spcPct val="115000"/>
              </a:lnSpc>
              <a:spcBef>
                <a:spcPts val="1200"/>
              </a:spcBef>
              <a:spcAft>
                <a:spcPts val="0"/>
              </a:spcAft>
              <a:buClr>
                <a:schemeClr val="dk1"/>
              </a:buClr>
              <a:buSzPts val="1100"/>
              <a:buFont typeface="Arial"/>
              <a:buNone/>
            </a:pPr>
            <a:r>
              <a:rPr lang="en-US"/>
              <a:t>Collaborate on goals</a:t>
            </a:r>
            <a:endParaRPr/>
          </a:p>
          <a:p>
            <a:pPr indent="-298450" lvl="0" marL="457200" rtl="0" algn="l">
              <a:lnSpc>
                <a:spcPct val="115000"/>
              </a:lnSpc>
              <a:spcBef>
                <a:spcPts val="1200"/>
              </a:spcBef>
              <a:spcAft>
                <a:spcPts val="0"/>
              </a:spcAft>
              <a:buClr>
                <a:schemeClr val="dk1"/>
              </a:buClr>
              <a:buSzPts val="1100"/>
              <a:buChar char="●"/>
            </a:pPr>
            <a:r>
              <a:rPr lang="en-US"/>
              <a:t>Co-create, don’t prescribe</a:t>
            </a:r>
            <a:endParaRPr/>
          </a:p>
          <a:p>
            <a:pPr indent="0" lvl="0" marL="0" rtl="0" algn="l">
              <a:lnSpc>
                <a:spcPct val="115000"/>
              </a:lnSpc>
              <a:spcBef>
                <a:spcPts val="1200"/>
              </a:spcBef>
              <a:spcAft>
                <a:spcPts val="0"/>
              </a:spcAft>
              <a:buClr>
                <a:schemeClr val="dk1"/>
              </a:buClr>
              <a:buSzPts val="1100"/>
              <a:buFont typeface="Arial"/>
              <a:buNone/>
            </a:pPr>
            <a:r>
              <a:rPr lang="en-US"/>
              <a:t>Adapt, don’t replace</a:t>
            </a:r>
            <a:endParaRPr/>
          </a:p>
          <a:p>
            <a:pPr indent="-298450" lvl="0" marL="457200" rtl="0" algn="l">
              <a:lnSpc>
                <a:spcPct val="115000"/>
              </a:lnSpc>
              <a:spcBef>
                <a:spcPts val="1200"/>
              </a:spcBef>
              <a:spcAft>
                <a:spcPts val="0"/>
              </a:spcAft>
              <a:buClr>
                <a:schemeClr val="dk1"/>
              </a:buClr>
              <a:buSzPts val="1100"/>
              <a:buChar char="●"/>
            </a:pPr>
            <a:r>
              <a:rPr lang="en-US"/>
              <a:t>Modify traditional foods</a:t>
            </a:r>
            <a:endParaRPr/>
          </a:p>
          <a:p>
            <a:pPr indent="0" lvl="0" marL="0" rtl="0" algn="l">
              <a:lnSpc>
                <a:spcPct val="115000"/>
              </a:lnSpc>
              <a:spcBef>
                <a:spcPts val="1200"/>
              </a:spcBef>
              <a:spcAft>
                <a:spcPts val="0"/>
              </a:spcAft>
              <a:buClr>
                <a:schemeClr val="dk1"/>
              </a:buClr>
              <a:buSzPts val="1100"/>
              <a:buFont typeface="Arial"/>
              <a:buNone/>
            </a:pPr>
            <a:r>
              <a:rPr lang="en-US"/>
              <a:t>Document preferences</a:t>
            </a:r>
            <a:endParaRPr/>
          </a:p>
          <a:p>
            <a:pPr indent="-298450" lvl="0" marL="457200" rtl="0" algn="l">
              <a:lnSpc>
                <a:spcPct val="115000"/>
              </a:lnSpc>
              <a:spcBef>
                <a:spcPts val="1200"/>
              </a:spcBef>
              <a:spcAft>
                <a:spcPts val="0"/>
              </a:spcAft>
              <a:buClr>
                <a:schemeClr val="dk1"/>
              </a:buClr>
              <a:buSzPts val="1100"/>
              <a:buChar char="●"/>
            </a:pPr>
            <a:r>
              <a:rPr lang="en-US"/>
              <a:t>Ensure continuity of care</a:t>
            </a:r>
            <a:endParaRPr/>
          </a:p>
        </p:txBody>
      </p:sp>
      <p:sp>
        <p:nvSpPr>
          <p:cNvPr id="566" name="Google Shape;566;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77" name="Google Shape;577;p9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Here’s a real-world application: A client from a Caribbean background with type 2 diabetes values traditional rice-and-beans meals.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rPr lang="en-US"/>
              <a:t>Don’t remove the cultural food</a:t>
            </a:r>
            <a:endParaRPr/>
          </a:p>
          <a:p>
            <a:pPr indent="-298450" lvl="0" marL="457200" rtl="0" algn="l">
              <a:lnSpc>
                <a:spcPct val="115000"/>
              </a:lnSpc>
              <a:spcBef>
                <a:spcPts val="1200"/>
              </a:spcBef>
              <a:spcAft>
                <a:spcPts val="0"/>
              </a:spcAft>
              <a:buClr>
                <a:schemeClr val="dk1"/>
              </a:buClr>
              <a:buSzPts val="1100"/>
              <a:buChar char="●"/>
            </a:pPr>
            <a:r>
              <a:rPr lang="en-US"/>
              <a:t>Keep rice + beans</a:t>
            </a:r>
            <a:endParaRPr/>
          </a:p>
          <a:p>
            <a:pPr indent="0" lvl="0" marL="0" rtl="0" algn="l">
              <a:lnSpc>
                <a:spcPct val="115000"/>
              </a:lnSpc>
              <a:spcBef>
                <a:spcPts val="1200"/>
              </a:spcBef>
              <a:spcAft>
                <a:spcPts val="0"/>
              </a:spcAft>
              <a:buClr>
                <a:schemeClr val="dk1"/>
              </a:buClr>
              <a:buSzPts val="1100"/>
              <a:buFont typeface="Arial"/>
              <a:buNone/>
            </a:pPr>
            <a:r>
              <a:rPr lang="en-US"/>
              <a:t>Modify instead:</a:t>
            </a:r>
            <a:endParaRPr/>
          </a:p>
          <a:p>
            <a:pPr indent="-298450" lvl="0" marL="457200" rtl="0" algn="l">
              <a:lnSpc>
                <a:spcPct val="115000"/>
              </a:lnSpc>
              <a:spcBef>
                <a:spcPts val="1200"/>
              </a:spcBef>
              <a:spcAft>
                <a:spcPts val="0"/>
              </a:spcAft>
              <a:buClr>
                <a:schemeClr val="dk1"/>
              </a:buClr>
              <a:buSzPts val="1100"/>
              <a:buChar char="●"/>
            </a:pPr>
            <a:r>
              <a:rPr lang="en-US"/>
              <a:t>Adjust portions</a:t>
            </a:r>
            <a:endParaRPr/>
          </a:p>
          <a:p>
            <a:pPr indent="-298450" lvl="0" marL="457200" rtl="0" algn="l">
              <a:lnSpc>
                <a:spcPct val="115000"/>
              </a:lnSpc>
              <a:spcBef>
                <a:spcPts val="0"/>
              </a:spcBef>
              <a:spcAft>
                <a:spcPts val="0"/>
              </a:spcAft>
              <a:buClr>
                <a:schemeClr val="dk1"/>
              </a:buClr>
              <a:buSzPts val="1100"/>
              <a:buChar char="●"/>
            </a:pPr>
            <a:r>
              <a:rPr lang="en-US"/>
              <a:t>Improve cooking method</a:t>
            </a:r>
            <a:endParaRPr/>
          </a:p>
          <a:p>
            <a:pPr indent="-298450" lvl="0" marL="457200" rtl="0" algn="l">
              <a:lnSpc>
                <a:spcPct val="115000"/>
              </a:lnSpc>
              <a:spcBef>
                <a:spcPts val="0"/>
              </a:spcBef>
              <a:spcAft>
                <a:spcPts val="0"/>
              </a:spcAft>
              <a:buClr>
                <a:schemeClr val="dk1"/>
              </a:buClr>
              <a:buSzPts val="1100"/>
              <a:buChar char="●"/>
            </a:pPr>
            <a:r>
              <a:rPr lang="en-US"/>
              <a:t>Add fiber + lean protein</a:t>
            </a:r>
            <a:endParaRPr/>
          </a:p>
          <a:p>
            <a:pPr indent="0" lvl="0" marL="0" rtl="0" algn="l">
              <a:lnSpc>
                <a:spcPct val="115000"/>
              </a:lnSpc>
              <a:spcBef>
                <a:spcPts val="1200"/>
              </a:spcBef>
              <a:spcAft>
                <a:spcPts val="0"/>
              </a:spcAft>
              <a:buClr>
                <a:schemeClr val="dk1"/>
              </a:buClr>
              <a:buSzPts val="1100"/>
              <a:buFont typeface="Arial"/>
              <a:buNone/>
            </a:pPr>
            <a:r>
              <a:rPr lang="en-US"/>
              <a:t>Educate using familiar foods</a:t>
            </a:r>
            <a:endParaRPr/>
          </a:p>
          <a:p>
            <a:pPr indent="-298450" lvl="0" marL="457200" rtl="0" algn="l">
              <a:lnSpc>
                <a:spcPct val="115000"/>
              </a:lnSpc>
              <a:spcBef>
                <a:spcPts val="1200"/>
              </a:spcBef>
              <a:spcAft>
                <a:spcPts val="0"/>
              </a:spcAft>
              <a:buClr>
                <a:schemeClr val="dk1"/>
              </a:buClr>
              <a:buSzPts val="1100"/>
              <a:buChar char="●"/>
            </a:pPr>
            <a:r>
              <a:rPr lang="en-US"/>
              <a:t>Not substitutions</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5" name="Shape 585"/>
        <p:cNvGrpSpPr/>
        <p:nvPr/>
      </p:nvGrpSpPr>
      <p:grpSpPr>
        <a:xfrm>
          <a:off x="0" y="0"/>
          <a:ext cx="0" cy="0"/>
          <a:chOff x="0" y="0"/>
          <a:chExt cx="0" cy="0"/>
        </a:xfrm>
      </p:grpSpPr>
      <p:sp>
        <p:nvSpPr>
          <p:cNvPr id="586" name="Google Shape;586;p9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table is your quick reference across </a:t>
            </a:r>
            <a:r>
              <a:rPr b="1" lang="en-US" sz="1100">
                <a:solidFill>
                  <a:schemeClr val="dk1"/>
                </a:solidFill>
                <a:latin typeface="Arial"/>
                <a:ea typeface="Arial"/>
                <a:cs typeface="Arial"/>
                <a:sym typeface="Arial"/>
              </a:rPr>
              <a:t>13 populations</a:t>
            </a:r>
            <a:r>
              <a:rPr lang="en-US" sz="1100">
                <a:solidFill>
                  <a:schemeClr val="dk1"/>
                </a:solidFill>
                <a:latin typeface="Arial"/>
                <a:ea typeface="Arial"/>
                <a:cs typeface="Arial"/>
                <a:sym typeface="Arial"/>
              </a:rPr>
              <a:t>. Don't memorize every cell, use it as a framework: each population has typical food patterns, common beliefs, potential nutrition risks, and a starting strategy.</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Native American/Indigenous</a:t>
            </a:r>
            <a:r>
              <a:rPr lang="en-US" sz="1100">
                <a:solidFill>
                  <a:schemeClr val="dk1"/>
                </a:solidFill>
                <a:latin typeface="Arial"/>
                <a:ea typeface="Arial"/>
                <a:cs typeface="Arial"/>
                <a:sym typeface="Arial"/>
              </a:rPr>
              <a:t>: foodways disrupted by colonization, so the strategy is actively </a:t>
            </a:r>
            <a:r>
              <a:rPr b="1" lang="en-US" sz="1100">
                <a:solidFill>
                  <a:schemeClr val="dk1"/>
                </a:solidFill>
                <a:latin typeface="Arial"/>
                <a:ea typeface="Arial"/>
                <a:cs typeface="Arial"/>
                <a:sym typeface="Arial"/>
              </a:rPr>
              <a:t>restoring</a:t>
            </a:r>
            <a:r>
              <a:rPr lang="en-US" sz="1100">
                <a:solidFill>
                  <a:schemeClr val="dk1"/>
                </a:solidFill>
                <a:latin typeface="Arial"/>
                <a:ea typeface="Arial"/>
                <a:cs typeface="Arial"/>
                <a:sym typeface="Arial"/>
              </a:rPr>
              <a:t> traditional foods, not introducing new ones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Muslim clients observing Ramadan</a:t>
            </a:r>
            <a:r>
              <a:rPr lang="en-US" sz="1100">
                <a:solidFill>
                  <a:schemeClr val="dk1"/>
                </a:solidFill>
                <a:latin typeface="Arial"/>
                <a:ea typeface="Arial"/>
                <a:cs typeface="Arial"/>
                <a:sym typeface="Arial"/>
              </a:rPr>
              <a:t>: need </a:t>
            </a:r>
            <a:r>
              <a:rPr b="1" lang="en-US" sz="1100">
                <a:solidFill>
                  <a:schemeClr val="dk1"/>
                </a:solidFill>
                <a:latin typeface="Arial"/>
                <a:ea typeface="Arial"/>
                <a:cs typeface="Arial"/>
                <a:sym typeface="Arial"/>
              </a:rPr>
              <a:t>meal timing</a:t>
            </a:r>
            <a:r>
              <a:rPr lang="en-US" sz="1100">
                <a:solidFill>
                  <a:schemeClr val="dk1"/>
                </a:solidFill>
                <a:latin typeface="Arial"/>
                <a:ea typeface="Arial"/>
                <a:cs typeface="Arial"/>
                <a:sym typeface="Arial"/>
              </a:rPr>
              <a:t> adjustments, not food restriction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Older adults</a:t>
            </a:r>
            <a:r>
              <a:rPr lang="en-US" sz="1100">
                <a:solidFill>
                  <a:schemeClr val="dk1"/>
                </a:solidFill>
                <a:latin typeface="Arial"/>
                <a:ea typeface="Arial"/>
                <a:cs typeface="Arial"/>
                <a:sym typeface="Arial"/>
              </a:rPr>
              <a:t>: shows culture and identity apply within any population, not just ethnic or religious groups, comfort foods tied to memory and autonomy matter clinically too</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Biggest takeaway from this whole table: </a:t>
            </a:r>
            <a:r>
              <a:rPr b="1" lang="en-US" sz="1100">
                <a:solidFill>
                  <a:schemeClr val="dk1"/>
                </a:solidFill>
                <a:latin typeface="Arial"/>
                <a:ea typeface="Arial"/>
                <a:cs typeface="Arial"/>
                <a:sym typeface="Arial"/>
              </a:rPr>
              <a:t>culturally responsive care isn't a niche skill for certain clients, it's a lens that applies to every client you'll ever work with.</a:t>
            </a:r>
            <a:endParaRPr b="1"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587" name="Google Shape;587;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p9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Application of National Guidelines, Policies, Consensus Recommendations, and Evidence-Based research in the development of personalized Therapeutic Interventions</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rPr lang="en-US"/>
              <a:t>Use a clear hierarchy - </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lang="en-US"/>
              <a:t>Start with:</a:t>
            </a:r>
            <a:endParaRPr/>
          </a:p>
          <a:p>
            <a:pPr indent="-298450" lvl="0" marL="457200" rtl="0" algn="l">
              <a:lnSpc>
                <a:spcPct val="115000"/>
              </a:lnSpc>
              <a:spcBef>
                <a:spcPts val="1200"/>
              </a:spcBef>
              <a:spcAft>
                <a:spcPts val="0"/>
              </a:spcAft>
              <a:buClr>
                <a:schemeClr val="dk1"/>
              </a:buClr>
              <a:buSzPts val="1100"/>
              <a:buChar char="●"/>
            </a:pPr>
            <a:r>
              <a:rPr lang="en-US"/>
              <a:t>National guidelines + safety policies</a:t>
            </a:r>
            <a:endParaRPr/>
          </a:p>
          <a:p>
            <a:pPr indent="0" lvl="0" marL="0" rtl="0" algn="l">
              <a:lnSpc>
                <a:spcPct val="115000"/>
              </a:lnSpc>
              <a:spcBef>
                <a:spcPts val="1200"/>
              </a:spcBef>
              <a:spcAft>
                <a:spcPts val="0"/>
              </a:spcAft>
              <a:buClr>
                <a:schemeClr val="dk1"/>
              </a:buClr>
              <a:buSzPts val="1100"/>
              <a:buFont typeface="Arial"/>
              <a:buNone/>
            </a:pPr>
            <a:r>
              <a:rPr lang="en-US"/>
              <a:t>Then:</a:t>
            </a:r>
            <a:endParaRPr/>
          </a:p>
          <a:p>
            <a:pPr indent="-298450" lvl="0" marL="457200" rtl="0" algn="l">
              <a:lnSpc>
                <a:spcPct val="115000"/>
              </a:lnSpc>
              <a:spcBef>
                <a:spcPts val="1200"/>
              </a:spcBef>
              <a:spcAft>
                <a:spcPts val="0"/>
              </a:spcAft>
              <a:buClr>
                <a:schemeClr val="dk1"/>
              </a:buClr>
              <a:buSzPts val="1100"/>
              <a:buChar char="●"/>
            </a:pPr>
            <a:r>
              <a:rPr lang="en-US"/>
              <a:t>Clinical consensus</a:t>
            </a:r>
            <a:endParaRPr/>
          </a:p>
          <a:p>
            <a:pPr indent="0" lvl="0" marL="0" rtl="0" algn="l">
              <a:lnSpc>
                <a:spcPct val="115000"/>
              </a:lnSpc>
              <a:spcBef>
                <a:spcPts val="1200"/>
              </a:spcBef>
              <a:spcAft>
                <a:spcPts val="0"/>
              </a:spcAft>
              <a:buClr>
                <a:schemeClr val="dk1"/>
              </a:buClr>
              <a:buSzPts val="1100"/>
              <a:buFont typeface="Arial"/>
              <a:buNone/>
            </a:pPr>
            <a:r>
              <a:rPr lang="en-US"/>
              <a:t>Then:</a:t>
            </a:r>
            <a:endParaRPr/>
          </a:p>
          <a:p>
            <a:pPr indent="-298450" lvl="0" marL="457200" rtl="0" algn="l">
              <a:lnSpc>
                <a:spcPct val="115000"/>
              </a:lnSpc>
              <a:spcBef>
                <a:spcPts val="1200"/>
              </a:spcBef>
              <a:spcAft>
                <a:spcPts val="0"/>
              </a:spcAft>
              <a:buClr>
                <a:schemeClr val="dk1"/>
              </a:buClr>
              <a:buSzPts val="1100"/>
              <a:buChar char="●"/>
            </a:pPr>
            <a:r>
              <a:rPr lang="en-US"/>
              <a:t>Best available evidence</a:t>
            </a:r>
            <a:endParaRPr/>
          </a:p>
          <a:p>
            <a:pPr indent="0" lvl="0" marL="0" rtl="0" algn="l">
              <a:lnSpc>
                <a:spcPct val="115000"/>
              </a:lnSpc>
              <a:spcBef>
                <a:spcPts val="1200"/>
              </a:spcBef>
              <a:spcAft>
                <a:spcPts val="0"/>
              </a:spcAft>
              <a:buClr>
                <a:schemeClr val="dk1"/>
              </a:buClr>
              <a:buSzPts val="1100"/>
              <a:buFont typeface="Arial"/>
              <a:buNone/>
            </a:pPr>
            <a:r>
              <a:rPr lang="en-US"/>
              <a:t>Finally:</a:t>
            </a:r>
            <a:endParaRPr/>
          </a:p>
          <a:p>
            <a:pPr indent="-298450" lvl="0" marL="457200" rtl="0" algn="l">
              <a:lnSpc>
                <a:spcPct val="115000"/>
              </a:lnSpc>
              <a:spcBef>
                <a:spcPts val="1200"/>
              </a:spcBef>
              <a:spcAft>
                <a:spcPts val="0"/>
              </a:spcAft>
              <a:buClr>
                <a:schemeClr val="dk1"/>
              </a:buClr>
              <a:buSzPts val="1100"/>
              <a:buChar char="●"/>
            </a:pPr>
            <a:r>
              <a:rPr lang="en-US"/>
              <a:t>Personalize to the client</a:t>
            </a:r>
            <a:endParaRPr/>
          </a:p>
          <a:p>
            <a:pPr indent="-298450" lvl="1" marL="914400" rtl="0" algn="l">
              <a:lnSpc>
                <a:spcPct val="115000"/>
              </a:lnSpc>
              <a:spcBef>
                <a:spcPts val="0"/>
              </a:spcBef>
              <a:spcAft>
                <a:spcPts val="0"/>
              </a:spcAft>
              <a:buClr>
                <a:schemeClr val="dk1"/>
              </a:buClr>
              <a:buSzPts val="1100"/>
              <a:buChar char="○"/>
            </a:pPr>
            <a:r>
              <a:rPr lang="en-US"/>
              <a:t>Labs, symptoms</a:t>
            </a:r>
            <a:endParaRPr/>
          </a:p>
          <a:p>
            <a:pPr indent="-298450" lvl="1" marL="914400" rtl="0" algn="l">
              <a:lnSpc>
                <a:spcPct val="115000"/>
              </a:lnSpc>
              <a:spcBef>
                <a:spcPts val="0"/>
              </a:spcBef>
              <a:spcAft>
                <a:spcPts val="0"/>
              </a:spcAft>
              <a:buClr>
                <a:schemeClr val="dk1"/>
              </a:buClr>
              <a:buSzPts val="1100"/>
              <a:buChar char="○"/>
            </a:pPr>
            <a:r>
              <a:rPr lang="en-US"/>
              <a:t>Preferences, culture</a:t>
            </a:r>
            <a:endParaRPr/>
          </a:p>
          <a:p>
            <a:pPr indent="-298450" lvl="1" marL="914400" rtl="0" algn="l">
              <a:lnSpc>
                <a:spcPct val="115000"/>
              </a:lnSpc>
              <a:spcBef>
                <a:spcPts val="0"/>
              </a:spcBef>
              <a:spcAft>
                <a:spcPts val="0"/>
              </a:spcAft>
              <a:buClr>
                <a:schemeClr val="dk1"/>
              </a:buClr>
              <a:buSzPts val="1100"/>
              <a:buChar char="○"/>
            </a:pPr>
            <a:r>
              <a:rPr lang="en-US"/>
              <a:t>Comorbidities, feasibility</a:t>
            </a:r>
            <a:endParaRPr/>
          </a:p>
          <a:p>
            <a:pPr indent="0" lvl="0" marL="0" rtl="0" algn="l">
              <a:lnSpc>
                <a:spcPct val="100000"/>
              </a:lnSpc>
              <a:spcBef>
                <a:spcPts val="1200"/>
              </a:spcBef>
              <a:spcAft>
                <a:spcPts val="0"/>
              </a:spcAft>
              <a:buSzPts val="1400"/>
              <a:buNone/>
            </a:pPr>
            <a:r>
              <a:t/>
            </a:r>
            <a:endParaRPr/>
          </a:p>
        </p:txBody>
      </p:sp>
      <p:sp>
        <p:nvSpPr>
          <p:cNvPr id="598" name="Google Shape;598;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9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sz="1100">
                <a:solidFill>
                  <a:schemeClr val="dk1"/>
                </a:solidFill>
                <a:latin typeface="Arial"/>
                <a:ea typeface="Arial"/>
                <a:cs typeface="Arial"/>
                <a:sym typeface="Arial"/>
              </a:rPr>
              <a:t>3 layers</a:t>
            </a:r>
            <a:r>
              <a:rPr lang="en-US" sz="1100">
                <a:solidFill>
                  <a:schemeClr val="dk1"/>
                </a:solidFill>
                <a:latin typeface="Arial"/>
                <a:ea typeface="Arial"/>
                <a:cs typeface="Arial"/>
                <a:sym typeface="Arial"/>
              </a:rPr>
              <a:t>, each answering a different question.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Guidelines answer </a:t>
            </a:r>
            <a:r>
              <a:rPr b="1" lang="en-US" sz="1100">
                <a:solidFill>
                  <a:schemeClr val="dk1"/>
                </a:solidFill>
                <a:latin typeface="Arial"/>
                <a:ea typeface="Arial"/>
                <a:cs typeface="Arial"/>
                <a:sym typeface="Arial"/>
              </a:rPr>
              <a:t>"what's safe and adequate for everyone?"</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Consensus answers </a:t>
            </a:r>
            <a:r>
              <a:rPr b="1" lang="en-US" sz="1100">
                <a:solidFill>
                  <a:schemeClr val="dk1"/>
                </a:solidFill>
                <a:latin typeface="Arial"/>
                <a:ea typeface="Arial"/>
                <a:cs typeface="Arial"/>
                <a:sym typeface="Arial"/>
              </a:rPr>
              <a:t>"what's the best practice for this specific disease?"</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Research answers </a:t>
            </a:r>
            <a:r>
              <a:rPr b="1" lang="en-US" sz="1100">
                <a:solidFill>
                  <a:schemeClr val="dk1"/>
                </a:solidFill>
                <a:latin typeface="Arial"/>
                <a:ea typeface="Arial"/>
                <a:cs typeface="Arial"/>
                <a:sym typeface="Arial"/>
              </a:rPr>
              <a:t>"which of the acceptable options fits this specific person best?"</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b="1" lang="en-US" sz="1100">
                <a:solidFill>
                  <a:schemeClr val="dk1"/>
                </a:solidFill>
                <a:latin typeface="Arial"/>
                <a:ea typeface="Arial"/>
                <a:cs typeface="Arial"/>
                <a:sym typeface="Arial"/>
              </a:rPr>
              <a:t>Notice the funnel: </a:t>
            </a:r>
            <a:r>
              <a:rPr lang="en-US" sz="1100">
                <a:solidFill>
                  <a:schemeClr val="dk1"/>
                </a:solidFill>
                <a:latin typeface="Arial"/>
                <a:ea typeface="Arial"/>
                <a:cs typeface="Arial"/>
                <a:sym typeface="Arial"/>
              </a:rPr>
              <a:t>broad and population-level at the top, narrow and individual at the bottom. </a:t>
            </a:r>
            <a:endParaRPr/>
          </a:p>
        </p:txBody>
      </p:sp>
      <p:sp>
        <p:nvSpPr>
          <p:cNvPr id="608" name="Google Shape;608;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p9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Practical framework for guideline-informed personalization -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b="1"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b="1" lang="en-US" sz="1100">
                <a:solidFill>
                  <a:schemeClr val="dk1"/>
                </a:solidFill>
                <a:latin typeface="Arial"/>
                <a:ea typeface="Arial"/>
                <a:cs typeface="Arial"/>
                <a:sym typeface="Arial"/>
              </a:rPr>
              <a:t>Define the clinical problem and endpoints</a:t>
            </a:r>
            <a:r>
              <a:rPr lang="en-US" sz="1100">
                <a:solidFill>
                  <a:schemeClr val="dk1"/>
                </a:solidFill>
                <a:latin typeface="Arial"/>
                <a:ea typeface="Arial"/>
                <a:cs typeface="Arial"/>
                <a:sym typeface="Arial"/>
              </a:rPr>
              <a:t> (diagnosis, comorbidities, meds, target outcomes)</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b="1" lang="en-US" sz="1100">
                <a:solidFill>
                  <a:schemeClr val="dk1"/>
                </a:solidFill>
                <a:latin typeface="Arial"/>
                <a:ea typeface="Arial"/>
                <a:cs typeface="Arial"/>
                <a:sym typeface="Arial"/>
              </a:rPr>
              <a:t>Choose the baseline guideline template</a:t>
            </a:r>
            <a:r>
              <a:rPr lang="en-US" sz="1100">
                <a:solidFill>
                  <a:schemeClr val="dk1"/>
                </a:solidFill>
                <a:latin typeface="Arial"/>
                <a:ea typeface="Arial"/>
                <a:cs typeface="Arial"/>
                <a:sym typeface="Arial"/>
              </a:rPr>
              <a:t> (DGA-style, Mediterranean, DASH; ensure DRI adequacy and UL safety)</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b="1" lang="en-US" sz="1100">
                <a:solidFill>
                  <a:schemeClr val="dk1"/>
                </a:solidFill>
                <a:latin typeface="Arial"/>
                <a:ea typeface="Arial"/>
                <a:cs typeface="Arial"/>
                <a:sym typeface="Arial"/>
              </a:rPr>
              <a:t>Add condition-specific consensus targets</a:t>
            </a:r>
            <a:r>
              <a:rPr lang="en-US" sz="1100">
                <a:solidFill>
                  <a:schemeClr val="dk1"/>
                </a:solidFill>
                <a:latin typeface="Arial"/>
                <a:ea typeface="Arial"/>
                <a:cs typeface="Arial"/>
                <a:sym typeface="Arial"/>
              </a:rPr>
              <a:t> (disease-specific goals from the relevant professional body)</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b="1" lang="en-US" sz="1100">
                <a:solidFill>
                  <a:schemeClr val="dk1"/>
                </a:solidFill>
                <a:latin typeface="Arial"/>
                <a:ea typeface="Arial"/>
                <a:cs typeface="Arial"/>
                <a:sym typeface="Arial"/>
              </a:rPr>
              <a:t>Layer evidence-based "precision tweaks"</a:t>
            </a:r>
            <a:r>
              <a:rPr lang="en-US" sz="1100">
                <a:solidFill>
                  <a:schemeClr val="dk1"/>
                </a:solidFill>
                <a:latin typeface="Arial"/>
                <a:ea typeface="Arial"/>
                <a:cs typeface="Arial"/>
                <a:sym typeface="Arial"/>
              </a:rPr>
              <a:t> (meal timing, protein distribution, specific food doses, adjuncts)</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b="1" lang="en-US" sz="1100">
                <a:solidFill>
                  <a:schemeClr val="dk1"/>
                </a:solidFill>
                <a:latin typeface="Arial"/>
                <a:ea typeface="Arial"/>
                <a:cs typeface="Arial"/>
                <a:sym typeface="Arial"/>
              </a:rPr>
              <a:t>Personalize for individual context</a:t>
            </a:r>
            <a:r>
              <a:rPr lang="en-US" sz="1100">
                <a:solidFill>
                  <a:schemeClr val="dk1"/>
                </a:solidFill>
                <a:latin typeface="Arial"/>
                <a:ea typeface="Arial"/>
                <a:cs typeface="Arial"/>
                <a:sym typeface="Arial"/>
              </a:rPr>
              <a:t> (culture, preferences, budget, GI tolerance, readiness to change)</a:t>
            </a:r>
            <a:endParaRPr sz="1100">
              <a:solidFill>
                <a:schemeClr val="dk1"/>
              </a:solidFill>
              <a:latin typeface="Arial"/>
              <a:ea typeface="Arial"/>
              <a:cs typeface="Arial"/>
              <a:sym typeface="Arial"/>
            </a:endParaRPr>
          </a:p>
          <a:p>
            <a:pPr indent="-298450" lvl="0" marL="457200" rtl="0" algn="l">
              <a:lnSpc>
                <a:spcPct val="100000"/>
              </a:lnSpc>
              <a:spcBef>
                <a:spcPts val="0"/>
              </a:spcBef>
              <a:spcAft>
                <a:spcPts val="0"/>
              </a:spcAft>
              <a:buClr>
                <a:schemeClr val="dk1"/>
              </a:buClr>
              <a:buSzPts val="1100"/>
              <a:buFont typeface="Arial"/>
              <a:buAutoNum type="arabicPeriod"/>
            </a:pPr>
            <a:r>
              <a:rPr b="1" lang="en-US" sz="1100">
                <a:solidFill>
                  <a:schemeClr val="dk1"/>
                </a:solidFill>
                <a:latin typeface="Arial"/>
                <a:ea typeface="Arial"/>
                <a:cs typeface="Arial"/>
                <a:sym typeface="Arial"/>
              </a:rPr>
              <a:t>Monitor, iterate, and document the rationale</a:t>
            </a:r>
            <a:r>
              <a:rPr lang="en-US" sz="1100">
                <a:solidFill>
                  <a:schemeClr val="dk1"/>
                </a:solidFill>
                <a:latin typeface="Arial"/>
                <a:ea typeface="Arial"/>
                <a:cs typeface="Arial"/>
                <a:sym typeface="Arial"/>
              </a:rPr>
              <a:t> (follow-up plan, document guideline basis + individualized modifications)</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a:p>
        </p:txBody>
      </p:sp>
      <p:sp>
        <p:nvSpPr>
          <p:cNvPr id="618" name="Google Shape;618;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7" name="Shape 627"/>
        <p:cNvGrpSpPr/>
        <p:nvPr/>
      </p:nvGrpSpPr>
      <p:grpSpPr>
        <a:xfrm>
          <a:off x="0" y="0"/>
          <a:ext cx="0" cy="0"/>
          <a:chOff x="0" y="0"/>
          <a:chExt cx="0" cy="0"/>
        </a:xfrm>
      </p:grpSpPr>
      <p:sp>
        <p:nvSpPr>
          <p:cNvPr id="628" name="Google Shape;628;p10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marR="38100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table is the </a:t>
            </a:r>
            <a:r>
              <a:rPr b="1" lang="en-US" sz="1100">
                <a:solidFill>
                  <a:schemeClr val="dk1"/>
                </a:solidFill>
                <a:latin typeface="Arial"/>
                <a:ea typeface="Arial"/>
                <a:cs typeface="Arial"/>
                <a:sym typeface="Arial"/>
              </a:rPr>
              <a:t>1-page cheat sheet</a:t>
            </a:r>
            <a:r>
              <a:rPr lang="en-US" sz="1100">
                <a:solidFill>
                  <a:schemeClr val="dk1"/>
                </a:solidFill>
                <a:latin typeface="Arial"/>
                <a:ea typeface="Arial"/>
                <a:cs typeface="Arial"/>
                <a:sym typeface="Arial"/>
              </a:rPr>
              <a:t> for the entire framework: what each evidence layer tells you, what you do with it, and your personalization lever. If you only remember one slide from this whole topic, make it this one.</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629" name="Google Shape;629;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p10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This case shows all </a:t>
            </a:r>
            <a:r>
              <a:rPr b="1" lang="en-US" sz="1100">
                <a:solidFill>
                  <a:schemeClr val="dk1"/>
                </a:solidFill>
                <a:latin typeface="Arial"/>
                <a:ea typeface="Arial"/>
                <a:cs typeface="Arial"/>
                <a:sym typeface="Arial"/>
              </a:rPr>
              <a:t>4 layers stacking</a:t>
            </a:r>
            <a:r>
              <a:rPr lang="en-US" sz="1100">
                <a:solidFill>
                  <a:schemeClr val="dk1"/>
                </a:solidFill>
                <a:latin typeface="Arial"/>
                <a:ea typeface="Arial"/>
                <a:cs typeface="Arial"/>
                <a:sym typeface="Arial"/>
              </a:rPr>
              <a:t>: </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Font typeface="Arial"/>
              <a:buChar char="●"/>
            </a:pPr>
            <a:r>
              <a:rPr lang="en-US" sz="1100">
                <a:solidFill>
                  <a:schemeClr val="dk1"/>
                </a:solidFill>
                <a:latin typeface="Arial"/>
                <a:ea typeface="Arial"/>
                <a:cs typeface="Arial"/>
                <a:sym typeface="Arial"/>
              </a:rPr>
              <a:t>guideline (foundation), </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consensus (ADA's flexible stance on eating patterns), </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evidence (fiber and legumes specifically), </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Font typeface="Arial"/>
              <a:buChar char="●"/>
            </a:pPr>
            <a:r>
              <a:rPr lang="en-US" sz="1100">
                <a:solidFill>
                  <a:schemeClr val="dk1"/>
                </a:solidFill>
                <a:latin typeface="Arial"/>
                <a:ea typeface="Arial"/>
                <a:cs typeface="Arial"/>
                <a:sym typeface="Arial"/>
              </a:rPr>
              <a:t>and personalization (keeping the culturally important dish rather than replacing it). </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400"/>
              <a:buNone/>
            </a:pPr>
            <a:r>
              <a:rPr lang="en-US" sz="1100">
                <a:solidFill>
                  <a:schemeClr val="dk1"/>
                </a:solidFill>
                <a:latin typeface="Arial"/>
                <a:ea typeface="Arial"/>
                <a:cs typeface="Arial"/>
                <a:sym typeface="Arial"/>
              </a:rPr>
              <a:t>This exact 4-layer stacking is what you'll do for every condition we cover in the MNT domain later, just with different specifics each time. </a:t>
            </a:r>
            <a:endParaRPr/>
          </a:p>
        </p:txBody>
      </p:sp>
      <p:sp>
        <p:nvSpPr>
          <p:cNvPr id="640" name="Google Shape;640;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10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0" name="Google Shape;650;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p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661" name="Google Shape;661;p12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Let’s explore effectiveness and contraindications of various diets - another blue title so this is a big one.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Remember:</a:t>
            </a:r>
            <a:endParaRPr/>
          </a:p>
          <a:p>
            <a:pPr indent="-317500" lvl="0" marL="457200" rtl="0" algn="l">
              <a:lnSpc>
                <a:spcPct val="100000"/>
              </a:lnSpc>
              <a:spcBef>
                <a:spcPts val="0"/>
              </a:spcBef>
              <a:spcAft>
                <a:spcPts val="0"/>
              </a:spcAft>
              <a:buSzPts val="1400"/>
              <a:buChar char="●"/>
            </a:pPr>
            <a:r>
              <a:rPr lang="en-US"/>
              <a:t>No one-size-fits-all diet</a:t>
            </a:r>
            <a:endParaRPr/>
          </a:p>
          <a:p>
            <a:pPr indent="-317500" lvl="0" marL="457200" rtl="0" algn="l">
              <a:lnSpc>
                <a:spcPct val="100000"/>
              </a:lnSpc>
              <a:spcBef>
                <a:spcPts val="0"/>
              </a:spcBef>
              <a:spcAft>
                <a:spcPts val="0"/>
              </a:spcAft>
              <a:buSzPts val="1400"/>
              <a:buChar char="●"/>
            </a:pPr>
            <a:r>
              <a:rPr lang="en-US"/>
              <a:t>Multiple patterns can work within guidelines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Clr>
                <a:schemeClr val="dk1"/>
              </a:buClr>
              <a:buSzPts val="1100"/>
              <a:buFont typeface="Arial"/>
              <a:buNone/>
            </a:pPr>
            <a:r>
              <a:rPr lang="en-US"/>
              <a:t>Contraindications depend on:</a:t>
            </a:r>
            <a:endParaRPr/>
          </a:p>
          <a:p>
            <a:pPr indent="-298450" lvl="0" marL="457200" rtl="0" algn="l">
              <a:lnSpc>
                <a:spcPct val="115000"/>
              </a:lnSpc>
              <a:spcBef>
                <a:spcPts val="1200"/>
              </a:spcBef>
              <a:spcAft>
                <a:spcPts val="0"/>
              </a:spcAft>
              <a:buClr>
                <a:schemeClr val="dk1"/>
              </a:buClr>
              <a:buSzPts val="1100"/>
              <a:buChar char="●"/>
            </a:pPr>
            <a:r>
              <a:rPr lang="en-US"/>
              <a:t>Life stage</a:t>
            </a:r>
            <a:endParaRPr/>
          </a:p>
          <a:p>
            <a:pPr indent="-298450" lvl="0" marL="457200" rtl="0" algn="l">
              <a:lnSpc>
                <a:spcPct val="115000"/>
              </a:lnSpc>
              <a:spcBef>
                <a:spcPts val="0"/>
              </a:spcBef>
              <a:spcAft>
                <a:spcPts val="0"/>
              </a:spcAft>
              <a:buClr>
                <a:schemeClr val="dk1"/>
              </a:buClr>
              <a:buSzPts val="1100"/>
              <a:buChar char="●"/>
            </a:pPr>
            <a:r>
              <a:rPr lang="en-US"/>
              <a:t>Medical conditions</a:t>
            </a:r>
            <a:endParaRPr/>
          </a:p>
          <a:p>
            <a:pPr indent="-298450" lvl="0" marL="457200" rtl="0" algn="l">
              <a:lnSpc>
                <a:spcPct val="115000"/>
              </a:lnSpc>
              <a:spcBef>
                <a:spcPts val="0"/>
              </a:spcBef>
              <a:spcAft>
                <a:spcPts val="0"/>
              </a:spcAft>
              <a:buClr>
                <a:schemeClr val="dk1"/>
              </a:buClr>
              <a:buSzPts val="1100"/>
              <a:buChar char="●"/>
            </a:pPr>
            <a:r>
              <a:rPr lang="en-US"/>
              <a:t>Psychological history</a:t>
            </a:r>
            <a:endParaRPr/>
          </a:p>
          <a:p>
            <a:pPr indent="0" lvl="0" marL="0" rtl="0" algn="l">
              <a:lnSpc>
                <a:spcPct val="115000"/>
              </a:lnSpc>
              <a:spcBef>
                <a:spcPts val="1200"/>
              </a:spcBef>
              <a:spcAft>
                <a:spcPts val="0"/>
              </a:spcAft>
              <a:buClr>
                <a:schemeClr val="dk1"/>
              </a:buClr>
              <a:buSzPts val="1100"/>
              <a:buFont typeface="Arial"/>
              <a:buNone/>
            </a:pPr>
            <a:r>
              <a:rPr lang="en-US"/>
              <a:t>Short-term diets need a plan:</a:t>
            </a:r>
            <a:endParaRPr/>
          </a:p>
          <a:p>
            <a:pPr indent="-298450" lvl="0" marL="457200" rtl="0" algn="l">
              <a:lnSpc>
                <a:spcPct val="115000"/>
              </a:lnSpc>
              <a:spcBef>
                <a:spcPts val="1200"/>
              </a:spcBef>
              <a:spcAft>
                <a:spcPts val="0"/>
              </a:spcAft>
              <a:buClr>
                <a:schemeClr val="dk1"/>
              </a:buClr>
              <a:buSzPts val="1100"/>
              <a:buChar char="●"/>
            </a:pPr>
            <a:r>
              <a:rPr lang="en-US"/>
              <a:t>Clear entry + exit strategy</a:t>
            </a:r>
            <a:endParaRPr/>
          </a:p>
          <a:p>
            <a:pPr indent="0" lvl="0" marL="0" rtl="0" algn="l">
              <a:lnSpc>
                <a:spcPct val="115000"/>
              </a:lnSpc>
              <a:spcBef>
                <a:spcPts val="1200"/>
              </a:spcBef>
              <a:spcAft>
                <a:spcPts val="0"/>
              </a:spcAft>
              <a:buClr>
                <a:schemeClr val="dk1"/>
              </a:buClr>
              <a:buSzPts val="1100"/>
              <a:buFont typeface="Arial"/>
              <a:buNone/>
            </a:pPr>
            <a:r>
              <a:rPr lang="en-US"/>
              <a:t>Long-term success =</a:t>
            </a:r>
            <a:endParaRPr/>
          </a:p>
          <a:p>
            <a:pPr indent="-298450" lvl="0" marL="457200" rtl="0" algn="l">
              <a:lnSpc>
                <a:spcPct val="115000"/>
              </a:lnSpc>
              <a:spcBef>
                <a:spcPts val="1200"/>
              </a:spcBef>
              <a:spcAft>
                <a:spcPts val="0"/>
              </a:spcAft>
              <a:buClr>
                <a:schemeClr val="dk1"/>
              </a:buClr>
              <a:buSzPts val="1100"/>
              <a:buChar char="●"/>
            </a:pPr>
            <a:r>
              <a:rPr lang="en-US"/>
              <a:t>Sustainability</a:t>
            </a:r>
            <a:endParaRPr/>
          </a:p>
          <a:p>
            <a:pPr indent="-298450" lvl="0" marL="457200" rtl="0" algn="l">
              <a:lnSpc>
                <a:spcPct val="115000"/>
              </a:lnSpc>
              <a:spcBef>
                <a:spcPts val="0"/>
              </a:spcBef>
              <a:spcAft>
                <a:spcPts val="0"/>
              </a:spcAft>
              <a:buClr>
                <a:schemeClr val="dk1"/>
              </a:buClr>
              <a:buSzPts val="1100"/>
              <a:buChar char="●"/>
            </a:pPr>
            <a:r>
              <a:rPr lang="en-US"/>
              <a:t>Nutrient adequacy</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p12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 T2D, you may see varying dietary recommendations. Let’s parse them - </a:t>
            </a:r>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All three are valid → match to the patient</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Mediterranean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 A1c improvement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lipids + long-term adherence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Great for: T2DM + dyslipidemia</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Low-Carb</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Strong short-term glucose + TG reduction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Fast results, harder to sustain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pregnancy, ED history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insulin resistance, high TG</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DASH</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 glycemic effect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Strong BP + CV benefit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CKD with hyperkalemia</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T2DM + hypertension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Big takeaway: choose based on comorbidities + sustainability</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672" name="Google Shape;672;p1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2" name="Shape 682"/>
        <p:cNvGrpSpPr/>
        <p:nvPr/>
      </p:nvGrpSpPr>
      <p:grpSpPr>
        <a:xfrm>
          <a:off x="0" y="0"/>
          <a:ext cx="0" cy="0"/>
          <a:chOff x="0" y="0"/>
          <a:chExt cx="0" cy="0"/>
        </a:xfrm>
      </p:grpSpPr>
      <p:sp>
        <p:nvSpPr>
          <p:cNvPr id="683" name="Google Shape;683;p12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Now what about hypertension (HTN)? You’ll often hear recommendations for DASH, Mediterranean, or maybe even low-carb. </a:t>
            </a:r>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All can help BP → match to primary need</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DASH</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Strongest BP reduction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Designed for hypertension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Requires sodium awareness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CKD with high K⁺</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primary HTN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Mediterranean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 BP effect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Strong CV benefit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Not sodium-focused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HTN + dyslipidemia</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Low-Carb</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Mild–moderate BP effect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Helps weight + TG</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Not BP-specific</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pregnancy, CKD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HTN + insulin resistance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Big takeaway: DASH = BP-focused, others = broader metabolic support</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684" name="Google Shape;684;p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p12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So what about CVD/Dislipidemia?</a:t>
            </a:r>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All impact lipids → choose based on phenotype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Mediterranean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Strong LDL + ASCVD risk reduction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Anti-inflammatory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Watch portions (energy dense)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established CVD</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DASH</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 lipid improvement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Also lowers BP</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Less impact on TG</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CKD (potassium)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CVD + HTN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Low-Fat</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Variable LDL lowering</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Simple to follow</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Can ↑ TG if refined carbs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metabolic syndrome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isolated high LDL</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Big takeaway: match diet to lipid pattern + comorbidities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CNS Exam Tip</a:t>
            </a:r>
            <a:br>
              <a:rPr b="1"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i="1" lang="en-US" sz="1100">
                <a:solidFill>
                  <a:schemeClr val="dk1"/>
                </a:solidFill>
                <a:latin typeface="Arial"/>
                <a:ea typeface="Arial"/>
                <a:cs typeface="Arial"/>
                <a:sym typeface="Arial"/>
              </a:rPr>
              <a:t>Mediterranean = best overall for CVD risk reduction</a:t>
            </a:r>
            <a:endParaRPr i="1"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696" name="Google Shape;696;p1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p12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And what about IBS? Constipation-predominent - </a:t>
            </a:r>
            <a:endParaRPr/>
          </a:p>
          <a:p>
            <a:pPr indent="0" lvl="0" marL="0" rtl="0" algn="l">
              <a:lnSpc>
                <a:spcPct val="100000"/>
              </a:lnSpc>
              <a:spcBef>
                <a:spcPts val="0"/>
              </a:spcBef>
              <a:spcAft>
                <a:spcPts val="0"/>
              </a:spcAft>
              <a:buSzPts val="1400"/>
              <a:buNone/>
            </a:pPr>
            <a:r>
              <a:t/>
            </a:r>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Low-FODMAP (short-term)</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Strongest symptom relief</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Fast bloating reduction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Not long-term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ED history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severe IBS symptoms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High-Fiber (soluble)</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 benefit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Supports motility + gut health</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Start low, go slow</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severe bloating</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IBS-C</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Mediterranean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Mild–moderate relief</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Anti-inflammatory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Slower results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IBS + systemic inflammation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Big takeaway: use low-FODMAP short-term, build long-term tolerance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CNS Exam Tip</a:t>
            </a:r>
            <a:br>
              <a:rPr b="1"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i="1" lang="en-US" sz="1100">
                <a:solidFill>
                  <a:schemeClr val="dk1"/>
                </a:solidFill>
                <a:latin typeface="Arial"/>
                <a:ea typeface="Arial"/>
                <a:cs typeface="Arial"/>
                <a:sym typeface="Arial"/>
              </a:rPr>
              <a:t>Low-FODMAP = short-term tool, not lifelong diet</a:t>
            </a:r>
            <a:endParaRPr i="1"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708" name="Google Shape;708;p1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p12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For PCOS, you might see recommendations for MD, low carb, or plant-based. </a:t>
            </a:r>
            <a:endParaRPr/>
          </a:p>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Remember the goal in PCOS is to improve insulin sensitivity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Mediterranean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Moderate–strong effect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Supports hormones + lipids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Slower weight loss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PCOS + dyslipidemia</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Low-Carb</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Strong short-term insulin reduction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Fast results, harder to sustain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pregnancy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significant insulin resistance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Plant-Based</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 improvement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Can improve insulin sensitivity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Watch protein, iron, B12</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vegetarian preference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Big takeaway: match diet to insulin resistance + preferences</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720" name="Google Shape;720;p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12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What about for cases of obesity or metabolic syndrome?</a:t>
            </a:r>
            <a:endParaRPr/>
          </a:p>
          <a:p>
            <a:pPr indent="0" lvl="0" marL="0" rtl="0" algn="l">
              <a:lnSpc>
                <a:spcPct val="100000"/>
              </a:lnSpc>
              <a:spcBef>
                <a:spcPts val="0"/>
              </a:spcBef>
              <a:spcAft>
                <a:spcPts val="0"/>
              </a:spcAft>
              <a:buSzPts val="1400"/>
              <a:buNone/>
            </a:pPr>
            <a:r>
              <a:t/>
            </a:r>
            <a:endParaRPr/>
          </a:p>
          <a:p>
            <a:pPr indent="0" lvl="0" marL="0" rtl="0" algn="l">
              <a:lnSpc>
                <a:spcPct val="115000"/>
              </a:lnSpc>
              <a:spcBef>
                <a:spcPts val="1200"/>
              </a:spcBef>
              <a:spcAft>
                <a:spcPts val="0"/>
              </a:spcAft>
              <a:buSzPts val="1400"/>
              <a:buNone/>
            </a:pPr>
            <a:r>
              <a:rPr lang="en-US" sz="1100">
                <a:solidFill>
                  <a:schemeClr val="dk1"/>
                </a:solidFill>
                <a:latin typeface="Arial"/>
                <a:ea typeface="Arial"/>
                <a:cs typeface="Arial"/>
                <a:sym typeface="Arial"/>
              </a:rPr>
              <a:t>All can work → match to behavior + goals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Mediterranean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 weight loss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long-term adherence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Slower results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sustainable weight management</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Low-Carb</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Strong short-term loss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Improves TG + glucose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Adherence can drop</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ED history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metabolic syndrome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Intermittent Fasting</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Moderate effect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Simplifies eating pattern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Not neutral for all behaviors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Caution: pregnancy, ED history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structured routines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Big takeaway: adherence drives outcomes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CNS Exam Tip</a:t>
            </a:r>
            <a:br>
              <a:rPr b="1" lang="en-US" sz="1100">
                <a:solidFill>
                  <a:schemeClr val="dk1"/>
                </a:solidFill>
                <a:latin typeface="Arial"/>
                <a:ea typeface="Arial"/>
                <a:cs typeface="Arial"/>
                <a:sym typeface="Arial"/>
              </a:rPr>
            </a:br>
            <a:r>
              <a:rPr lang="en-US" sz="1100">
                <a:solidFill>
                  <a:schemeClr val="dk1"/>
                </a:solidFill>
                <a:latin typeface="Arial"/>
                <a:ea typeface="Arial"/>
                <a:cs typeface="Arial"/>
                <a:sym typeface="Arial"/>
              </a:rPr>
              <a:t> </a:t>
            </a:r>
            <a:r>
              <a:rPr i="1" lang="en-US" sz="1100">
                <a:solidFill>
                  <a:schemeClr val="dk1"/>
                </a:solidFill>
                <a:latin typeface="Arial"/>
                <a:ea typeface="Arial"/>
                <a:cs typeface="Arial"/>
                <a:sym typeface="Arial"/>
              </a:rPr>
              <a:t>Best diet = the one the client can sustain safely</a:t>
            </a:r>
            <a:endParaRPr i="1"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731" name="Google Shape;731;p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0" name="Shape 740"/>
        <p:cNvGrpSpPr/>
        <p:nvPr/>
      </p:nvGrpSpPr>
      <p:grpSpPr>
        <a:xfrm>
          <a:off x="0" y="0"/>
          <a:ext cx="0" cy="0"/>
          <a:chOff x="0" y="0"/>
          <a:chExt cx="0" cy="0"/>
        </a:xfrm>
      </p:grpSpPr>
      <p:sp>
        <p:nvSpPr>
          <p:cNvPr id="741" name="Google Shape;741;p12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What about for autoimmunity and inflammatory conditions?</a:t>
            </a:r>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Goal = reduce inflammation + identify triggers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Mediterranean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Strong anti-inflammatory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Nutrient-dense, sustainable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long-term autoimmune support</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Elimination (short-term)</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Variable response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Identifies food triggers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Risk if prolonged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symptom/flair investigation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Paleo-style</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Limited evidence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Reduces ultra-processed foods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Watch calcium + fiber</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Best for: short-term trial</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Not listed, but something to consider: AIP (Autoimmune Protocol)</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More restrictive elimination approach</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Can reduce symptoms short-term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High risk of nutrient gaps if prolonged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Must include structured reintroduction</a:t>
            </a:r>
            <a:endParaRPr/>
          </a:p>
          <a:p>
            <a:pPr indent="0" lvl="0" marL="0" rtl="0" algn="l">
              <a:lnSpc>
                <a:spcPct val="100000"/>
              </a:lnSpc>
              <a:spcBef>
                <a:spcPts val="1200"/>
              </a:spcBef>
              <a:spcAft>
                <a:spcPts val="0"/>
              </a:spcAft>
              <a:buSzPts val="1400"/>
              <a:buNone/>
            </a:pPr>
            <a:r>
              <a:t/>
            </a:r>
            <a:endParaRPr/>
          </a:p>
        </p:txBody>
      </p:sp>
      <p:sp>
        <p:nvSpPr>
          <p:cNvPr id="742" name="Google Shape;742;p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1" name="Shape 751"/>
        <p:cNvGrpSpPr/>
        <p:nvPr/>
      </p:nvGrpSpPr>
      <p:grpSpPr>
        <a:xfrm>
          <a:off x="0" y="0"/>
          <a:ext cx="0" cy="0"/>
          <a:chOff x="0" y="0"/>
          <a:chExt cx="0" cy="0"/>
        </a:xfrm>
      </p:grpSpPr>
      <p:sp>
        <p:nvSpPr>
          <p:cNvPr id="752" name="Google Shape;752;p12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53" name="Google Shape;753;p1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3" name="Shape 763"/>
        <p:cNvGrpSpPr/>
        <p:nvPr/>
      </p:nvGrpSpPr>
      <p:grpSpPr>
        <a:xfrm>
          <a:off x="0" y="0"/>
          <a:ext cx="0" cy="0"/>
          <a:chOff x="0" y="0"/>
          <a:chExt cx="0" cy="0"/>
        </a:xfrm>
      </p:grpSpPr>
      <p:sp>
        <p:nvSpPr>
          <p:cNvPr id="764" name="Google Shape;764;p13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latin typeface="Arial"/>
                <a:ea typeface="Arial"/>
                <a:cs typeface="Arial"/>
                <a:sym typeface="Arial"/>
              </a:rPr>
              <a:t>So let’s switch gears and talk about interactions. </a:t>
            </a:r>
            <a:br>
              <a:rPr lang="en-US" sz="1100">
                <a:latin typeface="Arial"/>
                <a:ea typeface="Arial"/>
                <a:cs typeface="Arial"/>
                <a:sym typeface="Arial"/>
              </a:rPr>
            </a:br>
            <a:br>
              <a:rPr lang="en-US" sz="1100">
                <a:latin typeface="Arial"/>
                <a:ea typeface="Arial"/>
                <a:cs typeface="Arial"/>
                <a:sym typeface="Arial"/>
              </a:rPr>
            </a:br>
            <a:r>
              <a:rPr lang="en-US" sz="1100">
                <a:latin typeface="Arial"/>
                <a:ea typeface="Arial"/>
                <a:cs typeface="Arial"/>
                <a:sym typeface="Arial"/>
              </a:rPr>
              <a:t>Interactions can occur between drugs, foods, alcohol, supplements, phytochemicals and zoochemicals. </a:t>
            </a:r>
            <a:endParaRPr sz="1100">
              <a:latin typeface="Arial"/>
              <a:ea typeface="Arial"/>
              <a:cs typeface="Arial"/>
              <a:sym typeface="Arial"/>
            </a:endParaRPr>
          </a:p>
          <a:p>
            <a:pPr indent="0" lvl="0" marL="0" rtl="0" algn="l">
              <a:lnSpc>
                <a:spcPct val="115000"/>
              </a:lnSpc>
              <a:spcBef>
                <a:spcPts val="1200"/>
              </a:spcBef>
              <a:spcAft>
                <a:spcPts val="0"/>
              </a:spcAft>
              <a:buNone/>
            </a:pPr>
            <a:r>
              <a:rPr b="1" lang="en-US" sz="1100">
                <a:solidFill>
                  <a:schemeClr val="dk1"/>
                </a:solidFill>
                <a:latin typeface="Arial"/>
                <a:ea typeface="Arial"/>
                <a:cs typeface="Arial"/>
                <a:sym typeface="Arial"/>
              </a:rPr>
              <a:t>5 core principles</a:t>
            </a:r>
            <a:r>
              <a:rPr lang="en-US" sz="1100">
                <a:solidFill>
                  <a:schemeClr val="dk1"/>
                </a:solidFill>
                <a:latin typeface="Arial"/>
                <a:ea typeface="Arial"/>
                <a:cs typeface="Arial"/>
                <a:sym typeface="Arial"/>
              </a:rPr>
              <a:t> run through every table on the following slides:</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Timing</a:t>
            </a:r>
            <a:r>
              <a:rPr lang="en-US" sz="1100">
                <a:solidFill>
                  <a:schemeClr val="dk1"/>
                </a:solidFill>
                <a:latin typeface="Arial"/>
                <a:ea typeface="Arial"/>
                <a:cs typeface="Arial"/>
                <a:sym typeface="Arial"/>
              </a:rPr>
              <a:t> solves more problems than elimination, separating intake is often enough</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Consistency beats elimination</a:t>
            </a:r>
            <a:r>
              <a:rPr lang="en-US" sz="1100">
                <a:solidFill>
                  <a:schemeClr val="dk1"/>
                </a:solidFill>
                <a:latin typeface="Arial"/>
                <a:ea typeface="Arial"/>
                <a:cs typeface="Arial"/>
                <a:sym typeface="Arial"/>
              </a:rPr>
              <a:t> for nutrients like vitamin K, the goal isn't zero intake, it's steady intake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"Natural" doesn't mean inactive</a:t>
            </a:r>
            <a:r>
              <a:rPr lang="en-US" sz="1100">
                <a:solidFill>
                  <a:schemeClr val="dk1"/>
                </a:solidFill>
                <a:latin typeface="Arial"/>
                <a:ea typeface="Arial"/>
                <a:cs typeface="Arial"/>
                <a:sym typeface="Arial"/>
              </a:rPr>
              <a:t>, herbs are pharmacologically real and cause real interactions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Alcohol</a:t>
            </a:r>
            <a:r>
              <a:rPr lang="en-US" sz="1100">
                <a:solidFill>
                  <a:schemeClr val="dk1"/>
                </a:solidFill>
                <a:latin typeface="Arial"/>
                <a:ea typeface="Arial"/>
                <a:cs typeface="Arial"/>
                <a:sym typeface="Arial"/>
              </a:rPr>
              <a:t> is a </a:t>
            </a:r>
            <a:r>
              <a:rPr lang="en-US" sz="1100" u="sng">
                <a:solidFill>
                  <a:schemeClr val="dk1"/>
                </a:solidFill>
                <a:latin typeface="Arial"/>
                <a:ea typeface="Arial"/>
                <a:cs typeface="Arial"/>
                <a:sym typeface="Arial"/>
              </a:rPr>
              <a:t>major,</a:t>
            </a:r>
            <a:r>
              <a:rPr lang="en-US" sz="1100">
                <a:solidFill>
                  <a:schemeClr val="dk1"/>
                </a:solidFill>
                <a:latin typeface="Arial"/>
                <a:ea typeface="Arial"/>
                <a:cs typeface="Arial"/>
                <a:sym typeface="Arial"/>
              </a:rPr>
              <a:t> often-overlooked modifier of drug metabolism and toxicity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Always </a:t>
            </a:r>
            <a:r>
              <a:rPr b="1" lang="en-US" sz="1100">
                <a:solidFill>
                  <a:schemeClr val="dk1"/>
                </a:solidFill>
                <a:latin typeface="Arial"/>
                <a:ea typeface="Arial"/>
                <a:cs typeface="Arial"/>
                <a:sym typeface="Arial"/>
              </a:rPr>
              <a:t>screen supplements and fortified foods</a:t>
            </a:r>
            <a:r>
              <a:rPr lang="en-US" sz="1100">
                <a:solidFill>
                  <a:schemeClr val="dk1"/>
                </a:solidFill>
                <a:latin typeface="Arial"/>
                <a:ea typeface="Arial"/>
                <a:cs typeface="Arial"/>
                <a:sym typeface="Arial"/>
              </a:rPr>
              <a:t> during intake, not just prescription meds</a:t>
            </a:r>
            <a:endParaRPr sz="1100">
              <a:latin typeface="Arial"/>
              <a:ea typeface="Arial"/>
              <a:cs typeface="Arial"/>
              <a:sym typeface="Arial"/>
            </a:endParaRPr>
          </a:p>
        </p:txBody>
      </p:sp>
      <p:sp>
        <p:nvSpPr>
          <p:cNvPr id="765" name="Google Shape;765;p1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3" name="Shape 773"/>
        <p:cNvGrpSpPr/>
        <p:nvPr/>
      </p:nvGrpSpPr>
      <p:grpSpPr>
        <a:xfrm>
          <a:off x="0" y="0"/>
          <a:ext cx="0" cy="0"/>
          <a:chOff x="0" y="0"/>
          <a:chExt cx="0" cy="0"/>
        </a:xfrm>
      </p:grpSpPr>
      <p:sp>
        <p:nvSpPr>
          <p:cNvPr id="774" name="Google Shape;774;p13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100"/>
              <a:buNone/>
            </a:pPr>
            <a:r>
              <a:rPr b="1" lang="en-US" sz="1100">
                <a:solidFill>
                  <a:schemeClr val="dk1"/>
                </a:solidFill>
                <a:latin typeface="Arial"/>
                <a:ea typeface="Arial"/>
                <a:cs typeface="Arial"/>
                <a:sym typeface="Arial"/>
              </a:rPr>
              <a:t>Drug-food interactions -</a:t>
            </a:r>
            <a:endParaRPr b="1"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6 classic pairings</a:t>
            </a:r>
            <a:r>
              <a:rPr lang="en-US" sz="1100">
                <a:solidFill>
                  <a:schemeClr val="dk1"/>
                </a:solidFill>
                <a:latin typeface="Arial"/>
                <a:ea typeface="Arial"/>
                <a:cs typeface="Arial"/>
                <a:sym typeface="Arial"/>
              </a:rPr>
              <a:t>, and 2 are the most heavily tested:</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Statins + grapefruit</a:t>
            </a:r>
            <a:r>
              <a:rPr lang="en-US" sz="1100">
                <a:solidFill>
                  <a:schemeClr val="dk1"/>
                </a:solidFill>
                <a:latin typeface="Arial"/>
                <a:ea typeface="Arial"/>
                <a:cs typeface="Arial"/>
                <a:sym typeface="Arial"/>
              </a:rPr>
              <a:t>: grapefruit inhibits the enzyme (CYP3A4) that clears the drug, so levels build up and myopathy risk rises. </a:t>
            </a:r>
            <a:r>
              <a:rPr lang="en-US" sz="1100">
                <a:solidFill>
                  <a:schemeClr val="dk1"/>
                </a:solidFill>
                <a:highlight>
                  <a:srgbClr val="FFFF00"/>
                </a:highlight>
                <a:latin typeface="Arial"/>
                <a:ea typeface="Arial"/>
                <a:cs typeface="Arial"/>
                <a:sym typeface="Arial"/>
              </a:rPr>
              <a:t>This is probably the single most iconic drug-food interaction on any exam.</a:t>
            </a:r>
            <a:endParaRPr sz="1100">
              <a:solidFill>
                <a:schemeClr val="dk1"/>
              </a:solidFill>
              <a:highlight>
                <a:srgbClr val="FFFF00"/>
              </a:highlight>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Warfarin + vitamin K</a:t>
            </a:r>
            <a:r>
              <a:rPr lang="en-US" sz="1100">
                <a:solidFill>
                  <a:schemeClr val="dk1"/>
                </a:solidFill>
                <a:latin typeface="Arial"/>
                <a:ea typeface="Arial"/>
                <a:cs typeface="Arial"/>
                <a:sym typeface="Arial"/>
              </a:rPr>
              <a:t>: this is the textbook "</a:t>
            </a:r>
            <a:r>
              <a:rPr b="1" lang="en-US" sz="1100">
                <a:solidFill>
                  <a:schemeClr val="dk1"/>
                </a:solidFill>
                <a:latin typeface="Arial"/>
                <a:ea typeface="Arial"/>
                <a:cs typeface="Arial"/>
                <a:sym typeface="Arial"/>
              </a:rPr>
              <a:t>consistency, not elimination</a:t>
            </a:r>
            <a:r>
              <a:rPr lang="en-US" sz="1100">
                <a:solidFill>
                  <a:schemeClr val="dk1"/>
                </a:solidFill>
                <a:latin typeface="Arial"/>
                <a:ea typeface="Arial"/>
                <a:cs typeface="Arial"/>
                <a:sym typeface="Arial"/>
              </a:rPr>
              <a:t>" example. The goal isn't </a:t>
            </a:r>
            <a:r>
              <a:rPr i="1" lang="en-US" sz="1100">
                <a:solidFill>
                  <a:schemeClr val="dk1"/>
                </a:solidFill>
                <a:latin typeface="Arial"/>
                <a:ea typeface="Arial"/>
                <a:cs typeface="Arial"/>
                <a:sym typeface="Arial"/>
              </a:rPr>
              <a:t>avoiding</a:t>
            </a:r>
            <a:r>
              <a:rPr lang="en-US" sz="1100">
                <a:solidFill>
                  <a:schemeClr val="dk1"/>
                </a:solidFill>
                <a:latin typeface="Arial"/>
                <a:ea typeface="Arial"/>
                <a:cs typeface="Arial"/>
                <a:sym typeface="Arial"/>
              </a:rPr>
              <a:t> leafy greens, it's keeping intake steady so the anticoagulant dose stays predictable.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MAOIs + tyramine</a:t>
            </a:r>
            <a:r>
              <a:rPr lang="en-US" sz="1100">
                <a:solidFill>
                  <a:schemeClr val="dk1"/>
                </a:solidFill>
                <a:latin typeface="Arial"/>
                <a:ea typeface="Arial"/>
                <a:cs typeface="Arial"/>
                <a:sym typeface="Arial"/>
              </a:rPr>
              <a:t> is the most dangerous entry here, a hypertensive crisis is acute and severe, not a gradual effect. Strict avoidance, no exceptions.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Levothyroxine</a:t>
            </a:r>
            <a:r>
              <a:rPr lang="en-US" sz="1100">
                <a:solidFill>
                  <a:schemeClr val="dk1"/>
                </a:solidFill>
                <a:latin typeface="Arial"/>
                <a:ea typeface="Arial"/>
                <a:cs typeface="Arial"/>
                <a:sym typeface="Arial"/>
              </a:rPr>
              <a:t> shows up again later on the mineral slide too, it's a drug with a lot of separate absorption conflicts (fiber, soy, coffee, calcium, iron), so the general rule of thumb is: </a:t>
            </a:r>
            <a:r>
              <a:rPr b="1" lang="en-US" sz="1100">
                <a:solidFill>
                  <a:schemeClr val="dk1"/>
                </a:solidFill>
                <a:latin typeface="Arial"/>
                <a:ea typeface="Arial"/>
                <a:cs typeface="Arial"/>
                <a:sym typeface="Arial"/>
              </a:rPr>
              <a:t>thyroid meds on an empty stomach (they are divas), separated from everything else by hours</a:t>
            </a:r>
            <a:r>
              <a:rPr lang="en-US" sz="1100">
                <a:solidFill>
                  <a:schemeClr val="dk1"/>
                </a:solidFill>
                <a:latin typeface="Arial"/>
                <a:ea typeface="Arial"/>
                <a:cs typeface="Arial"/>
                <a:sym typeface="Arial"/>
              </a:rPr>
              <a:t>.</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775" name="Google Shape;775;p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4" name="Shape 784"/>
        <p:cNvGrpSpPr/>
        <p:nvPr/>
      </p:nvGrpSpPr>
      <p:grpSpPr>
        <a:xfrm>
          <a:off x="0" y="0"/>
          <a:ext cx="0" cy="0"/>
          <a:chOff x="0" y="0"/>
          <a:chExt cx="0" cy="0"/>
        </a:xfrm>
      </p:grpSpPr>
      <p:sp>
        <p:nvSpPr>
          <p:cNvPr id="785" name="Google Shape;785;p13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100"/>
              <a:buNone/>
            </a:pPr>
            <a:r>
              <a:rPr b="1" lang="en-US" sz="1100">
                <a:solidFill>
                  <a:schemeClr val="dk1"/>
                </a:solidFill>
                <a:latin typeface="Arial"/>
                <a:ea typeface="Arial"/>
                <a:cs typeface="Arial"/>
                <a:sym typeface="Arial"/>
              </a:rPr>
              <a:t>Drug-alcohol interactions</a:t>
            </a:r>
            <a:endParaRPr b="1"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5 pairings</a:t>
            </a:r>
            <a:r>
              <a:rPr lang="en-US" sz="1100">
                <a:solidFill>
                  <a:schemeClr val="dk1"/>
                </a:solidFill>
                <a:latin typeface="Arial"/>
                <a:ea typeface="Arial"/>
                <a:cs typeface="Arial"/>
                <a:sym typeface="Arial"/>
              </a:rPr>
              <a:t>, ranked roughly by danger:</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Benzodiazepines + alcohol</a:t>
            </a:r>
            <a:r>
              <a:rPr lang="en-US" sz="1100">
                <a:solidFill>
                  <a:schemeClr val="dk1"/>
                </a:solidFill>
                <a:latin typeface="Arial"/>
                <a:ea typeface="Arial"/>
                <a:cs typeface="Arial"/>
                <a:sym typeface="Arial"/>
              </a:rPr>
              <a:t> is contraindicated outright, both are CNS depressants and the combination compounds respiratory depression risk.</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Metformin + excess alcohol</a:t>
            </a:r>
            <a:r>
              <a:rPr lang="en-US" sz="1100">
                <a:solidFill>
                  <a:schemeClr val="dk1"/>
                </a:solidFill>
                <a:latin typeface="Arial"/>
                <a:ea typeface="Arial"/>
                <a:cs typeface="Arial"/>
                <a:sym typeface="Arial"/>
              </a:rPr>
              <a:t> causing </a:t>
            </a:r>
            <a:r>
              <a:rPr b="1" lang="en-US" sz="1100">
                <a:solidFill>
                  <a:schemeClr val="dk1"/>
                </a:solidFill>
                <a:latin typeface="Arial"/>
                <a:ea typeface="Arial"/>
                <a:cs typeface="Arial"/>
                <a:sym typeface="Arial"/>
              </a:rPr>
              <a:t>lactic acidosis</a:t>
            </a:r>
            <a:r>
              <a:rPr lang="en-US" sz="1100">
                <a:solidFill>
                  <a:schemeClr val="dk1"/>
                </a:solidFill>
                <a:latin typeface="Arial"/>
                <a:ea typeface="Arial"/>
                <a:cs typeface="Arial"/>
                <a:sym typeface="Arial"/>
              </a:rPr>
              <a:t> is a specific, testable mechanism, not just generic liver strain.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Acetaminophen + chronic alcohol use</a:t>
            </a:r>
            <a:r>
              <a:rPr lang="en-US" sz="1100">
                <a:solidFill>
                  <a:schemeClr val="dk1"/>
                </a:solidFill>
                <a:latin typeface="Arial"/>
                <a:ea typeface="Arial"/>
                <a:cs typeface="Arial"/>
                <a:sym typeface="Arial"/>
              </a:rPr>
              <a:t> is the most clinically common scenario you'll actually encounter, since acetaminophen is in so many OTC products and chronic drinkers may not realize their liver is already compromised.</a:t>
            </a:r>
            <a:endParaRPr/>
          </a:p>
        </p:txBody>
      </p:sp>
      <p:sp>
        <p:nvSpPr>
          <p:cNvPr id="786" name="Google Shape;786;p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p13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100"/>
              <a:buNone/>
            </a:pPr>
            <a:r>
              <a:rPr b="1" lang="en-US" sz="1100">
                <a:solidFill>
                  <a:schemeClr val="dk1"/>
                </a:solidFill>
                <a:latin typeface="Arial"/>
                <a:ea typeface="Arial"/>
                <a:cs typeface="Arial"/>
                <a:sym typeface="Arial"/>
              </a:rPr>
              <a:t>Drug vitamin interactions</a:t>
            </a:r>
            <a:endParaRPr b="1"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5 pairings</a:t>
            </a:r>
            <a:r>
              <a:rPr lang="en-US" sz="1100">
                <a:solidFill>
                  <a:schemeClr val="dk1"/>
                </a:solidFill>
                <a:latin typeface="Arial"/>
                <a:ea typeface="Arial"/>
                <a:cs typeface="Arial"/>
                <a:sym typeface="Arial"/>
              </a:rPr>
              <a:t> worth knowing by drug class:</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Warfarin + vitamin K</a:t>
            </a:r>
            <a:r>
              <a:rPr lang="en-US" sz="1100">
                <a:solidFill>
                  <a:schemeClr val="dk1"/>
                </a:solidFill>
                <a:latin typeface="Arial"/>
                <a:ea typeface="Arial"/>
                <a:cs typeface="Arial"/>
                <a:sym typeface="Arial"/>
              </a:rPr>
              <a:t> repeats from the food slide, same "consistency" principle, reinforcing that this is a top-tested interaction.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Isoniazid + B6</a:t>
            </a:r>
            <a:r>
              <a:rPr lang="en-US" sz="1100">
                <a:solidFill>
                  <a:schemeClr val="dk1"/>
                </a:solidFill>
                <a:latin typeface="Arial"/>
                <a:ea typeface="Arial"/>
                <a:cs typeface="Arial"/>
                <a:sym typeface="Arial"/>
              </a:rPr>
              <a:t> is a very specific, classic pairing, isoniazid depletes B6 and can cause peripheral neuropathy, so B6 supplementation is standard co-therapy, not optional.</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Metformin + B12</a:t>
            </a:r>
            <a:r>
              <a:rPr lang="en-US" sz="1100">
                <a:solidFill>
                  <a:schemeClr val="dk1"/>
                </a:solidFill>
                <a:latin typeface="Arial"/>
                <a:ea typeface="Arial"/>
                <a:cs typeface="Arial"/>
                <a:sym typeface="Arial"/>
              </a:rPr>
              <a:t> is one of the most clinically relevant long-term interactions, since metformin is so widely prescribed for </a:t>
            </a:r>
            <a:r>
              <a:rPr b="1" lang="en-US" sz="1100">
                <a:solidFill>
                  <a:schemeClr val="dk1"/>
                </a:solidFill>
                <a:latin typeface="Arial"/>
                <a:ea typeface="Arial"/>
                <a:cs typeface="Arial"/>
                <a:sym typeface="Arial"/>
              </a:rPr>
              <a:t>type 2 diabetes</a:t>
            </a:r>
            <a:r>
              <a:rPr lang="en-US" sz="1100">
                <a:solidFill>
                  <a:schemeClr val="dk1"/>
                </a:solidFill>
                <a:latin typeface="Arial"/>
                <a:ea typeface="Arial"/>
                <a:cs typeface="Arial"/>
                <a:sym typeface="Arial"/>
              </a:rPr>
              <a:t>, and B12 deficiency here is often missed because it develops slowly over years.</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797" name="Google Shape;797;p1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p13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Drug-Mineral Interactions</a:t>
            </a:r>
            <a:endParaRPr/>
          </a:p>
          <a:p>
            <a:pPr indent="0" lvl="0" marL="0" rtl="0" algn="l">
              <a:lnSpc>
                <a:spcPct val="100000"/>
              </a:lnSpc>
              <a:spcBef>
                <a:spcPts val="0"/>
              </a:spcBef>
              <a:spcAft>
                <a:spcPts val="0"/>
              </a:spcAft>
              <a:buSzPts val="1400"/>
              <a:buNone/>
            </a:pPr>
            <a:br>
              <a:rPr lang="en-US"/>
            </a:br>
            <a:r>
              <a:rPr b="1" lang="en-US" sz="1100">
                <a:solidFill>
                  <a:schemeClr val="dk1"/>
                </a:solidFill>
                <a:latin typeface="Arial"/>
                <a:ea typeface="Arial"/>
                <a:cs typeface="Arial"/>
                <a:sym typeface="Arial"/>
              </a:rPr>
              <a:t>5 pairings</a:t>
            </a:r>
            <a:r>
              <a:rPr lang="en-US" sz="1100">
                <a:solidFill>
                  <a:schemeClr val="dk1"/>
                </a:solidFill>
                <a:latin typeface="Arial"/>
                <a:ea typeface="Arial"/>
                <a:cs typeface="Arial"/>
                <a:sym typeface="Arial"/>
              </a:rPr>
              <a:t>, and s</a:t>
            </a:r>
            <a:r>
              <a:rPr lang="en-US" sz="1100">
                <a:solidFill>
                  <a:schemeClr val="dk1"/>
                </a:solidFill>
                <a:highlight>
                  <a:srgbClr val="FFFF00"/>
                </a:highlight>
                <a:latin typeface="Arial"/>
                <a:ea typeface="Arial"/>
                <a:cs typeface="Arial"/>
                <a:sym typeface="Arial"/>
              </a:rPr>
              <a:t>eparation timing</a:t>
            </a:r>
            <a:r>
              <a:rPr lang="en-US" sz="1100">
                <a:solidFill>
                  <a:schemeClr val="dk1"/>
                </a:solidFill>
                <a:latin typeface="Arial"/>
                <a:ea typeface="Arial"/>
                <a:cs typeface="Arial"/>
                <a:sym typeface="Arial"/>
              </a:rPr>
              <a:t> is the theme:</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Levothyroxine + calcium/iron</a:t>
            </a:r>
            <a:r>
              <a:rPr lang="en-US" sz="1100">
                <a:solidFill>
                  <a:schemeClr val="dk1"/>
                </a:solidFill>
                <a:latin typeface="Arial"/>
                <a:ea typeface="Arial"/>
                <a:cs typeface="Arial"/>
                <a:sym typeface="Arial"/>
              </a:rPr>
              <a:t> reinforces the pattern from Slide 2, thyroid medication has more absorption conflicts than almost any other drug class.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PPIs + magnesium</a:t>
            </a:r>
            <a:r>
              <a:rPr lang="en-US" sz="1100">
                <a:solidFill>
                  <a:schemeClr val="dk1"/>
                </a:solidFill>
                <a:latin typeface="Arial"/>
                <a:ea typeface="Arial"/>
                <a:cs typeface="Arial"/>
                <a:sym typeface="Arial"/>
              </a:rPr>
              <a:t> is worth flagging since PPIs are so commonly used long-term (often over-the-counter), and </a:t>
            </a:r>
            <a:r>
              <a:rPr b="1" lang="en-US" sz="1100">
                <a:solidFill>
                  <a:schemeClr val="dk1"/>
                </a:solidFill>
                <a:latin typeface="Arial"/>
                <a:ea typeface="Arial"/>
                <a:cs typeface="Arial"/>
                <a:sym typeface="Arial"/>
              </a:rPr>
              <a:t>hypomagnesemia</a:t>
            </a:r>
            <a:r>
              <a:rPr lang="en-US" sz="1100">
                <a:solidFill>
                  <a:schemeClr val="dk1"/>
                </a:solidFill>
                <a:latin typeface="Arial"/>
                <a:ea typeface="Arial"/>
                <a:cs typeface="Arial"/>
                <a:sym typeface="Arial"/>
              </a:rPr>
              <a:t> from chronic use is under-recognized clinically.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ACE inhibitors + potassium</a:t>
            </a:r>
            <a:r>
              <a:rPr lang="en-US" sz="1100">
                <a:solidFill>
                  <a:schemeClr val="dk1"/>
                </a:solidFill>
                <a:latin typeface="Arial"/>
                <a:ea typeface="Arial"/>
                <a:cs typeface="Arial"/>
                <a:sym typeface="Arial"/>
              </a:rPr>
              <a:t> matters because it pairs with the food slide's ACE inhibitor entry too, this drug class has a consistent theme: </a:t>
            </a:r>
            <a:r>
              <a:rPr b="1" lang="en-US" sz="1100">
                <a:solidFill>
                  <a:schemeClr val="dk1"/>
                </a:solidFill>
                <a:latin typeface="Arial"/>
                <a:ea typeface="Arial"/>
                <a:cs typeface="Arial"/>
                <a:sym typeface="Arial"/>
              </a:rPr>
              <a:t>watch potassium from both food and supplement sources</a:t>
            </a:r>
            <a:r>
              <a:rPr lang="en-US" sz="1100">
                <a:solidFill>
                  <a:schemeClr val="dk1"/>
                </a:solidFill>
                <a:latin typeface="Arial"/>
                <a:ea typeface="Arial"/>
                <a:cs typeface="Arial"/>
                <a:sym typeface="Arial"/>
              </a:rPr>
              <a:t>.</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808" name="Google Shape;808;p1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7" name="Shape 817"/>
        <p:cNvGrpSpPr/>
        <p:nvPr/>
      </p:nvGrpSpPr>
      <p:grpSpPr>
        <a:xfrm>
          <a:off x="0" y="0"/>
          <a:ext cx="0" cy="0"/>
          <a:chOff x="0" y="0"/>
          <a:chExt cx="0" cy="0"/>
        </a:xfrm>
      </p:grpSpPr>
      <p:sp>
        <p:nvSpPr>
          <p:cNvPr id="818" name="Google Shape;818;p13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Drug-herb interactions - remember, just because it’s natural, doesn’t mean it’s necessarily safe. </a:t>
            </a:r>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5 herbs</a:t>
            </a:r>
            <a:r>
              <a:rPr lang="en-US" sz="1100">
                <a:solidFill>
                  <a:schemeClr val="dk1"/>
                </a:solidFill>
                <a:latin typeface="Arial"/>
                <a:ea typeface="Arial"/>
                <a:cs typeface="Arial"/>
                <a:sym typeface="Arial"/>
              </a:rPr>
              <a:t>, and you flagged the right one, </a:t>
            </a:r>
            <a:r>
              <a:rPr b="1" lang="en-US" sz="1100">
                <a:solidFill>
                  <a:schemeClr val="dk1"/>
                </a:solidFill>
                <a:latin typeface="Arial"/>
                <a:ea typeface="Arial"/>
                <a:cs typeface="Arial"/>
                <a:sym typeface="Arial"/>
              </a:rPr>
              <a:t>St. John's Wort is the biggest one on this entire slide</a:t>
            </a:r>
            <a:r>
              <a:rPr lang="en-US" sz="1100">
                <a:solidFill>
                  <a:schemeClr val="dk1"/>
                </a:solidFill>
                <a:latin typeface="Arial"/>
                <a:ea typeface="Arial"/>
                <a:cs typeface="Arial"/>
                <a:sym typeface="Arial"/>
              </a:rPr>
              <a:t>. It's a potent enzyme inducer, so it doesn't just risk one interaction, it broadly </a:t>
            </a:r>
            <a:r>
              <a:rPr b="1" lang="en-US" sz="1100">
                <a:solidFill>
                  <a:schemeClr val="dk1"/>
                </a:solidFill>
                <a:latin typeface="Arial"/>
                <a:ea typeface="Arial"/>
                <a:cs typeface="Arial"/>
                <a:sym typeface="Arial"/>
              </a:rPr>
              <a:t>lowers the efficacy</a:t>
            </a:r>
            <a:r>
              <a:rPr lang="en-US" sz="1100">
                <a:solidFill>
                  <a:schemeClr val="dk1"/>
                </a:solidFill>
                <a:latin typeface="Arial"/>
                <a:ea typeface="Arial"/>
                <a:cs typeface="Arial"/>
                <a:sym typeface="Arial"/>
              </a:rPr>
              <a:t> of many drugs metabolized the same way, including oral contraceptives (contraceptive failure risk) and SSRIs (serotonin syndrome risk if combined incorrectly). </a:t>
            </a:r>
            <a:r>
              <a:rPr lang="en-US" sz="1100">
                <a:solidFill>
                  <a:schemeClr val="dk1"/>
                </a:solidFill>
                <a:highlight>
                  <a:srgbClr val="FFFF00"/>
                </a:highlight>
                <a:latin typeface="Arial"/>
                <a:ea typeface="Arial"/>
                <a:cs typeface="Arial"/>
                <a:sym typeface="Arial"/>
              </a:rPr>
              <a:t>This is the herb most likely to show up on an exam question.</a:t>
            </a:r>
            <a:endParaRPr sz="1100">
              <a:solidFill>
                <a:schemeClr val="dk1"/>
              </a:solidFill>
              <a:highlight>
                <a:srgbClr val="FFFF00"/>
              </a:highlight>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Kava</a:t>
            </a:r>
            <a:r>
              <a:rPr lang="en-US" sz="1100">
                <a:solidFill>
                  <a:schemeClr val="dk1"/>
                </a:solidFill>
                <a:latin typeface="Arial"/>
                <a:ea typeface="Arial"/>
                <a:cs typeface="Arial"/>
                <a:sym typeface="Arial"/>
              </a:rPr>
              <a:t> is the most acutely dangerous, </a:t>
            </a:r>
            <a:r>
              <a:rPr b="1" lang="en-US" sz="1100">
                <a:solidFill>
                  <a:schemeClr val="dk1"/>
                </a:solidFill>
                <a:latin typeface="Arial"/>
                <a:ea typeface="Arial"/>
                <a:cs typeface="Arial"/>
                <a:sym typeface="Arial"/>
              </a:rPr>
              <a:t>hepatotoxicity</a:t>
            </a:r>
            <a:r>
              <a:rPr lang="en-US" sz="1100">
                <a:solidFill>
                  <a:schemeClr val="dk1"/>
                </a:solidFill>
                <a:latin typeface="Arial"/>
                <a:ea typeface="Arial"/>
                <a:cs typeface="Arial"/>
                <a:sym typeface="Arial"/>
              </a:rPr>
              <a:t> is a serious, drug-independent risk on its own, compounded further with CNS depressants.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Ginkgo and garlic</a:t>
            </a:r>
            <a:r>
              <a:rPr lang="en-US" sz="1100">
                <a:solidFill>
                  <a:schemeClr val="dk1"/>
                </a:solidFill>
                <a:latin typeface="Arial"/>
                <a:ea typeface="Arial"/>
                <a:cs typeface="Arial"/>
                <a:sym typeface="Arial"/>
              </a:rPr>
              <a:t> both share the same bleeding-risk mechanism as anticoagulants, worth grouping mentally together.</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819" name="Google Shape;819;p1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8" name="Shape 828"/>
        <p:cNvGrpSpPr/>
        <p:nvPr/>
      </p:nvGrpSpPr>
      <p:grpSpPr>
        <a:xfrm>
          <a:off x="0" y="0"/>
          <a:ext cx="0" cy="0"/>
          <a:chOff x="0" y="0"/>
          <a:chExt cx="0" cy="0"/>
        </a:xfrm>
      </p:grpSpPr>
      <p:sp>
        <p:nvSpPr>
          <p:cNvPr id="829" name="Google Shape;829;p13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Drug-Phytochemical Interactions</a:t>
            </a:r>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5 pairings</a:t>
            </a:r>
            <a:r>
              <a:rPr lang="en-US" sz="1100">
                <a:solidFill>
                  <a:schemeClr val="dk1"/>
                </a:solidFill>
                <a:latin typeface="Arial"/>
                <a:ea typeface="Arial"/>
                <a:cs typeface="Arial"/>
                <a:sym typeface="Arial"/>
              </a:rPr>
              <a:t>, and this slide connects directly back to Slide 2, </a:t>
            </a:r>
            <a:r>
              <a:rPr b="1" lang="en-US" sz="1100">
                <a:solidFill>
                  <a:schemeClr val="dk1"/>
                </a:solidFill>
                <a:latin typeface="Arial"/>
                <a:ea typeface="Arial"/>
                <a:cs typeface="Arial"/>
                <a:sym typeface="Arial"/>
              </a:rPr>
              <a:t>grapefruit flavonoids</a:t>
            </a:r>
            <a:r>
              <a:rPr lang="en-US" sz="1100">
                <a:solidFill>
                  <a:schemeClr val="dk1"/>
                </a:solidFill>
                <a:latin typeface="Arial"/>
                <a:ea typeface="Arial"/>
                <a:cs typeface="Arial"/>
                <a:sym typeface="Arial"/>
              </a:rPr>
              <a:t> are the specific compound class behind the statin interaction you already saw, same CYP3A4 mechanism, just named more specifically here.</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Curcumin and resveratrol</a:t>
            </a:r>
            <a:r>
              <a:rPr lang="en-US" sz="1100">
                <a:solidFill>
                  <a:schemeClr val="dk1"/>
                </a:solidFill>
                <a:latin typeface="Arial"/>
                <a:ea typeface="Arial"/>
                <a:cs typeface="Arial"/>
                <a:sym typeface="Arial"/>
              </a:rPr>
              <a:t> both carry </a:t>
            </a:r>
            <a:r>
              <a:rPr b="1" lang="en-US" sz="1100">
                <a:solidFill>
                  <a:schemeClr val="dk1"/>
                </a:solidFill>
                <a:latin typeface="Arial"/>
                <a:ea typeface="Arial"/>
                <a:cs typeface="Arial"/>
                <a:sym typeface="Arial"/>
              </a:rPr>
              <a:t>bleeding risk with anticoagulants</a:t>
            </a:r>
            <a:r>
              <a:rPr lang="en-US" sz="1100">
                <a:solidFill>
                  <a:schemeClr val="dk1"/>
                </a:solidFill>
                <a:latin typeface="Arial"/>
                <a:ea typeface="Arial"/>
                <a:cs typeface="Arial"/>
                <a:sym typeface="Arial"/>
              </a:rPr>
              <a:t>, worth grouping with ginkgo/garlic from the herb slide since the underlying theme (natural compounds affecting platelet function) repeats across categories.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Polyphenols + iron</a:t>
            </a:r>
            <a:r>
              <a:rPr lang="en-US" sz="1100">
                <a:solidFill>
                  <a:schemeClr val="dk1"/>
                </a:solidFill>
                <a:latin typeface="Arial"/>
                <a:ea typeface="Arial"/>
                <a:cs typeface="Arial"/>
                <a:sym typeface="Arial"/>
              </a:rPr>
              <a:t> is a very common real-world scenario, tea or coffee with meals reduces iron absorption, relevant for anyone managing iron deficiency.</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a:p>
            <a:pPr indent="0" lvl="0" marL="0" rtl="0" algn="l">
              <a:lnSpc>
                <a:spcPct val="100000"/>
              </a:lnSpc>
              <a:spcBef>
                <a:spcPts val="0"/>
              </a:spcBef>
              <a:spcAft>
                <a:spcPts val="0"/>
              </a:spcAft>
              <a:buSzPts val="1400"/>
              <a:buNone/>
            </a:pPr>
            <a:r>
              <a:t/>
            </a:r>
            <a:endParaRPr/>
          </a:p>
        </p:txBody>
      </p:sp>
      <p:sp>
        <p:nvSpPr>
          <p:cNvPr id="830" name="Google Shape;830;p1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p13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Drug-Zoochemical Interactions </a:t>
            </a:r>
            <a:endParaRPr/>
          </a:p>
          <a:p>
            <a:pPr indent="0" lvl="0" marL="0" rtl="0" algn="l">
              <a:lnSpc>
                <a:spcPct val="100000"/>
              </a:lnSpc>
              <a:spcBef>
                <a:spcPts val="0"/>
              </a:spcBef>
              <a:spcAft>
                <a:spcPts val="0"/>
              </a:spcAft>
              <a:buSzPts val="1400"/>
              <a:buNone/>
            </a:pPr>
            <a:br>
              <a:rPr lang="en-US"/>
            </a:br>
            <a:r>
              <a:rPr b="1" lang="en-US" sz="1100">
                <a:solidFill>
                  <a:schemeClr val="dk1"/>
                </a:solidFill>
                <a:latin typeface="Arial"/>
                <a:ea typeface="Arial"/>
                <a:cs typeface="Arial"/>
                <a:sym typeface="Arial"/>
              </a:rPr>
              <a:t>5 pairings</a:t>
            </a:r>
            <a:r>
              <a:rPr lang="en-US" sz="1100">
                <a:solidFill>
                  <a:schemeClr val="dk1"/>
                </a:solidFill>
                <a:latin typeface="Arial"/>
                <a:ea typeface="Arial"/>
                <a:cs typeface="Arial"/>
                <a:sym typeface="Arial"/>
              </a:rPr>
              <a:t>, this category is less commonly tested than the others but follows familiar logic:</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Fish oil + anticoagulants</a:t>
            </a:r>
            <a:r>
              <a:rPr lang="en-US" sz="1100">
                <a:solidFill>
                  <a:schemeClr val="dk1"/>
                </a:solidFill>
                <a:latin typeface="Arial"/>
                <a:ea typeface="Arial"/>
                <a:cs typeface="Arial"/>
                <a:sym typeface="Arial"/>
              </a:rPr>
              <a:t> repeats the bleeding-risk theme one more time, worth noting the </a:t>
            </a:r>
            <a:r>
              <a:rPr b="1" lang="en-US" sz="1100">
                <a:solidFill>
                  <a:schemeClr val="dk1"/>
                </a:solidFill>
                <a:latin typeface="Arial"/>
                <a:ea typeface="Arial"/>
                <a:cs typeface="Arial"/>
                <a:sym typeface="Arial"/>
              </a:rPr>
              <a:t>dose threshold</a:t>
            </a:r>
            <a:r>
              <a:rPr lang="en-US" sz="1100">
                <a:solidFill>
                  <a:schemeClr val="dk1"/>
                </a:solidFill>
                <a:latin typeface="Arial"/>
                <a:ea typeface="Arial"/>
                <a:cs typeface="Arial"/>
                <a:sym typeface="Arial"/>
              </a:rPr>
              <a:t> here (&gt;2-3 g/day), since this is a common supplement people take without realizing the interaction risk scales with dose.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Tyramine</a:t>
            </a:r>
            <a:r>
              <a:rPr lang="en-US" sz="1100">
                <a:solidFill>
                  <a:schemeClr val="dk1"/>
                </a:solidFill>
                <a:latin typeface="Arial"/>
                <a:ea typeface="Arial"/>
                <a:cs typeface="Arial"/>
                <a:sym typeface="Arial"/>
              </a:rPr>
              <a:t> shows up again, same MAOI mechanism as Slide 2, just reinforcing that tyramine-rich foods aren't only plant-based aged foods, cured meats count too.</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Bioactive peptides + ACE inhibitors</a:t>
            </a:r>
            <a:r>
              <a:rPr lang="en-US" sz="1100">
                <a:solidFill>
                  <a:schemeClr val="dk1"/>
                </a:solidFill>
                <a:latin typeface="Arial"/>
                <a:ea typeface="Arial"/>
                <a:cs typeface="Arial"/>
                <a:sym typeface="Arial"/>
              </a:rPr>
              <a:t> is a more obscure one, dairy-derived peptides having an additive blood-pressure-lowering effect is a subtler, dose-dependent consideration rather than an acute danger.</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841" name="Google Shape;841;p1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p1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52" name="Google Shape;852;p13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slide is the </a:t>
            </a:r>
            <a:r>
              <a:rPr b="1" lang="en-US" sz="1100">
                <a:solidFill>
                  <a:schemeClr val="dk1"/>
                </a:solidFill>
                <a:latin typeface="Arial"/>
                <a:ea typeface="Arial"/>
                <a:cs typeface="Arial"/>
                <a:sym typeface="Arial"/>
              </a:rPr>
              <a:t>synthesis</a:t>
            </a:r>
            <a:r>
              <a:rPr lang="en-US" sz="1100">
                <a:solidFill>
                  <a:schemeClr val="dk1"/>
                </a:solidFill>
                <a:latin typeface="Arial"/>
                <a:ea typeface="Arial"/>
                <a:cs typeface="Arial"/>
                <a:sym typeface="Arial"/>
              </a:rPr>
              <a:t> of everything before it, instead of memorizing every individual pairing, use this as your </a:t>
            </a:r>
            <a:r>
              <a:rPr b="1" lang="en-US" sz="1100">
                <a:solidFill>
                  <a:schemeClr val="dk1"/>
                </a:solidFill>
                <a:latin typeface="Arial"/>
                <a:ea typeface="Arial"/>
                <a:cs typeface="Arial"/>
                <a:sym typeface="Arial"/>
              </a:rPr>
              <a:t>screening checklist</a:t>
            </a:r>
            <a:r>
              <a:rPr lang="en-US" sz="1100">
                <a:solidFill>
                  <a:schemeClr val="dk1"/>
                </a:solidFill>
                <a:latin typeface="Arial"/>
                <a:ea typeface="Arial"/>
                <a:cs typeface="Arial"/>
                <a:sym typeface="Arial"/>
              </a:rPr>
              <a:t> in practice.</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Polypharmacy (≥5 meds)</a:t>
            </a:r>
            <a:r>
              <a:rPr lang="en-US" sz="1100">
                <a:solidFill>
                  <a:schemeClr val="dk1"/>
                </a:solidFill>
                <a:latin typeface="Arial"/>
                <a:ea typeface="Arial"/>
                <a:cs typeface="Arial"/>
                <a:sym typeface="Arial"/>
              </a:rPr>
              <a:t> is the single biggest red flag on this list, the more medications, the more interaction possibilities compound, and older adults with multiple chronic conditions are the population most at risk.</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Anticoagulants + multiple supplements</a:t>
            </a:r>
            <a:r>
              <a:rPr lang="en-US" sz="1100">
                <a:solidFill>
                  <a:schemeClr val="dk1"/>
                </a:solidFill>
                <a:latin typeface="Arial"/>
                <a:ea typeface="Arial"/>
                <a:cs typeface="Arial"/>
                <a:sym typeface="Arial"/>
              </a:rPr>
              <a:t> deserves the most scrutiny in any intake, given how many entries across this entire topic circle back to bleeding risk (ginkgo, garlic, curcumin, resveratrol, fish oil).</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Long-term PPI use</a:t>
            </a:r>
            <a:r>
              <a:rPr lang="en-US" sz="1100">
                <a:solidFill>
                  <a:schemeClr val="dk1"/>
                </a:solidFill>
                <a:latin typeface="Arial"/>
                <a:ea typeface="Arial"/>
                <a:cs typeface="Arial"/>
                <a:sym typeface="Arial"/>
              </a:rPr>
              <a:t> is a good one to actively screen for since patients often don't think of PPIs as a "real medication" worth mentioning, they're frequently OTC and taken chronically without follow-up monitoring.</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Bottom line for this whole topic:</a:t>
            </a:r>
            <a:r>
              <a:rPr lang="en-US" sz="1100">
                <a:solidFill>
                  <a:schemeClr val="dk1"/>
                </a:solidFill>
                <a:latin typeface="Arial"/>
                <a:ea typeface="Arial"/>
                <a:cs typeface="Arial"/>
                <a:sym typeface="Arial"/>
              </a:rPr>
              <a:t> you don't need to memorize every single interaction, you need to recognize the </a:t>
            </a:r>
            <a:r>
              <a:rPr b="1" lang="en-US" sz="1100">
                <a:solidFill>
                  <a:schemeClr val="dk1"/>
                </a:solidFill>
                <a:latin typeface="Arial"/>
                <a:ea typeface="Arial"/>
                <a:cs typeface="Arial"/>
                <a:sym typeface="Arial"/>
              </a:rPr>
              <a:t>patterns</a:t>
            </a:r>
            <a:r>
              <a:rPr lang="en-US" sz="1100">
                <a:solidFill>
                  <a:schemeClr val="dk1"/>
                </a:solidFill>
                <a:latin typeface="Arial"/>
                <a:ea typeface="Arial"/>
                <a:cs typeface="Arial"/>
                <a:sym typeface="Arial"/>
              </a:rPr>
              <a:t> (timing/separation, bleeding risk compounding, electrolyte depletion, enzyme induction/inhibition) and know when a finding warrants deeper review or referral.</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1" name="Shape 861"/>
        <p:cNvGrpSpPr/>
        <p:nvPr/>
      </p:nvGrpSpPr>
      <p:grpSpPr>
        <a:xfrm>
          <a:off x="0" y="0"/>
          <a:ext cx="0" cy="0"/>
          <a:chOff x="0" y="0"/>
          <a:chExt cx="0" cy="0"/>
        </a:xfrm>
      </p:grpSpPr>
      <p:sp>
        <p:nvSpPr>
          <p:cNvPr id="862" name="Google Shape;862;p13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table has </a:t>
            </a:r>
            <a:r>
              <a:rPr b="1" lang="en-US" sz="1100">
                <a:solidFill>
                  <a:schemeClr val="dk1"/>
                </a:solidFill>
                <a:latin typeface="Arial"/>
                <a:ea typeface="Arial"/>
                <a:cs typeface="Arial"/>
                <a:sym typeface="Arial"/>
              </a:rPr>
              <a:t>16 drug classes</a:t>
            </a:r>
            <a:r>
              <a:rPr lang="en-US" sz="1100">
                <a:solidFill>
                  <a:schemeClr val="dk1"/>
                </a:solidFill>
                <a:latin typeface="Arial"/>
                <a:ea typeface="Arial"/>
                <a:cs typeface="Arial"/>
                <a:sym typeface="Arial"/>
              </a:rPr>
              <a:t>, which is a lot, so group them mentally by mechanism rather than memorizing each row individually:</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Acid suppression</a:t>
            </a:r>
            <a:r>
              <a:rPr lang="en-US" sz="1100">
                <a:solidFill>
                  <a:schemeClr val="dk1"/>
                </a:solidFill>
                <a:latin typeface="Arial"/>
                <a:ea typeface="Arial"/>
                <a:cs typeface="Arial"/>
                <a:sym typeface="Arial"/>
              </a:rPr>
              <a:t> (PPIs, H2 blockers) → B12, iron, magnesium, calcium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Diuretics</a:t>
            </a:r>
            <a:r>
              <a:rPr lang="en-US" sz="1100">
                <a:solidFill>
                  <a:schemeClr val="dk1"/>
                </a:solidFill>
                <a:latin typeface="Arial"/>
                <a:ea typeface="Arial"/>
                <a:cs typeface="Arial"/>
                <a:sym typeface="Arial"/>
              </a:rPr>
              <a:t> (loop, thiazide) → potassium, magnesium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Hepatic enzyme induction</a:t>
            </a:r>
            <a:r>
              <a:rPr lang="en-US" sz="1100">
                <a:solidFill>
                  <a:schemeClr val="dk1"/>
                </a:solidFill>
                <a:latin typeface="Arial"/>
                <a:ea typeface="Arial"/>
                <a:cs typeface="Arial"/>
                <a:sym typeface="Arial"/>
              </a:rPr>
              <a:t> (anticonvulsants) → vitamin D, folate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Fat malabsorption</a:t>
            </a:r>
            <a:r>
              <a:rPr lang="en-US" sz="1100">
                <a:solidFill>
                  <a:schemeClr val="dk1"/>
                </a:solidFill>
                <a:latin typeface="Arial"/>
                <a:ea typeface="Arial"/>
                <a:cs typeface="Arial"/>
                <a:sym typeface="Arial"/>
              </a:rPr>
              <a:t> (bile acid sequestrants) → vitamins A, D, E, K</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Microbiome disruption</a:t>
            </a:r>
            <a:r>
              <a:rPr lang="en-US" sz="1100">
                <a:solidFill>
                  <a:schemeClr val="dk1"/>
                </a:solidFill>
                <a:latin typeface="Arial"/>
                <a:ea typeface="Arial"/>
                <a:cs typeface="Arial"/>
                <a:sym typeface="Arial"/>
              </a:rPr>
              <a:t> (broad-spectrum antibiotics) → vitamin K, B vitamins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A few standouts worth knowing individually, not just by category:</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Metformin + B12</a:t>
            </a:r>
            <a:r>
              <a:rPr lang="en-US" sz="1100">
                <a:solidFill>
                  <a:schemeClr val="dk1"/>
                </a:solidFill>
                <a:latin typeface="Arial"/>
                <a:ea typeface="Arial"/>
                <a:cs typeface="Arial"/>
                <a:sym typeface="Arial"/>
              </a:rPr>
              <a:t> is the most clinically common long-term depletion you'll encounter, given how widely metformin is prescribed for type 2 diabetes.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Statins + CoQ10</a:t>
            </a:r>
            <a:r>
              <a:rPr lang="en-US" sz="1100">
                <a:solidFill>
                  <a:schemeClr val="dk1"/>
                </a:solidFill>
                <a:latin typeface="Arial"/>
                <a:ea typeface="Arial"/>
                <a:cs typeface="Arial"/>
                <a:sym typeface="Arial"/>
              </a:rPr>
              <a:t> is mechanistically distinct from everything else on this table, statins block the same pathway (mevalonate) that produces CoQ10, so this isn't an absorption issue, it's a synthesis issue.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Methotrexate + folate</a:t>
            </a:r>
            <a:r>
              <a:rPr lang="en-US" sz="1100">
                <a:solidFill>
                  <a:schemeClr val="dk1"/>
                </a:solidFill>
                <a:latin typeface="Arial"/>
                <a:ea typeface="Arial"/>
                <a:cs typeface="Arial"/>
                <a:sym typeface="Arial"/>
              </a:rPr>
              <a:t> is a required co-therapy, not just a monitoring point, folate supplementation is standard practice alongside methotrexate to offset its competitive inhibition mechanism.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Levodopa + B6</a:t>
            </a:r>
            <a:r>
              <a:rPr lang="en-US" sz="1100">
                <a:solidFill>
                  <a:schemeClr val="dk1"/>
                </a:solidFill>
                <a:latin typeface="Arial"/>
                <a:ea typeface="Arial"/>
                <a:cs typeface="Arial"/>
                <a:sym typeface="Arial"/>
              </a:rPr>
              <a:t> is a "functional" interaction, meaning B6 doesn't get </a:t>
            </a:r>
            <a:r>
              <a:rPr i="1" lang="en-US" sz="1100">
                <a:solidFill>
                  <a:schemeClr val="dk1"/>
                </a:solidFill>
                <a:latin typeface="Arial"/>
                <a:ea typeface="Arial"/>
                <a:cs typeface="Arial"/>
                <a:sym typeface="Arial"/>
              </a:rPr>
              <a:t>depleted</a:t>
            </a:r>
            <a:r>
              <a:rPr lang="en-US" sz="1100">
                <a:solidFill>
                  <a:schemeClr val="dk1"/>
                </a:solidFill>
                <a:latin typeface="Arial"/>
                <a:ea typeface="Arial"/>
                <a:cs typeface="Arial"/>
                <a:sym typeface="Arial"/>
              </a:rPr>
              <a:t>, it alters how the drug works.</a:t>
            </a:r>
            <a:endParaRPr/>
          </a:p>
        </p:txBody>
      </p:sp>
      <p:sp>
        <p:nvSpPr>
          <p:cNvPr id="863" name="Google Shape;863;p1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2" name="Shape 872"/>
        <p:cNvGrpSpPr/>
        <p:nvPr/>
      </p:nvGrpSpPr>
      <p:grpSpPr>
        <a:xfrm>
          <a:off x="0" y="0"/>
          <a:ext cx="0" cy="0"/>
          <a:chOff x="0" y="0"/>
          <a:chExt cx="0" cy="0"/>
        </a:xfrm>
      </p:grpSpPr>
      <p:sp>
        <p:nvSpPr>
          <p:cNvPr id="873" name="Google Shape;873;p14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5 mechanisms</a:t>
            </a:r>
            <a:r>
              <a:rPr lang="en-US" sz="1100">
                <a:solidFill>
                  <a:schemeClr val="dk1"/>
                </a:solidFill>
                <a:latin typeface="Arial"/>
                <a:ea typeface="Arial"/>
                <a:cs typeface="Arial"/>
                <a:sym typeface="Arial"/>
              </a:rPr>
              <a:t> to know readily:</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Acid suppression</a:t>
            </a:r>
            <a:r>
              <a:rPr lang="en-US" sz="1100">
                <a:solidFill>
                  <a:schemeClr val="dk1"/>
                </a:solidFill>
                <a:latin typeface="Arial"/>
                <a:ea typeface="Arial"/>
                <a:cs typeface="Arial"/>
                <a:sym typeface="Arial"/>
              </a:rPr>
              <a:t> → B12, iron, magnesium, calcium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Diuretics</a:t>
            </a:r>
            <a:r>
              <a:rPr lang="en-US" sz="1100">
                <a:solidFill>
                  <a:schemeClr val="dk1"/>
                </a:solidFill>
                <a:latin typeface="Arial"/>
                <a:ea typeface="Arial"/>
                <a:cs typeface="Arial"/>
                <a:sym typeface="Arial"/>
              </a:rPr>
              <a:t> → potassium, magnesium, thiamine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Hepatic enzyme inducers</a:t>
            </a:r>
            <a:r>
              <a:rPr lang="en-US" sz="1100">
                <a:solidFill>
                  <a:schemeClr val="dk1"/>
                </a:solidFill>
                <a:latin typeface="Arial"/>
                <a:ea typeface="Arial"/>
                <a:cs typeface="Arial"/>
                <a:sym typeface="Arial"/>
              </a:rPr>
              <a:t> → vitamin D, folate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Fat malabsorption</a:t>
            </a:r>
            <a:r>
              <a:rPr lang="en-US" sz="1100">
                <a:solidFill>
                  <a:schemeClr val="dk1"/>
                </a:solidFill>
                <a:latin typeface="Arial"/>
                <a:ea typeface="Arial"/>
                <a:cs typeface="Arial"/>
                <a:sym typeface="Arial"/>
              </a:rPr>
              <a:t> → vitamins A, D, E, K</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Microbiome disruption</a:t>
            </a:r>
            <a:r>
              <a:rPr lang="en-US" sz="1100">
                <a:solidFill>
                  <a:schemeClr val="dk1"/>
                </a:solidFill>
                <a:latin typeface="Arial"/>
                <a:ea typeface="Arial"/>
                <a:cs typeface="Arial"/>
                <a:sym typeface="Arial"/>
              </a:rPr>
              <a:t> → vitamin K, B vitamins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SzPts val="1100"/>
              <a:buNone/>
            </a:pPr>
            <a:r>
              <a:rPr b="1" lang="en-US" sz="1100">
                <a:solidFill>
                  <a:schemeClr val="dk1"/>
                </a:solidFill>
                <a:latin typeface="Arial"/>
                <a:ea typeface="Arial"/>
                <a:cs typeface="Arial"/>
                <a:sym typeface="Arial"/>
              </a:rPr>
              <a:t>6 lab thresholds</a:t>
            </a:r>
            <a:r>
              <a:rPr lang="en-US" sz="1100">
                <a:solidFill>
                  <a:schemeClr val="dk1"/>
                </a:solidFill>
                <a:latin typeface="Arial"/>
                <a:ea typeface="Arial"/>
                <a:cs typeface="Arial"/>
                <a:sym typeface="Arial"/>
              </a:rPr>
              <a:t> most likely to appear as a standalone question (pictured in the table to the right)</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If a question gives you a lab number and asks what to do next, this slide is your fastest path to the answer.</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874" name="Google Shape;874;p1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6" name="Shape 886"/>
        <p:cNvGrpSpPr/>
        <p:nvPr/>
      </p:nvGrpSpPr>
      <p:grpSpPr>
        <a:xfrm>
          <a:off x="0" y="0"/>
          <a:ext cx="0" cy="0"/>
          <a:chOff x="0" y="0"/>
          <a:chExt cx="0" cy="0"/>
        </a:xfrm>
      </p:grpSpPr>
      <p:sp>
        <p:nvSpPr>
          <p:cNvPr id="887" name="Google Shape;887;p1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888" name="Google Shape;888;p141: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b="1" lang="en-US" sz="1200"/>
              <a:t>The above chart is Medication-Related Nutrient Depletions:</a:t>
            </a:r>
            <a:r>
              <a:rPr lang="en-US" sz="1200">
                <a:latin typeface="Calibri"/>
                <a:ea typeface="Calibri"/>
                <a:cs typeface="Calibri"/>
                <a:sym typeface="Calibri"/>
              </a:rPr>
              <a:t> Lab Thresholds Triggering Intervention</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7" name="Shape 897"/>
        <p:cNvGrpSpPr/>
        <p:nvPr/>
      </p:nvGrpSpPr>
      <p:grpSpPr>
        <a:xfrm>
          <a:off x="0" y="0"/>
          <a:ext cx="0" cy="0"/>
          <a:chOff x="0" y="0"/>
          <a:chExt cx="0" cy="0"/>
        </a:xfrm>
      </p:grpSpPr>
      <p:sp>
        <p:nvSpPr>
          <p:cNvPr id="898" name="Google Shape;898;p14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Let’s talk about an important topic - how to gauge and optimize client compliance -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rPr lang="en-US"/>
              <a:t>Adherence is one of the biggest drivers of success</a:t>
            </a:r>
            <a:endParaRPr/>
          </a:p>
          <a:p>
            <a:pPr indent="0" lvl="0" marL="0" rtl="0" algn="l">
              <a:lnSpc>
                <a:spcPct val="100000"/>
              </a:lnSpc>
              <a:spcBef>
                <a:spcPts val="0"/>
              </a:spcBef>
              <a:spcAft>
                <a:spcPts val="0"/>
              </a:spcAft>
              <a:buClr>
                <a:schemeClr val="dk1"/>
              </a:buClr>
              <a:buSzPts val="1100"/>
              <a:buFont typeface="Arial"/>
              <a:buNone/>
            </a:pPr>
            <a:r>
              <a:rPr lang="en-US"/>
              <a:t>If the plan doesn’t fit the person → it won’t work</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Clr>
                <a:schemeClr val="dk1"/>
              </a:buClr>
              <a:buSzPts val="1100"/>
              <a:buFont typeface="Arial"/>
              <a:buNone/>
            </a:pPr>
            <a:r>
              <a:rPr lang="en-US"/>
              <a:t>Go beyond “are you following the plan?”</a:t>
            </a:r>
            <a:endParaRPr/>
          </a:p>
          <a:p>
            <a:pPr indent="-298450" lvl="0" marL="457200" rtl="0" algn="l">
              <a:lnSpc>
                <a:spcPct val="115000"/>
              </a:lnSpc>
              <a:spcBef>
                <a:spcPts val="1200"/>
              </a:spcBef>
              <a:spcAft>
                <a:spcPts val="0"/>
              </a:spcAft>
              <a:buClr>
                <a:schemeClr val="dk1"/>
              </a:buClr>
              <a:buSzPts val="1100"/>
              <a:buChar char="●"/>
            </a:pPr>
            <a:r>
              <a:rPr lang="en-US"/>
              <a:t>Assess understanding, motivation, environment, stress</a:t>
            </a:r>
            <a:endParaRPr/>
          </a:p>
          <a:p>
            <a:pPr indent="0" lvl="0" marL="0" rtl="0" algn="l">
              <a:lnSpc>
                <a:spcPct val="115000"/>
              </a:lnSpc>
              <a:spcBef>
                <a:spcPts val="1200"/>
              </a:spcBef>
              <a:spcAft>
                <a:spcPts val="0"/>
              </a:spcAft>
              <a:buClr>
                <a:schemeClr val="dk1"/>
              </a:buClr>
              <a:buSzPts val="1100"/>
              <a:buFont typeface="Arial"/>
              <a:buNone/>
            </a:pPr>
            <a:r>
              <a:rPr lang="en-US"/>
              <a:t>Remember: adherence changes over time</a:t>
            </a:r>
            <a:endParaRPr/>
          </a:p>
          <a:p>
            <a:pPr indent="-298450" lvl="0" marL="457200" rtl="0" algn="l">
              <a:lnSpc>
                <a:spcPct val="115000"/>
              </a:lnSpc>
              <a:spcBef>
                <a:spcPts val="1200"/>
              </a:spcBef>
              <a:spcAft>
                <a:spcPts val="0"/>
              </a:spcAft>
              <a:buClr>
                <a:schemeClr val="dk1"/>
              </a:buClr>
              <a:buSzPts val="1100"/>
              <a:buChar char="●"/>
            </a:pPr>
            <a:r>
              <a:rPr lang="en-US"/>
              <a:t>Life, stress, symptoms all impact it</a:t>
            </a:r>
            <a:endParaRPr/>
          </a:p>
          <a:p>
            <a:pPr indent="0" lvl="0" marL="0" rtl="0" algn="l">
              <a:lnSpc>
                <a:spcPct val="115000"/>
              </a:lnSpc>
              <a:spcBef>
                <a:spcPts val="1200"/>
              </a:spcBef>
              <a:spcAft>
                <a:spcPts val="0"/>
              </a:spcAft>
              <a:buClr>
                <a:schemeClr val="dk1"/>
              </a:buClr>
              <a:buSzPts val="1100"/>
              <a:buFont typeface="Arial"/>
              <a:buNone/>
            </a:pPr>
            <a:r>
              <a:rPr lang="en-US"/>
              <a:t>Avoid blaming willpower</a:t>
            </a:r>
            <a:endParaRPr/>
          </a:p>
          <a:p>
            <a:pPr indent="-298450" lvl="0" marL="457200" rtl="0" algn="l">
              <a:lnSpc>
                <a:spcPct val="115000"/>
              </a:lnSpc>
              <a:spcBef>
                <a:spcPts val="1200"/>
              </a:spcBef>
              <a:spcAft>
                <a:spcPts val="0"/>
              </a:spcAft>
              <a:buClr>
                <a:schemeClr val="dk1"/>
              </a:buClr>
              <a:buSzPts val="1100"/>
              <a:buChar char="●"/>
            </a:pPr>
            <a:r>
              <a:rPr lang="en-US"/>
              <a:t>Instead, adjust the plan</a:t>
            </a:r>
            <a:endParaRPr/>
          </a:p>
          <a:p>
            <a:pPr indent="0" lvl="0" marL="0" rtl="0" algn="l">
              <a:lnSpc>
                <a:spcPct val="115000"/>
              </a:lnSpc>
              <a:spcBef>
                <a:spcPts val="1200"/>
              </a:spcBef>
              <a:spcAft>
                <a:spcPts val="0"/>
              </a:spcAft>
              <a:buClr>
                <a:schemeClr val="dk1"/>
              </a:buClr>
              <a:buSzPts val="1100"/>
              <a:buFont typeface="Arial"/>
              <a:buNone/>
            </a:pPr>
            <a:r>
              <a:rPr lang="en-US"/>
              <a:t>Optimize by:</a:t>
            </a:r>
            <a:endParaRPr/>
          </a:p>
          <a:p>
            <a:pPr indent="-298450" lvl="0" marL="457200" rtl="0" algn="l">
              <a:lnSpc>
                <a:spcPct val="115000"/>
              </a:lnSpc>
              <a:spcBef>
                <a:spcPts val="1200"/>
              </a:spcBef>
              <a:spcAft>
                <a:spcPts val="0"/>
              </a:spcAft>
              <a:buClr>
                <a:schemeClr val="dk1"/>
              </a:buClr>
              <a:buSzPts val="1100"/>
              <a:buChar char="●"/>
            </a:pPr>
            <a:r>
              <a:rPr lang="en-US"/>
              <a:t>Collaborating with the client</a:t>
            </a:r>
            <a:endParaRPr/>
          </a:p>
          <a:p>
            <a:pPr indent="-298450" lvl="0" marL="457200" rtl="0" algn="l">
              <a:lnSpc>
                <a:spcPct val="115000"/>
              </a:lnSpc>
              <a:spcBef>
                <a:spcPts val="0"/>
              </a:spcBef>
              <a:spcAft>
                <a:spcPts val="0"/>
              </a:spcAft>
              <a:buClr>
                <a:schemeClr val="dk1"/>
              </a:buClr>
              <a:buSzPts val="1100"/>
              <a:buChar char="●"/>
            </a:pPr>
            <a:r>
              <a:rPr lang="en-US"/>
              <a:t>Simplifying recommendations</a:t>
            </a:r>
            <a:endParaRPr/>
          </a:p>
          <a:p>
            <a:pPr indent="-298450" lvl="0" marL="457200" rtl="0" algn="l">
              <a:lnSpc>
                <a:spcPct val="115000"/>
              </a:lnSpc>
              <a:spcBef>
                <a:spcPts val="0"/>
              </a:spcBef>
              <a:spcAft>
                <a:spcPts val="0"/>
              </a:spcAft>
              <a:buClr>
                <a:schemeClr val="dk1"/>
              </a:buClr>
              <a:buSzPts val="1100"/>
              <a:buChar char="●"/>
            </a:pPr>
            <a:r>
              <a:rPr lang="en-US"/>
              <a:t>Focusing on a few key changes</a:t>
            </a:r>
            <a:endParaRPr/>
          </a:p>
          <a:p>
            <a:pPr indent="0" lvl="0" marL="0" rtl="0" algn="l">
              <a:lnSpc>
                <a:spcPct val="115000"/>
              </a:lnSpc>
              <a:spcBef>
                <a:spcPts val="1200"/>
              </a:spcBef>
              <a:spcAft>
                <a:spcPts val="0"/>
              </a:spcAft>
              <a:buClr>
                <a:schemeClr val="dk1"/>
              </a:buClr>
              <a:buSzPts val="1100"/>
              <a:buFont typeface="Arial"/>
              <a:buNone/>
            </a:pPr>
            <a:r>
              <a:rPr lang="en-US"/>
              <a:t>Early wins build momentum and confidence</a:t>
            </a:r>
            <a:endParaRPr/>
          </a:p>
          <a:p>
            <a:pPr indent="0" lvl="0" marL="0" rtl="0" algn="l">
              <a:lnSpc>
                <a:spcPct val="100000"/>
              </a:lnSpc>
              <a:spcBef>
                <a:spcPts val="0"/>
              </a:spcBef>
              <a:spcAft>
                <a:spcPts val="0"/>
              </a:spcAft>
              <a:buClr>
                <a:schemeClr val="dk1"/>
              </a:buClr>
              <a:buSzPts val="1100"/>
              <a:buFont typeface="Arial"/>
              <a:buNone/>
            </a:pPr>
            <a:r>
              <a:t/>
            </a:r>
            <a:endParaRPr/>
          </a:p>
          <a:p>
            <a:pPr indent="0" lvl="0" marL="0" rtl="0" algn="l">
              <a:lnSpc>
                <a:spcPct val="100000"/>
              </a:lnSpc>
              <a:spcBef>
                <a:spcPts val="0"/>
              </a:spcBef>
              <a:spcAft>
                <a:spcPts val="0"/>
              </a:spcAft>
              <a:buClr>
                <a:schemeClr val="dk1"/>
              </a:buClr>
              <a:buSzPts val="1100"/>
              <a:buFont typeface="Arial"/>
              <a:buNone/>
            </a:pPr>
            <a:r>
              <a:rPr lang="en-US"/>
              <a:t>Think of this as a loop:</a:t>
            </a:r>
            <a:endParaRPr/>
          </a:p>
          <a:p>
            <a:pPr indent="-298450" lvl="0" marL="457200" rtl="0" algn="l">
              <a:lnSpc>
                <a:spcPct val="115000"/>
              </a:lnSpc>
              <a:spcBef>
                <a:spcPts val="1200"/>
              </a:spcBef>
              <a:spcAft>
                <a:spcPts val="0"/>
              </a:spcAft>
              <a:buClr>
                <a:schemeClr val="dk1"/>
              </a:buClr>
              <a:buSzPts val="1100"/>
              <a:buChar char="●"/>
            </a:pPr>
            <a:r>
              <a:rPr lang="en-US"/>
              <a:t>Assess → personalize → monitor → refine</a:t>
            </a:r>
            <a:endParaRPr/>
          </a:p>
          <a:p>
            <a:pPr indent="0" lvl="0" marL="0" rtl="0" algn="l">
              <a:lnSpc>
                <a:spcPct val="115000"/>
              </a:lnSpc>
              <a:spcBef>
                <a:spcPts val="1200"/>
              </a:spcBef>
              <a:spcAft>
                <a:spcPts val="0"/>
              </a:spcAft>
              <a:buClr>
                <a:schemeClr val="dk1"/>
              </a:buClr>
              <a:buSzPts val="1100"/>
              <a:buFont typeface="Arial"/>
              <a:buNone/>
            </a:pPr>
            <a:r>
              <a:rPr lang="en-US"/>
              <a:t>Big takeaway: meet the client where they are</a:t>
            </a:r>
            <a:endParaRPr/>
          </a:p>
          <a:p>
            <a:pPr indent="0" lvl="0" marL="0" rtl="0" algn="l">
              <a:lnSpc>
                <a:spcPct val="100000"/>
              </a:lnSpc>
              <a:spcBef>
                <a:spcPts val="0"/>
              </a:spcBef>
              <a:spcAft>
                <a:spcPts val="0"/>
              </a:spcAft>
              <a:buSzPts val="1400"/>
              <a:buNone/>
            </a:pPr>
            <a:r>
              <a:t/>
            </a:r>
            <a:endParaRPr/>
          </a:p>
        </p:txBody>
      </p:sp>
      <p:sp>
        <p:nvSpPr>
          <p:cNvPr id="899" name="Google Shape;899;p1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7" name="Shape 907"/>
        <p:cNvGrpSpPr/>
        <p:nvPr/>
      </p:nvGrpSpPr>
      <p:grpSpPr>
        <a:xfrm>
          <a:off x="0" y="0"/>
          <a:ext cx="0" cy="0"/>
          <a:chOff x="0" y="0"/>
          <a:chExt cx="0" cy="0"/>
        </a:xfrm>
      </p:grpSpPr>
      <p:sp>
        <p:nvSpPr>
          <p:cNvPr id="908" name="Google Shape;908;p14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latin typeface="Arial"/>
                <a:ea typeface="Arial"/>
                <a:cs typeface="Arial"/>
                <a:sym typeface="Arial"/>
              </a:rPr>
              <a:t>During assessment - </a:t>
            </a:r>
            <a:r>
              <a:rPr lang="en-US" sz="1100">
                <a:solidFill>
                  <a:schemeClr val="dk1"/>
                </a:solidFill>
                <a:latin typeface="Arial"/>
                <a:ea typeface="Arial"/>
                <a:cs typeface="Arial"/>
                <a:sym typeface="Arial"/>
              </a:rPr>
              <a:t>we’re looking at </a:t>
            </a:r>
            <a:r>
              <a:rPr i="1" lang="en-US" sz="1100">
                <a:solidFill>
                  <a:schemeClr val="dk1"/>
                </a:solidFill>
                <a:latin typeface="Arial"/>
                <a:ea typeface="Arial"/>
                <a:cs typeface="Arial"/>
                <a:sym typeface="Arial"/>
              </a:rPr>
              <a:t>why</a:t>
            </a:r>
            <a:r>
              <a:rPr lang="en-US" sz="1100">
                <a:solidFill>
                  <a:schemeClr val="dk1"/>
                </a:solidFill>
                <a:latin typeface="Arial"/>
                <a:ea typeface="Arial"/>
                <a:cs typeface="Arial"/>
                <a:sym typeface="Arial"/>
              </a:rPr>
              <a:t> someone may or may not follow a plan</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Start with understanding</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If they can’t explain it, they can’t follow it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Beliefs + values matter</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Misalignment = low adherence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Readiness to change</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Meet them where they are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Self-efficacy</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Confidence predicts follow-through</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Environment</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Access + time are often the real barriers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Psychological factors</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Stress and eating behaviors impact adherence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Meds + symptoms</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Side effects can derail even good plans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Big takeaway: identify barriers before adjusting the plan </a:t>
            </a:r>
            <a:endParaRPr sz="1100">
              <a:latin typeface="Arial"/>
              <a:ea typeface="Arial"/>
              <a:cs typeface="Arial"/>
              <a:sym typeface="Arial"/>
            </a:endParaRPr>
          </a:p>
        </p:txBody>
      </p:sp>
      <p:sp>
        <p:nvSpPr>
          <p:cNvPr id="909" name="Google Shape;909;p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p14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During assessment, we can also use objective and subjective measures of compliance like:</a:t>
            </a:r>
            <a:br>
              <a:rPr lang="en-US"/>
            </a:br>
            <a:endParaRPr/>
          </a:p>
          <a:p>
            <a:pPr indent="-317500" lvl="0" marL="457200" rtl="0" algn="l">
              <a:lnSpc>
                <a:spcPct val="100000"/>
              </a:lnSpc>
              <a:spcBef>
                <a:spcPts val="0"/>
              </a:spcBef>
              <a:spcAft>
                <a:spcPts val="0"/>
              </a:spcAft>
              <a:buSzPts val="1400"/>
              <a:buChar char="●"/>
            </a:pPr>
            <a:r>
              <a:rPr lang="en-US"/>
              <a:t>Self reporting = food logs, recalls, check-ins</a:t>
            </a:r>
            <a:endParaRPr/>
          </a:p>
          <a:p>
            <a:pPr indent="-317500" lvl="0" marL="457200" rtl="0" algn="l">
              <a:lnSpc>
                <a:spcPct val="100000"/>
              </a:lnSpc>
              <a:spcBef>
                <a:spcPts val="0"/>
              </a:spcBef>
              <a:spcAft>
                <a:spcPts val="0"/>
              </a:spcAft>
              <a:buSzPts val="1400"/>
              <a:buChar char="●"/>
            </a:pPr>
            <a:r>
              <a:rPr lang="en-US"/>
              <a:t>Behavioral markers = grocery habits, meal prep frequency</a:t>
            </a:r>
            <a:endParaRPr/>
          </a:p>
          <a:p>
            <a:pPr indent="-317500" lvl="0" marL="457200" rtl="0" algn="l">
              <a:lnSpc>
                <a:spcPct val="100000"/>
              </a:lnSpc>
              <a:spcBef>
                <a:spcPts val="0"/>
              </a:spcBef>
              <a:spcAft>
                <a:spcPts val="0"/>
              </a:spcAft>
              <a:buSzPts val="1400"/>
              <a:buChar char="●"/>
            </a:pPr>
            <a:r>
              <a:rPr lang="en-US"/>
              <a:t>Clinical outlooks = labs, vitals, symptoms</a:t>
            </a:r>
            <a:endParaRPr/>
          </a:p>
          <a:p>
            <a:pPr indent="-317500" lvl="0" marL="457200" rtl="0" algn="l">
              <a:lnSpc>
                <a:spcPct val="100000"/>
              </a:lnSpc>
              <a:spcBef>
                <a:spcPts val="0"/>
              </a:spcBef>
              <a:spcAft>
                <a:spcPts val="0"/>
              </a:spcAft>
              <a:buSzPts val="1400"/>
              <a:buChar char="●"/>
            </a:pPr>
            <a:r>
              <a:rPr lang="en-US"/>
              <a:t>and process metrics like % meals following the plan</a:t>
            </a:r>
            <a:endParaRPr/>
          </a:p>
          <a:p>
            <a:pPr indent="0" lvl="0" marL="0" rtl="0" algn="l">
              <a:lnSpc>
                <a:spcPct val="100000"/>
              </a:lnSpc>
              <a:spcBef>
                <a:spcPts val="0"/>
              </a:spcBef>
              <a:spcAft>
                <a:spcPts val="0"/>
              </a:spcAft>
              <a:buNone/>
            </a:pPr>
            <a:r>
              <a:t/>
            </a:r>
            <a:endParaRPr/>
          </a:p>
          <a:p>
            <a:pPr indent="0" lvl="0" marL="0" rtl="0" algn="l">
              <a:lnSpc>
                <a:spcPct val="100000"/>
              </a:lnSpc>
              <a:spcBef>
                <a:spcPts val="0"/>
              </a:spcBef>
              <a:spcAft>
                <a:spcPts val="0"/>
              </a:spcAft>
              <a:buNone/>
            </a:pPr>
            <a:r>
              <a:rPr lang="en-US"/>
              <a:t>Note: </a:t>
            </a:r>
            <a:r>
              <a:rPr lang="en-US" sz="1100">
                <a:solidFill>
                  <a:schemeClr val="dk1"/>
                </a:solidFill>
                <a:latin typeface="Arial"/>
                <a:ea typeface="Arial"/>
                <a:cs typeface="Arial"/>
                <a:sym typeface="Arial"/>
              </a:rPr>
              <a:t>no single measure type is sufficient alone, </a:t>
            </a:r>
            <a:r>
              <a:rPr b="1" lang="en-US" sz="1100">
                <a:solidFill>
                  <a:schemeClr val="dk1"/>
                </a:solidFill>
                <a:latin typeface="Arial"/>
                <a:ea typeface="Arial"/>
                <a:cs typeface="Arial"/>
                <a:sym typeface="Arial"/>
              </a:rPr>
              <a:t>self-report has recall bias, clinical outcomes lag behind behavior change</a:t>
            </a:r>
            <a:r>
              <a:rPr lang="en-US" sz="1100">
                <a:solidFill>
                  <a:schemeClr val="dk1"/>
                </a:solidFill>
                <a:latin typeface="Arial"/>
                <a:ea typeface="Arial"/>
                <a:cs typeface="Arial"/>
                <a:sym typeface="Arial"/>
              </a:rPr>
              <a:t>. Combine at least 2 measure types for a realistic picture. </a:t>
            </a:r>
            <a:endParaRPr/>
          </a:p>
        </p:txBody>
      </p:sp>
      <p:sp>
        <p:nvSpPr>
          <p:cNvPr id="921" name="Google Shape;921;p1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0" name="Shape 930"/>
        <p:cNvGrpSpPr/>
        <p:nvPr/>
      </p:nvGrpSpPr>
      <p:grpSpPr>
        <a:xfrm>
          <a:off x="0" y="0"/>
          <a:ext cx="0" cy="0"/>
          <a:chOff x="0" y="0"/>
          <a:chExt cx="0" cy="0"/>
        </a:xfrm>
      </p:grpSpPr>
      <p:sp>
        <p:nvSpPr>
          <p:cNvPr id="931" name="Google Shape;931;p146: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As for the intervention and </a:t>
            </a:r>
            <a:r>
              <a:rPr lang="en-US"/>
              <a:t>optimization</a:t>
            </a:r>
            <a:r>
              <a:rPr lang="en-US"/>
              <a:t> phase, there are core evidence-based strategies we can </a:t>
            </a:r>
            <a:r>
              <a:rPr lang="en-US"/>
              <a:t>employ</a:t>
            </a:r>
            <a:r>
              <a:rPr lang="en-US"/>
              <a:t> including: </a:t>
            </a:r>
            <a:br>
              <a:rPr lang="en-US"/>
            </a:br>
            <a:endParaRPr/>
          </a:p>
          <a:p>
            <a:pPr indent="-317500" lvl="0" marL="457200" rtl="0" algn="l">
              <a:lnSpc>
                <a:spcPct val="100000"/>
              </a:lnSpc>
              <a:spcBef>
                <a:spcPts val="0"/>
              </a:spcBef>
              <a:spcAft>
                <a:spcPts val="0"/>
              </a:spcAft>
              <a:buSzPts val="1400"/>
              <a:buChar char="●"/>
            </a:pPr>
            <a:r>
              <a:rPr lang="en-US"/>
              <a:t>Motivational interviewing</a:t>
            </a:r>
            <a:endParaRPr/>
          </a:p>
          <a:p>
            <a:pPr indent="-317500" lvl="0" marL="457200" rtl="0" algn="l">
              <a:lnSpc>
                <a:spcPct val="100000"/>
              </a:lnSpc>
              <a:spcBef>
                <a:spcPts val="0"/>
              </a:spcBef>
              <a:spcAft>
                <a:spcPts val="0"/>
              </a:spcAft>
              <a:buSzPts val="1400"/>
              <a:buChar char="●"/>
            </a:pPr>
            <a:r>
              <a:rPr lang="en-US"/>
              <a:t>Shared-decision making</a:t>
            </a:r>
            <a:endParaRPr/>
          </a:p>
          <a:p>
            <a:pPr indent="-317500" lvl="0" marL="457200" rtl="0" algn="l">
              <a:lnSpc>
                <a:spcPct val="100000"/>
              </a:lnSpc>
              <a:spcBef>
                <a:spcPts val="0"/>
              </a:spcBef>
              <a:spcAft>
                <a:spcPts val="0"/>
              </a:spcAft>
              <a:buSzPts val="1400"/>
              <a:buChar char="●"/>
            </a:pPr>
            <a:r>
              <a:rPr lang="en-US"/>
              <a:t>Simplification to reduce cognitive load</a:t>
            </a:r>
            <a:endParaRPr/>
          </a:p>
          <a:p>
            <a:pPr indent="-317500" lvl="0" marL="457200" rtl="0" algn="l">
              <a:lnSpc>
                <a:spcPct val="100000"/>
              </a:lnSpc>
              <a:spcBef>
                <a:spcPts val="0"/>
              </a:spcBef>
              <a:spcAft>
                <a:spcPts val="0"/>
              </a:spcAft>
              <a:buSzPts val="1400"/>
              <a:buChar char="●"/>
            </a:pPr>
            <a:r>
              <a:rPr lang="en-US"/>
              <a:t>Personalization which increases relevance</a:t>
            </a:r>
            <a:endParaRPr/>
          </a:p>
          <a:p>
            <a:pPr indent="-317500" lvl="0" marL="457200" rtl="0" algn="l">
              <a:lnSpc>
                <a:spcPct val="100000"/>
              </a:lnSpc>
              <a:spcBef>
                <a:spcPts val="0"/>
              </a:spcBef>
              <a:spcAft>
                <a:spcPts val="0"/>
              </a:spcAft>
              <a:buSzPts val="1400"/>
              <a:buChar char="●"/>
            </a:pPr>
            <a:r>
              <a:rPr lang="en-US"/>
              <a:t>Incremental change to avoid overwhelm</a:t>
            </a:r>
            <a:endParaRPr/>
          </a:p>
          <a:p>
            <a:pPr indent="-317500" lvl="0" marL="457200" rtl="0" algn="l">
              <a:lnSpc>
                <a:spcPct val="100000"/>
              </a:lnSpc>
              <a:spcBef>
                <a:spcPts val="0"/>
              </a:spcBef>
              <a:spcAft>
                <a:spcPts val="0"/>
              </a:spcAft>
              <a:buSzPts val="1400"/>
              <a:buChar char="●"/>
            </a:pPr>
            <a:r>
              <a:rPr lang="en-US"/>
              <a:t>and skill building to increase capability</a:t>
            </a:r>
            <a:endParaRPr/>
          </a:p>
        </p:txBody>
      </p:sp>
      <p:sp>
        <p:nvSpPr>
          <p:cNvPr id="932" name="Google Shape;932;p1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1" name="Shape 941"/>
        <p:cNvGrpSpPr/>
        <p:nvPr/>
      </p:nvGrpSpPr>
      <p:grpSpPr>
        <a:xfrm>
          <a:off x="0" y="0"/>
          <a:ext cx="0" cy="0"/>
          <a:chOff x="0" y="0"/>
          <a:chExt cx="0" cy="0"/>
        </a:xfrm>
      </p:grpSpPr>
      <p:sp>
        <p:nvSpPr>
          <p:cNvPr id="942" name="Google Shape;942;p147: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We can also use behavior change tools like - </a:t>
            </a:r>
            <a:endParaRPr/>
          </a:p>
          <a:p>
            <a:pPr indent="0" lvl="0" marL="0" rtl="0" algn="l">
              <a:lnSpc>
                <a:spcPct val="100000"/>
              </a:lnSpc>
              <a:spcBef>
                <a:spcPts val="0"/>
              </a:spcBef>
              <a:spcAft>
                <a:spcPts val="0"/>
              </a:spcAft>
              <a:buSzPts val="1400"/>
              <a:buNone/>
            </a:pPr>
            <a:r>
              <a:t/>
            </a:r>
            <a:endParaRPr/>
          </a:p>
          <a:p>
            <a:pPr indent="-317500" lvl="0" marL="457200" rtl="0" algn="l">
              <a:lnSpc>
                <a:spcPct val="100000"/>
              </a:lnSpc>
              <a:spcBef>
                <a:spcPts val="0"/>
              </a:spcBef>
              <a:spcAft>
                <a:spcPts val="0"/>
              </a:spcAft>
              <a:buSzPts val="1400"/>
              <a:buChar char="-"/>
            </a:pPr>
            <a:r>
              <a:rPr lang="en-US"/>
              <a:t>SMART goals</a:t>
            </a:r>
            <a:endParaRPr/>
          </a:p>
          <a:p>
            <a:pPr indent="-317500" lvl="0" marL="457200" rtl="0" algn="l">
              <a:lnSpc>
                <a:spcPct val="100000"/>
              </a:lnSpc>
              <a:spcBef>
                <a:spcPts val="0"/>
              </a:spcBef>
              <a:spcAft>
                <a:spcPts val="0"/>
              </a:spcAft>
              <a:buSzPts val="1400"/>
              <a:buChar char="-"/>
            </a:pPr>
            <a:r>
              <a:rPr lang="en-US"/>
              <a:t>Habit stacking which helps to anchor new behavior</a:t>
            </a:r>
            <a:endParaRPr/>
          </a:p>
          <a:p>
            <a:pPr indent="-317500" lvl="0" marL="457200" rtl="0" algn="l">
              <a:lnSpc>
                <a:spcPct val="100000"/>
              </a:lnSpc>
              <a:spcBef>
                <a:spcPts val="0"/>
              </a:spcBef>
              <a:spcAft>
                <a:spcPts val="0"/>
              </a:spcAft>
              <a:buSzPts val="1400"/>
              <a:buChar char="-"/>
            </a:pPr>
            <a:r>
              <a:rPr lang="en-US"/>
              <a:t>use environmental cues which reduces reliance on willpower (I love Atomic Habits for this!)</a:t>
            </a:r>
            <a:endParaRPr/>
          </a:p>
          <a:p>
            <a:pPr indent="-317500" lvl="0" marL="457200" rtl="0" algn="l">
              <a:lnSpc>
                <a:spcPct val="100000"/>
              </a:lnSpc>
              <a:spcBef>
                <a:spcPts val="0"/>
              </a:spcBef>
              <a:spcAft>
                <a:spcPts val="0"/>
              </a:spcAft>
              <a:buSzPts val="1400"/>
              <a:buChar char="-"/>
            </a:pPr>
            <a:r>
              <a:rPr lang="en-US"/>
              <a:t>self-monitoring</a:t>
            </a:r>
            <a:endParaRPr/>
          </a:p>
          <a:p>
            <a:pPr indent="-317500" lvl="0" marL="457200" rtl="0" algn="l">
              <a:lnSpc>
                <a:spcPct val="100000"/>
              </a:lnSpc>
              <a:spcBef>
                <a:spcPts val="0"/>
              </a:spcBef>
              <a:spcAft>
                <a:spcPts val="0"/>
              </a:spcAft>
              <a:buSzPts val="1400"/>
              <a:buChar char="-"/>
            </a:pPr>
            <a:r>
              <a:rPr lang="en-US"/>
              <a:t>and positive reinforcement to help sustain motivation</a:t>
            </a:r>
            <a:endParaRPr/>
          </a:p>
        </p:txBody>
      </p:sp>
      <p:sp>
        <p:nvSpPr>
          <p:cNvPr id="943" name="Google Shape;943;p1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1" name="Shape 951"/>
        <p:cNvGrpSpPr/>
        <p:nvPr/>
      </p:nvGrpSpPr>
      <p:grpSpPr>
        <a:xfrm>
          <a:off x="0" y="0"/>
          <a:ext cx="0" cy="0"/>
          <a:chOff x="0" y="0"/>
          <a:chExt cx="0" cy="0"/>
        </a:xfrm>
      </p:grpSpPr>
      <p:sp>
        <p:nvSpPr>
          <p:cNvPr id="952" name="Google Shape;952;p14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This should feel like review for the stages of change - now we’re just actively applying it within a compliance strategy. </a:t>
            </a:r>
            <a:endParaRPr/>
          </a:p>
        </p:txBody>
      </p:sp>
      <p:sp>
        <p:nvSpPr>
          <p:cNvPr id="953" name="Google Shape;953;p1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1" name="Shape 961"/>
        <p:cNvGrpSpPr/>
        <p:nvPr/>
      </p:nvGrpSpPr>
      <p:grpSpPr>
        <a:xfrm>
          <a:off x="0" y="0"/>
          <a:ext cx="0" cy="0"/>
          <a:chOff x="0" y="0"/>
          <a:chExt cx="0" cy="0"/>
        </a:xfrm>
      </p:grpSpPr>
      <p:sp>
        <p:nvSpPr>
          <p:cNvPr id="962" name="Google Shape;962;p149: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When we’re tailoring care, it’s also important that we identify and navigate real, and common, barriers. These are some common ones you will likely encounter. </a:t>
            </a:r>
            <a:endParaRPr/>
          </a:p>
          <a:p>
            <a:pPr indent="0" lvl="0" marL="0" marR="38100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On these barriers: notice </a:t>
            </a:r>
            <a:r>
              <a:rPr b="1" lang="en-US" sz="1100">
                <a:solidFill>
                  <a:schemeClr val="dk1"/>
                </a:solidFill>
                <a:latin typeface="Arial"/>
                <a:ea typeface="Arial"/>
                <a:cs typeface="Arial"/>
                <a:sym typeface="Arial"/>
              </a:rPr>
              <a:t>cultural mismatch</a:t>
            </a:r>
            <a:r>
              <a:rPr lang="en-US" sz="1100">
                <a:solidFill>
                  <a:schemeClr val="dk1"/>
                </a:solidFill>
                <a:latin typeface="Arial"/>
                <a:ea typeface="Arial"/>
                <a:cs typeface="Arial"/>
                <a:sym typeface="Arial"/>
              </a:rPr>
              <a:t> repeats the "modify, don't replace" principle from our cultural beliefs topic, and </a:t>
            </a:r>
            <a:r>
              <a:rPr b="1" lang="en-US" sz="1100">
                <a:solidFill>
                  <a:schemeClr val="dk1"/>
                </a:solidFill>
                <a:latin typeface="Arial"/>
                <a:ea typeface="Arial"/>
                <a:cs typeface="Arial"/>
                <a:sym typeface="Arial"/>
              </a:rPr>
              <a:t>perfectionism</a:t>
            </a:r>
            <a:r>
              <a:rPr lang="en-US" sz="1100">
                <a:solidFill>
                  <a:schemeClr val="dk1"/>
                </a:solidFill>
                <a:latin typeface="Arial"/>
                <a:ea typeface="Arial"/>
                <a:cs typeface="Arial"/>
                <a:sym typeface="Arial"/>
              </a:rPr>
              <a:t> connects to our disordered eating section, all-or-nothing thinking is a pattern worth watching for, not just a compliance inconvenience.</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
        <p:nvSpPr>
          <p:cNvPr id="963" name="Google Shape;963;p1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1" name="Shape 971"/>
        <p:cNvGrpSpPr/>
        <p:nvPr/>
      </p:nvGrpSpPr>
      <p:grpSpPr>
        <a:xfrm>
          <a:off x="0" y="0"/>
          <a:ext cx="0" cy="0"/>
          <a:chOff x="0" y="0"/>
          <a:chExt cx="0" cy="0"/>
        </a:xfrm>
      </p:grpSpPr>
      <p:sp>
        <p:nvSpPr>
          <p:cNvPr id="972" name="Google Shape;972;p15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When working with a client, we will monitor and adjust for long-term adherence. We need to stay adaptable -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b="1" lang="en-US" sz="1100">
                <a:solidFill>
                  <a:schemeClr val="dk1"/>
                </a:solidFill>
                <a:latin typeface="Arial"/>
                <a:ea typeface="Arial"/>
                <a:cs typeface="Arial"/>
                <a:sym typeface="Arial"/>
              </a:rPr>
              <a:t>This is a 5-step review loop</a:t>
            </a:r>
            <a:r>
              <a:rPr lang="en-US" sz="1100">
                <a:solidFill>
                  <a:schemeClr val="dk1"/>
                </a:solidFill>
                <a:latin typeface="Arial"/>
                <a:ea typeface="Arial"/>
                <a:cs typeface="Arial"/>
                <a:sym typeface="Arial"/>
              </a:rPr>
              <a:t> (your ongoing cycle).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Notice the documentation examples all frame non-adherence </a:t>
            </a:r>
            <a:r>
              <a:rPr b="1" lang="en-US" sz="1100">
                <a:solidFill>
                  <a:schemeClr val="dk1"/>
                </a:solidFill>
                <a:latin typeface="Arial"/>
                <a:ea typeface="Arial"/>
                <a:cs typeface="Arial"/>
                <a:sym typeface="Arial"/>
              </a:rPr>
              <a:t>objectively and without blame</a:t>
            </a:r>
            <a:r>
              <a:rPr lang="en-US" sz="1100">
                <a:solidFill>
                  <a:schemeClr val="dk1"/>
                </a:solidFill>
                <a:latin typeface="Arial"/>
                <a:ea typeface="Arial"/>
                <a:cs typeface="Arial"/>
                <a:sym typeface="Arial"/>
              </a:rPr>
              <a:t>, tying back to the "compliance isn't willpower" principle from the cover slide.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00000"/>
              </a:lnSpc>
              <a:spcBef>
                <a:spcPts val="0"/>
              </a:spcBef>
              <a:spcAft>
                <a:spcPts val="0"/>
              </a:spcAft>
              <a:buSzPts val="1400"/>
              <a:buNone/>
            </a:pPr>
            <a:r>
              <a:rPr lang="en-US" sz="1100">
                <a:solidFill>
                  <a:schemeClr val="dk1"/>
                </a:solidFill>
                <a:latin typeface="Arial"/>
                <a:ea typeface="Arial"/>
                <a:cs typeface="Arial"/>
                <a:sym typeface="Arial"/>
              </a:rPr>
              <a:t>(to the right) - here is a language style you'd want in actual clinical notes, specific, non-judgmental, and tied to a concrete plan adjustment. </a:t>
            </a:r>
            <a:endParaRPr/>
          </a:p>
          <a:p>
            <a:pPr indent="0" lvl="0" marL="0" rtl="0" algn="l">
              <a:lnSpc>
                <a:spcPct val="100000"/>
              </a:lnSpc>
              <a:spcBef>
                <a:spcPts val="0"/>
              </a:spcBef>
              <a:spcAft>
                <a:spcPts val="0"/>
              </a:spcAft>
              <a:buSzPts val="1400"/>
              <a:buNone/>
            </a:pPr>
            <a:r>
              <a:t/>
            </a:r>
            <a:endParaRPr/>
          </a:p>
        </p:txBody>
      </p:sp>
      <p:sp>
        <p:nvSpPr>
          <p:cNvPr id="973" name="Google Shape;973;p1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3" name="Shape 983"/>
        <p:cNvGrpSpPr/>
        <p:nvPr/>
      </p:nvGrpSpPr>
      <p:grpSpPr>
        <a:xfrm>
          <a:off x="0" y="0"/>
          <a:ext cx="0" cy="0"/>
          <a:chOff x="0" y="0"/>
          <a:chExt cx="0" cy="0"/>
        </a:xfrm>
      </p:grpSpPr>
      <p:sp>
        <p:nvSpPr>
          <p:cNvPr id="984" name="Google Shape;984;p152: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SzPts val="1400"/>
              <a:buNone/>
            </a:pPr>
            <a:r>
              <a:rPr lang="en-US"/>
              <a:t>In practice - </a:t>
            </a:r>
            <a:endParaRPr/>
          </a:p>
          <a:p>
            <a:pPr indent="-298450" lvl="0" marL="457200" rtl="0" algn="l">
              <a:lnSpc>
                <a:spcPct val="115000"/>
              </a:lnSpc>
              <a:spcBef>
                <a:spcPts val="1200"/>
              </a:spcBef>
              <a:spcAft>
                <a:spcPts val="0"/>
              </a:spcAft>
              <a:buClr>
                <a:schemeClr val="dk1"/>
              </a:buClr>
              <a:buSzPts val="1100"/>
              <a:buChar char="●"/>
            </a:pPr>
            <a:r>
              <a:rPr lang="en-US"/>
              <a:t>Don’t reduce compliance to motivation</a:t>
            </a:r>
            <a:endParaRPr/>
          </a:p>
          <a:p>
            <a:pPr indent="-298450" lvl="1" marL="914400" rtl="0" algn="l">
              <a:lnSpc>
                <a:spcPct val="115000"/>
              </a:lnSpc>
              <a:spcBef>
                <a:spcPts val="0"/>
              </a:spcBef>
              <a:spcAft>
                <a:spcPts val="0"/>
              </a:spcAft>
              <a:buClr>
                <a:schemeClr val="dk1"/>
              </a:buClr>
              <a:buSzPts val="1100"/>
              <a:buChar char="○"/>
            </a:pPr>
            <a:r>
              <a:rPr lang="en-US"/>
              <a:t>Environment and clarity are often the real drivers</a:t>
            </a:r>
            <a:endParaRPr/>
          </a:p>
          <a:p>
            <a:pPr indent="-298450" lvl="0" marL="457200" rtl="0" algn="l">
              <a:lnSpc>
                <a:spcPct val="115000"/>
              </a:lnSpc>
              <a:spcBef>
                <a:spcPts val="0"/>
              </a:spcBef>
              <a:spcAft>
                <a:spcPts val="0"/>
              </a:spcAft>
              <a:buClr>
                <a:schemeClr val="dk1"/>
              </a:buClr>
              <a:buSzPts val="1100"/>
              <a:buChar char="●"/>
            </a:pPr>
            <a:r>
              <a:rPr lang="en-US"/>
              <a:t>Early wins are powerful</a:t>
            </a:r>
            <a:endParaRPr/>
          </a:p>
          <a:p>
            <a:pPr indent="-298450" lvl="1" marL="914400" rtl="0" algn="l">
              <a:lnSpc>
                <a:spcPct val="115000"/>
              </a:lnSpc>
              <a:spcBef>
                <a:spcPts val="0"/>
              </a:spcBef>
              <a:spcAft>
                <a:spcPts val="0"/>
              </a:spcAft>
              <a:buClr>
                <a:schemeClr val="dk1"/>
              </a:buClr>
              <a:buSzPts val="1100"/>
              <a:buChar char="○"/>
            </a:pPr>
            <a:r>
              <a:rPr lang="en-US"/>
              <a:t>They build confidence and keep clients engaged</a:t>
            </a:r>
            <a:endParaRPr/>
          </a:p>
          <a:p>
            <a:pPr indent="-298450" lvl="0" marL="457200" rtl="0" algn="l">
              <a:lnSpc>
                <a:spcPct val="115000"/>
              </a:lnSpc>
              <a:spcBef>
                <a:spcPts val="0"/>
              </a:spcBef>
              <a:spcAft>
                <a:spcPts val="0"/>
              </a:spcAft>
              <a:buClr>
                <a:schemeClr val="dk1"/>
              </a:buClr>
              <a:buSzPts val="1100"/>
              <a:buChar char="●"/>
            </a:pPr>
            <a:r>
              <a:rPr lang="en-US"/>
              <a:t>Adherence changes over time</a:t>
            </a:r>
            <a:endParaRPr/>
          </a:p>
          <a:p>
            <a:pPr indent="-298450" lvl="1" marL="914400" rtl="0" algn="l">
              <a:lnSpc>
                <a:spcPct val="115000"/>
              </a:lnSpc>
              <a:spcBef>
                <a:spcPts val="0"/>
              </a:spcBef>
              <a:spcAft>
                <a:spcPts val="0"/>
              </a:spcAft>
              <a:buClr>
                <a:schemeClr val="dk1"/>
              </a:buClr>
              <a:buSzPts val="1100"/>
              <a:buChar char="○"/>
            </a:pPr>
            <a:r>
              <a:rPr lang="en-US"/>
              <a:t>Life happens → adjust, don’t blame</a:t>
            </a:r>
            <a:endParaRPr/>
          </a:p>
          <a:p>
            <a:pPr indent="-298450" lvl="0" marL="457200" rtl="0" algn="l">
              <a:lnSpc>
                <a:spcPct val="115000"/>
              </a:lnSpc>
              <a:spcBef>
                <a:spcPts val="0"/>
              </a:spcBef>
              <a:spcAft>
                <a:spcPts val="0"/>
              </a:spcAft>
              <a:buClr>
                <a:schemeClr val="dk1"/>
              </a:buClr>
              <a:buSzPts val="1100"/>
              <a:buChar char="●"/>
            </a:pPr>
            <a:r>
              <a:rPr lang="en-US"/>
              <a:t>Prioritize feasibility</a:t>
            </a:r>
            <a:endParaRPr/>
          </a:p>
          <a:p>
            <a:pPr indent="-298450" lvl="1" marL="914400" rtl="0" algn="l">
              <a:lnSpc>
                <a:spcPct val="115000"/>
              </a:lnSpc>
              <a:spcBef>
                <a:spcPts val="0"/>
              </a:spcBef>
              <a:spcAft>
                <a:spcPts val="0"/>
              </a:spcAft>
              <a:buClr>
                <a:schemeClr val="dk1"/>
              </a:buClr>
              <a:buSzPts val="1100"/>
              <a:buChar char="○"/>
            </a:pPr>
            <a:r>
              <a:rPr lang="en-US"/>
              <a:t>A “good” plan followed consistently beats a “perfect” plan that isn’t</a:t>
            </a:r>
            <a:endParaRPr/>
          </a:p>
          <a:p>
            <a:pPr indent="-298450" lvl="0" marL="457200" rtl="0" algn="l">
              <a:lnSpc>
                <a:spcPct val="115000"/>
              </a:lnSpc>
              <a:spcBef>
                <a:spcPts val="0"/>
              </a:spcBef>
              <a:spcAft>
                <a:spcPts val="0"/>
              </a:spcAft>
              <a:buClr>
                <a:schemeClr val="dk1"/>
              </a:buClr>
              <a:buSzPts val="1100"/>
              <a:buChar char="●"/>
            </a:pPr>
            <a:r>
              <a:rPr lang="en-US"/>
              <a:t>Big takeaway: design plans people can actually follow </a:t>
            </a:r>
            <a:endParaRPr/>
          </a:p>
          <a:p>
            <a:pPr indent="0" lvl="0" marL="0" rtl="0" algn="l">
              <a:lnSpc>
                <a:spcPct val="100000"/>
              </a:lnSpc>
              <a:spcBef>
                <a:spcPts val="1200"/>
              </a:spcBef>
              <a:spcAft>
                <a:spcPts val="0"/>
              </a:spcAft>
              <a:buSzPts val="1400"/>
              <a:buNone/>
            </a:pPr>
            <a:r>
              <a:t/>
            </a:r>
            <a:endParaRPr/>
          </a:p>
        </p:txBody>
      </p:sp>
      <p:sp>
        <p:nvSpPr>
          <p:cNvPr id="985" name="Google Shape;985;p1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3" name="Shape 993"/>
        <p:cNvGrpSpPr/>
        <p:nvPr/>
      </p:nvGrpSpPr>
      <p:grpSpPr>
        <a:xfrm>
          <a:off x="0" y="0"/>
          <a:ext cx="0" cy="0"/>
          <a:chOff x="0" y="0"/>
          <a:chExt cx="0" cy="0"/>
        </a:xfrm>
      </p:grpSpPr>
      <p:sp>
        <p:nvSpPr>
          <p:cNvPr id="994" name="Google Shape;994;h647bdb771f1b829b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995" name="Google Shape;995;h647bdb771f1b829b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a:solidFill>
                  <a:schemeClr val="dk1"/>
                </a:solidFill>
              </a:rPr>
              <a:t>Wrapping up Domain V - </a:t>
            </a:r>
            <a:r>
              <a:rPr lang="en-US">
                <a:solidFill>
                  <a:schemeClr val="dk1"/>
                </a:solidFill>
              </a:rPr>
              <a:t>we’ll dive into </a:t>
            </a:r>
            <a:r>
              <a:rPr lang="en-US">
                <a:solidFill>
                  <a:schemeClr val="dk1"/>
                </a:solidFill>
              </a:rPr>
              <a:t>nutraceuticals!</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4" name="Shape 1004"/>
        <p:cNvGrpSpPr/>
        <p:nvPr/>
      </p:nvGrpSpPr>
      <p:grpSpPr>
        <a:xfrm>
          <a:off x="0" y="0"/>
          <a:ext cx="0" cy="0"/>
          <a:chOff x="0" y="0"/>
          <a:chExt cx="0" cy="0"/>
        </a:xfrm>
      </p:grpSpPr>
      <p:sp>
        <p:nvSpPr>
          <p:cNvPr id="1005" name="Google Shape;1005;h647bdb771f1b829b_0_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06" name="Google Shape;1006;h647bdb771f1b829b_0_1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2" name="Shape 1012"/>
        <p:cNvGrpSpPr/>
        <p:nvPr/>
      </p:nvGrpSpPr>
      <p:grpSpPr>
        <a:xfrm>
          <a:off x="0" y="0"/>
          <a:ext cx="0" cy="0"/>
          <a:chOff x="0" y="0"/>
          <a:chExt cx="0" cy="0"/>
        </a:xfrm>
      </p:grpSpPr>
      <p:sp>
        <p:nvSpPr>
          <p:cNvPr id="1013" name="Google Shape;1013;h647bdb771f1b829b_0_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14" name="Google Shape;1014;h647bdb771f1b829b_0_1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solidFill>
                  <a:schemeClr val="dk1"/>
                </a:solidFill>
                <a:latin typeface="Arial"/>
                <a:ea typeface="Arial"/>
                <a:cs typeface="Arial"/>
                <a:sym typeface="Arial"/>
              </a:rPr>
              <a:t>Let’s talk about synergy of nutrients in food and supplements -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Remember, nutrients don’t work in isolation</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Most deficiencies are </a:t>
            </a:r>
            <a:r>
              <a:rPr b="1" lang="en-US" sz="1100">
                <a:solidFill>
                  <a:schemeClr val="dk1"/>
                </a:solidFill>
                <a:latin typeface="Arial"/>
                <a:ea typeface="Arial"/>
                <a:cs typeface="Arial"/>
                <a:sym typeface="Arial"/>
              </a:rPr>
              <a:t>functional</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Always consider co-nutrients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Minerals compete</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Separate dosing when supplementing</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Fat-soluble vitamins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Require dietary fat for absorption</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Antioxidants work as a network</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Example: vitamin E, C, selenium</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Excess supplements = more interaction risk</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Food sources are safer</a:t>
            </a:r>
            <a:endParaRPr>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h647bdb771f1b829b_0_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22" name="Google Shape;1022;h647bdb771f1b829b_0_2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solidFill>
                  <a:schemeClr val="dk1"/>
                </a:solidFill>
              </a:rPr>
              <a:t>Let’s talk about practical application for nutrient-drug interactions:</a:t>
            </a:r>
            <a:endParaRPr>
              <a:solidFill>
                <a:schemeClr val="dk1"/>
              </a:solidFil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This is your </a:t>
            </a:r>
            <a:r>
              <a:rPr b="1" lang="en-US" sz="1100">
                <a:solidFill>
                  <a:schemeClr val="dk1"/>
                </a:solidFill>
                <a:latin typeface="Arial"/>
                <a:ea typeface="Arial"/>
                <a:cs typeface="Arial"/>
                <a:sym typeface="Arial"/>
              </a:rPr>
              <a:t>clinical decision-making checklist</a:t>
            </a:r>
            <a:endParaRPr b="1"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Start with timing:</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Minerals compete → separate them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Thyroid meds are especially sensitive = divas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Always pair nutrients correctly</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Many need cofactors to work</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Know your </a:t>
            </a:r>
            <a:r>
              <a:rPr b="1" lang="en-US" sz="1100">
                <a:solidFill>
                  <a:schemeClr val="dk1"/>
                </a:solidFill>
                <a:latin typeface="Arial"/>
                <a:ea typeface="Arial"/>
                <a:cs typeface="Arial"/>
                <a:sym typeface="Arial"/>
              </a:rPr>
              <a:t>high-yield drug depletions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These show up a lot on the exam and in practice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Food-first approach reduces risk</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Supplements are targeted tools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If something isn’t working → don’t just increase the dose</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Look for missing co-nutrients or interference</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h647bdb771f1b829b_0_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34" name="Google Shape;1034;h647bdb771f1b829b_0_3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1200"/>
              </a:spcAft>
              <a:buNone/>
            </a:pPr>
            <a:r>
              <a:rPr lang="en-US" sz="1100">
                <a:solidFill>
                  <a:schemeClr val="dk1"/>
                </a:solidFill>
                <a:latin typeface="Arial"/>
                <a:ea typeface="Arial"/>
                <a:cs typeface="Arial"/>
                <a:sym typeface="Arial"/>
              </a:rPr>
              <a:t>Same information as the master table (next slide), but organized by </a:t>
            </a:r>
            <a:r>
              <a:rPr b="1" lang="en-US" sz="1100">
                <a:solidFill>
                  <a:schemeClr val="dk1"/>
                </a:solidFill>
                <a:latin typeface="Arial"/>
                <a:ea typeface="Arial"/>
                <a:cs typeface="Arial"/>
                <a:sym typeface="Arial"/>
              </a:rPr>
              <a:t>condition instead of nutrient</a:t>
            </a:r>
            <a:r>
              <a:rPr lang="en-US" sz="1100">
                <a:solidFill>
                  <a:schemeClr val="dk1"/>
                </a:solidFill>
                <a:latin typeface="Arial"/>
                <a:ea typeface="Arial"/>
                <a:cs typeface="Arial"/>
                <a:sym typeface="Arial"/>
              </a:rPr>
              <a:t>, useful for case-based exam questions where you're given a diagnosis and need a quick reference for nutrients supports - we’ll talk more about all of these individually in the MNT section towards the 2nd half of this review session, but I would argue that these are probably the most testable.</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h647bdb771f1b829b_0_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43" name="Google Shape;1043;h647bdb771f1b829b_0_4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This is your </a:t>
            </a:r>
            <a:r>
              <a:rPr b="1" lang="en-US" sz="1100">
                <a:solidFill>
                  <a:schemeClr val="dk1"/>
                </a:solidFill>
                <a:latin typeface="Arial"/>
                <a:ea typeface="Arial"/>
                <a:cs typeface="Arial"/>
                <a:sym typeface="Arial"/>
              </a:rPr>
              <a:t>master reference table</a:t>
            </a:r>
            <a:r>
              <a:rPr lang="en-US" sz="1100">
                <a:solidFill>
                  <a:schemeClr val="dk1"/>
                </a:solidFill>
                <a:latin typeface="Arial"/>
                <a:ea typeface="Arial"/>
                <a:cs typeface="Arial"/>
                <a:sym typeface="Arial"/>
              </a:rPr>
              <a:t> for the whole synergy/antagonism topic, comprehensive by design, this is the one to bookmark for review</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Walk through it by column logic rather than row by row: for each primary nutrient, know its synergist, why the synergy works, its antagonist, and the practical fix</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Practical application column is the exam-answer column, if a question asks "what should you do," the answer is likely here</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0" name="Shape 1050"/>
        <p:cNvGrpSpPr/>
        <p:nvPr/>
      </p:nvGrpSpPr>
      <p:grpSpPr>
        <a:xfrm>
          <a:off x="0" y="0"/>
          <a:ext cx="0" cy="0"/>
          <a:chOff x="0" y="0"/>
          <a:chExt cx="0" cy="0"/>
        </a:xfrm>
      </p:grpSpPr>
      <p:sp>
        <p:nvSpPr>
          <p:cNvPr id="1051" name="Google Shape;1051;h647bdb771f1b829b_0_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52" name="Google Shape;1052;h647bdb771f1b829b_0_5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1800"/>
              </a:spcBef>
              <a:spcAft>
                <a:spcPts val="0"/>
              </a:spcAft>
              <a:buClr>
                <a:schemeClr val="dk1"/>
              </a:buClr>
              <a:buSzPts val="1100"/>
              <a:buFont typeface="Arial"/>
              <a:buNone/>
            </a:pPr>
            <a:r>
              <a:rPr b="1" lang="en-US" sz="1100">
                <a:solidFill>
                  <a:schemeClr val="dk1"/>
                </a:solidFill>
                <a:latin typeface="Arial"/>
                <a:ea typeface="Arial"/>
                <a:cs typeface="Arial"/>
                <a:sym typeface="Arial"/>
              </a:rPr>
              <a:t>Herb–Drug Safety Foundations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This sets up the "why" before you get to the herb-specific tables to follow</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3 mechanism categories cause most harm:</a:t>
            </a:r>
            <a:r>
              <a:rPr lang="en-US" sz="1100">
                <a:solidFill>
                  <a:schemeClr val="dk1"/>
                </a:solidFill>
                <a:latin typeface="Arial"/>
                <a:ea typeface="Arial"/>
                <a:cs typeface="Arial"/>
                <a:sym typeface="Arial"/>
              </a:rPr>
              <a:t> CYP450 enzyme effects, platelet/coagulation effects, and BP/glucose/CNS sedation, almost every high-risk herb on the next slide falls into one of these 3 buckets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Highest-risk populations:</a:t>
            </a:r>
            <a:r>
              <a:rPr lang="en-US" sz="1100">
                <a:solidFill>
                  <a:schemeClr val="dk1"/>
                </a:solidFill>
                <a:latin typeface="Arial"/>
                <a:ea typeface="Arial"/>
                <a:cs typeface="Arial"/>
                <a:sym typeface="Arial"/>
              </a:rPr>
              <a:t> polypharmacy, narrow therapeutic index drugs (warfarin, thyroid meds, digoxin), older adults, pregnancy, know these 4 categories cold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Food ≠ supplement</a:t>
            </a:r>
            <a:r>
              <a:rPr lang="en-US" sz="1100">
                <a:solidFill>
                  <a:schemeClr val="dk1"/>
                </a:solidFill>
                <a:latin typeface="Arial"/>
                <a:ea typeface="Arial"/>
                <a:cs typeface="Arial"/>
                <a:sym typeface="Arial"/>
              </a:rPr>
              <a:t> is a critical distinction, culinary garlic or turmeric is not the same risk as a concentrated extract</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Timing doesn't fix everything</a:t>
            </a:r>
            <a:r>
              <a:rPr lang="en-US" sz="1100">
                <a:solidFill>
                  <a:schemeClr val="dk1"/>
                </a:solidFill>
                <a:latin typeface="Arial"/>
                <a:ea typeface="Arial"/>
                <a:cs typeface="Arial"/>
                <a:sym typeface="Arial"/>
              </a:rPr>
              <a:t>, this is a common misconception, enzyme induction/inhibition is systemic, spacing doses apart doesn't prevent it the way mineral competition does</a:t>
            </a:r>
            <a:endParaRPr sz="1100">
              <a:solidFill>
                <a:schemeClr val="dk1"/>
              </a:solidFill>
              <a:latin typeface="Arial"/>
              <a:ea typeface="Arial"/>
              <a:cs typeface="Arial"/>
              <a:sym typeface="Arial"/>
            </a:endParaRPr>
          </a:p>
          <a:p>
            <a:pPr indent="0" lvl="0" marL="0" rtl="0" algn="l">
              <a:spcBef>
                <a:spcPts val="1200"/>
              </a:spcBef>
              <a:spcAft>
                <a:spcPts val="0"/>
              </a:spcAft>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9" name="Shape 1059"/>
        <p:cNvGrpSpPr/>
        <p:nvPr/>
      </p:nvGrpSpPr>
      <p:grpSpPr>
        <a:xfrm>
          <a:off x="0" y="0"/>
          <a:ext cx="0" cy="0"/>
          <a:chOff x="0" y="0"/>
          <a:chExt cx="0" cy="0"/>
        </a:xfrm>
      </p:grpSpPr>
      <p:sp>
        <p:nvSpPr>
          <p:cNvPr id="1060" name="Google Shape;1060;h647bdb771f1b829b_0_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61" name="Google Shape;1061;h647bdb771f1b829b_0_5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This table is your </a:t>
            </a:r>
            <a:r>
              <a:rPr b="1" lang="en-US" sz="1100">
                <a:solidFill>
                  <a:schemeClr val="dk1"/>
                </a:solidFill>
                <a:latin typeface="Arial"/>
                <a:ea typeface="Arial"/>
                <a:cs typeface="Arial"/>
                <a:sym typeface="Arial"/>
              </a:rPr>
              <a:t>high-yield herb list</a:t>
            </a:r>
            <a:r>
              <a:rPr lang="en-US" sz="1100">
                <a:solidFill>
                  <a:schemeClr val="dk1"/>
                </a:solidFill>
                <a:latin typeface="Arial"/>
                <a:ea typeface="Arial"/>
                <a:cs typeface="Arial"/>
                <a:sym typeface="Arial"/>
              </a:rPr>
              <a:t>, know the mechanism column, that's what predicts the interaction</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St. John's Wort</a:t>
            </a:r>
            <a:r>
              <a:rPr lang="en-US" sz="1100">
                <a:solidFill>
                  <a:schemeClr val="dk1"/>
                </a:solidFill>
                <a:latin typeface="Arial"/>
                <a:ea typeface="Arial"/>
                <a:cs typeface="Arial"/>
                <a:sym typeface="Arial"/>
              </a:rPr>
              <a:t> is the single most important herb here, broad CYP3A4/P-gp induction means it interacts with a huge range of medications, avoid with most prescription drugs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Antiplatelet herbs</a:t>
            </a:r>
            <a:r>
              <a:rPr lang="en-US" sz="1100">
                <a:solidFill>
                  <a:schemeClr val="dk1"/>
                </a:solidFill>
                <a:latin typeface="Arial"/>
                <a:ea typeface="Arial"/>
                <a:cs typeface="Arial"/>
                <a:sym typeface="Arial"/>
              </a:rPr>
              <a:t> (ginkgo, garlic, turmeric) share a bleeding risk pattern, group them mentally, stop before surgery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Kava</a:t>
            </a:r>
            <a:r>
              <a:rPr lang="en-US" sz="1100">
                <a:solidFill>
                  <a:schemeClr val="dk1"/>
                </a:solidFill>
                <a:latin typeface="Arial"/>
                <a:ea typeface="Arial"/>
                <a:cs typeface="Arial"/>
                <a:sym typeface="Arial"/>
              </a:rPr>
              <a:t> stands out for hepatotoxicity risk, not just sedation, this is a safety-critical distinction from valerian</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Ashwagandha and thyroid meds</a:t>
            </a:r>
            <a:r>
              <a:rPr lang="en-US" sz="1100">
                <a:solidFill>
                  <a:schemeClr val="dk1"/>
                </a:solidFill>
                <a:latin typeface="Arial"/>
                <a:ea typeface="Arial"/>
                <a:cs typeface="Arial"/>
                <a:sym typeface="Arial"/>
              </a:rPr>
              <a:t> is an easy one to miss, avoid in </a:t>
            </a:r>
            <a:r>
              <a:rPr i="1" lang="en-US" sz="1100">
                <a:solidFill>
                  <a:schemeClr val="dk1"/>
                </a:solidFill>
                <a:latin typeface="Arial"/>
                <a:ea typeface="Arial"/>
                <a:cs typeface="Arial"/>
                <a:sym typeface="Arial"/>
              </a:rPr>
              <a:t>hyper</a:t>
            </a:r>
            <a:r>
              <a:rPr lang="en-US" sz="1100">
                <a:solidFill>
                  <a:schemeClr val="dk1"/>
                </a:solidFill>
                <a:latin typeface="Arial"/>
                <a:ea typeface="Arial"/>
                <a:cs typeface="Arial"/>
                <a:sym typeface="Arial"/>
              </a:rPr>
              <a:t>thyroid states specifically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Milk thistle and echinacea</a:t>
            </a:r>
            <a:r>
              <a:rPr lang="en-US" sz="1100">
                <a:solidFill>
                  <a:schemeClr val="dk1"/>
                </a:solidFill>
                <a:latin typeface="Arial"/>
                <a:ea typeface="Arial"/>
                <a:cs typeface="Arial"/>
                <a:sym typeface="Arial"/>
              </a:rPr>
              <a:t> sit on the lower-risk end, useful contrast for exam questions that test whether you can rank risk, not just recognize interactions</a:t>
            </a:r>
            <a:endParaRPr>
              <a:solidFill>
                <a:schemeClr val="dk1"/>
              </a:solidFill>
            </a:endParaRPr>
          </a:p>
          <a:p>
            <a:pPr indent="0" lvl="0" marL="0" rtl="0" algn="l">
              <a:spcBef>
                <a:spcPts val="1200"/>
              </a:spcBef>
              <a:spcAft>
                <a:spcPts val="0"/>
              </a:spcAft>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8" name="Shape 1068"/>
        <p:cNvGrpSpPr/>
        <p:nvPr/>
      </p:nvGrpSpPr>
      <p:grpSpPr>
        <a:xfrm>
          <a:off x="0" y="0"/>
          <a:ext cx="0" cy="0"/>
          <a:chOff x="0" y="0"/>
          <a:chExt cx="0" cy="0"/>
        </a:xfrm>
      </p:grpSpPr>
      <p:sp>
        <p:nvSpPr>
          <p:cNvPr id="1069" name="Google Shape;1069;h647bdb771f1b829b_0_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70" name="Google Shape;1070;h647bdb771f1b829b_0_6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b="1" lang="en-US">
                <a:solidFill>
                  <a:schemeClr val="dk1"/>
                </a:solidFill>
              </a:rPr>
              <a:t>How to Use This Table Clinically (Step-by-Step)</a:t>
            </a:r>
            <a:endParaRPr b="1">
              <a:solidFill>
                <a:schemeClr val="dk1"/>
              </a:solidFil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1) Identify overlap</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Watch for duplicates → ↑ risk (e.g., BP lowering)</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Or intentional synergy (e.g., metformin + magnesium)</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2) Check timing + duration</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Long-acting meds → slow response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Short-acting herbs → split dosing</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Separate minerals/fiber from meds (2–4 hrs)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None/>
            </a:pPr>
            <a:r>
              <a:rPr b="1" lang="en-US" sz="1100">
                <a:solidFill>
                  <a:schemeClr val="dk1"/>
                </a:solidFill>
                <a:highlight>
                  <a:srgbClr val="FFFF00"/>
                </a:highlight>
                <a:latin typeface="Arial"/>
                <a:ea typeface="Arial"/>
                <a:cs typeface="Arial"/>
                <a:sym typeface="Arial"/>
              </a:rPr>
              <a:t>3) Screen depletions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7" name="Shape 1077"/>
        <p:cNvGrpSpPr/>
        <p:nvPr/>
      </p:nvGrpSpPr>
      <p:grpSpPr>
        <a:xfrm>
          <a:off x="0" y="0"/>
          <a:ext cx="0" cy="0"/>
          <a:chOff x="0" y="0"/>
          <a:chExt cx="0" cy="0"/>
        </a:xfrm>
      </p:grpSpPr>
      <p:sp>
        <p:nvSpPr>
          <p:cNvPr id="1078" name="Google Shape;1078;h647bdb771f1b829b_0_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79" name="Google Shape;1079;h647bdb771f1b829b_0_7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b="1" lang="en-US" sz="1100">
                <a:solidFill>
                  <a:schemeClr val="dk1"/>
                </a:solidFill>
                <a:latin typeface="Arial"/>
                <a:ea typeface="Arial"/>
                <a:cs typeface="Arial"/>
                <a:sym typeface="Arial"/>
              </a:rPr>
              <a:t>Let’s talk about evidence-based use cases for common botanicals:</a:t>
            </a:r>
            <a:endParaRPr b="1"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Botanicals = adjuncts, not replacements</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Have real, drug-like effects</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Outcomes depend on </a:t>
            </a:r>
            <a:r>
              <a:rPr b="1" lang="en-US" sz="1100">
                <a:solidFill>
                  <a:schemeClr val="dk1"/>
                </a:solidFill>
                <a:latin typeface="Arial"/>
                <a:ea typeface="Arial"/>
                <a:cs typeface="Arial"/>
                <a:sym typeface="Arial"/>
              </a:rPr>
              <a:t>standardization + dose</a:t>
            </a:r>
            <a:endParaRPr b="1"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Extracts ≠ food</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Always assess </a:t>
            </a:r>
            <a:r>
              <a:rPr b="1" lang="en-US" sz="1100">
                <a:solidFill>
                  <a:schemeClr val="dk1"/>
                </a:solidFill>
                <a:latin typeface="Arial"/>
                <a:ea typeface="Arial"/>
                <a:cs typeface="Arial"/>
                <a:sym typeface="Arial"/>
              </a:rPr>
              <a:t>interactions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Especially with polypharmacy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Use: </a:t>
            </a:r>
            <a:r>
              <a:rPr b="1" lang="en-US" sz="1100">
                <a:solidFill>
                  <a:schemeClr val="dk1"/>
                </a:solidFill>
                <a:latin typeface="Arial"/>
                <a:ea typeface="Arial"/>
                <a:cs typeface="Arial"/>
                <a:sym typeface="Arial"/>
              </a:rPr>
              <a:t>trial → monitor → reassess</a:t>
            </a:r>
            <a:endParaRPr b="1"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Set clear goals + stop points</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Evaluate like a drug:</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Mechanism, indication, safety</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6" name="Shape 1086"/>
        <p:cNvGrpSpPr/>
        <p:nvPr/>
      </p:nvGrpSpPr>
      <p:grpSpPr>
        <a:xfrm>
          <a:off x="0" y="0"/>
          <a:ext cx="0" cy="0"/>
          <a:chOff x="0" y="0"/>
          <a:chExt cx="0" cy="0"/>
        </a:xfrm>
      </p:grpSpPr>
      <p:sp>
        <p:nvSpPr>
          <p:cNvPr id="1087" name="Google Shape;1087;h647bdb771f1b829b_0_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88" name="Google Shape;1088;h647bdb771f1b829b_0_8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1800"/>
              </a:spcBef>
              <a:spcAft>
                <a:spcPts val="0"/>
              </a:spcAft>
              <a:buClr>
                <a:schemeClr val="dk1"/>
              </a:buClr>
              <a:buSzPts val="1100"/>
              <a:buFont typeface="Arial"/>
              <a:buNone/>
            </a:pPr>
            <a:r>
              <a:rPr b="1" lang="en-US" sz="1100">
                <a:solidFill>
                  <a:schemeClr val="dk1"/>
                </a:solidFill>
                <a:latin typeface="Arial"/>
                <a:ea typeface="Arial"/>
                <a:cs typeface="Arial"/>
                <a:sym typeface="Arial"/>
              </a:rPr>
              <a:t>Botanical Application Rules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Match herb → mechanism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Use </a:t>
            </a:r>
            <a:r>
              <a:rPr b="1" lang="en-US" sz="1100">
                <a:solidFill>
                  <a:schemeClr val="dk1"/>
                </a:solidFill>
                <a:latin typeface="Arial"/>
                <a:ea typeface="Arial"/>
                <a:cs typeface="Arial"/>
                <a:sym typeface="Arial"/>
              </a:rPr>
              <a:t>standardized extracts</a:t>
            </a:r>
            <a:endParaRPr b="1"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Look for active compounds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Use </a:t>
            </a:r>
            <a:r>
              <a:rPr b="1" lang="en-US" sz="1100">
                <a:solidFill>
                  <a:schemeClr val="dk1"/>
                </a:solidFill>
                <a:latin typeface="Arial"/>
                <a:ea typeface="Arial"/>
                <a:cs typeface="Arial"/>
                <a:sym typeface="Arial"/>
              </a:rPr>
              <a:t>time-limited trials</a:t>
            </a:r>
            <a:endParaRPr b="1"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Pain/IBS: 4–8 weeks</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Metabolic: 8–12 weeks</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Prevention: ≥6 months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Apply </a:t>
            </a:r>
            <a:r>
              <a:rPr b="1" lang="en-US" sz="1100">
                <a:solidFill>
                  <a:schemeClr val="dk1"/>
                </a:solidFill>
                <a:latin typeface="Arial"/>
                <a:ea typeface="Arial"/>
                <a:cs typeface="Arial"/>
                <a:sym typeface="Arial"/>
              </a:rPr>
              <a:t>stop rules</a:t>
            </a:r>
            <a:endParaRPr b="1"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No benefit → stop</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Side effects/interactions → reassess</a:t>
            </a:r>
            <a:endParaRPr sz="1100">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5" name="Shape 1095"/>
        <p:cNvGrpSpPr/>
        <p:nvPr/>
      </p:nvGrpSpPr>
      <p:grpSpPr>
        <a:xfrm>
          <a:off x="0" y="0"/>
          <a:ext cx="0" cy="0"/>
          <a:chOff x="0" y="0"/>
          <a:chExt cx="0" cy="0"/>
        </a:xfrm>
      </p:grpSpPr>
      <p:sp>
        <p:nvSpPr>
          <p:cNvPr id="1096" name="Google Shape;1096;h647bdb771f1b829b_0_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097" name="Google Shape;1097;h647bdb771f1b829b_0_9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Mastersheet for evidence-based botanical use</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4" name="Shape 1104"/>
        <p:cNvGrpSpPr/>
        <p:nvPr/>
      </p:nvGrpSpPr>
      <p:grpSpPr>
        <a:xfrm>
          <a:off x="0" y="0"/>
          <a:ext cx="0" cy="0"/>
          <a:chOff x="0" y="0"/>
          <a:chExt cx="0" cy="0"/>
        </a:xfrm>
      </p:grpSpPr>
      <p:sp>
        <p:nvSpPr>
          <p:cNvPr id="1105" name="Google Shape;1105;h647bdb771f1b829b_0_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06" name="Google Shape;1106;h647bdb771f1b829b_0_9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Much of this will feel like review from the other </a:t>
            </a:r>
            <a:r>
              <a:rPr lang="en-US"/>
              <a:t>nutraceuticals</a:t>
            </a:r>
            <a:r>
              <a:rPr lang="en-US"/>
              <a:t> -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Look for interactions, be weary of high doses, monitor with labs to assess for acute kidney or liver changes, and be mindful of duration.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3" name="Shape 1113"/>
        <p:cNvGrpSpPr/>
        <p:nvPr/>
      </p:nvGrpSpPr>
      <p:grpSpPr>
        <a:xfrm>
          <a:off x="0" y="0"/>
          <a:ext cx="0" cy="0"/>
          <a:chOff x="0" y="0"/>
          <a:chExt cx="0" cy="0"/>
        </a:xfrm>
      </p:grpSpPr>
      <p:sp>
        <p:nvSpPr>
          <p:cNvPr id="1114" name="Google Shape;1114;h647bdb771f1b829b_0_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15" name="Google Shape;1115;h647bdb771f1b829b_0_10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400"/>
              <a:buFont typeface="Arial"/>
              <a:buNone/>
            </a:pPr>
            <a:r>
              <a:rPr lang="en-US">
                <a:solidFill>
                  <a:schemeClr val="dk1"/>
                </a:solidFill>
              </a:rPr>
              <a:t>For general safety principles with botanicals -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Dose is everything</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US">
                <a:solidFill>
                  <a:schemeClr val="dk1"/>
                </a:solidFill>
              </a:rPr>
              <a:t>Food use is usually safe</a:t>
            </a:r>
            <a:endParaRPr>
              <a:solidFill>
                <a:schemeClr val="dk1"/>
              </a:solidFill>
            </a:endParaRPr>
          </a:p>
          <a:p>
            <a:pPr indent="-298450" lvl="0" marL="457200" rtl="0" algn="l">
              <a:lnSpc>
                <a:spcPct val="115000"/>
              </a:lnSpc>
              <a:spcBef>
                <a:spcPts val="0"/>
              </a:spcBef>
              <a:spcAft>
                <a:spcPts val="0"/>
              </a:spcAft>
              <a:buClr>
                <a:schemeClr val="dk1"/>
              </a:buClr>
              <a:buSzPts val="1100"/>
              <a:buChar char="●"/>
            </a:pPr>
            <a:r>
              <a:rPr lang="en-US">
                <a:solidFill>
                  <a:schemeClr val="dk1"/>
                </a:solidFill>
              </a:rPr>
              <a:t>Extracts = higher risk</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Don’t use indefinitely</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US">
                <a:solidFill>
                  <a:schemeClr val="dk1"/>
                </a:solidFill>
              </a:rPr>
              <a:t>Reassess within 4–12 weeks</a:t>
            </a:r>
            <a:endParaRPr>
              <a:solidFill>
                <a:schemeClr val="dk1"/>
              </a:solidFill>
            </a:endParaRPr>
          </a:p>
          <a:p>
            <a:pPr indent="0" lvl="0" marL="0" rtl="0" algn="l">
              <a:lnSpc>
                <a:spcPct val="115000"/>
              </a:lnSpc>
              <a:spcBef>
                <a:spcPts val="1200"/>
              </a:spcBef>
              <a:spcAft>
                <a:spcPts val="0"/>
              </a:spcAft>
              <a:buClr>
                <a:schemeClr val="dk1"/>
              </a:buClr>
              <a:buSzPts val="1100"/>
              <a:buFont typeface="Arial"/>
              <a:buNone/>
            </a:pPr>
            <a:r>
              <a:rPr lang="en-US">
                <a:solidFill>
                  <a:schemeClr val="dk1"/>
                </a:solidFill>
              </a:rPr>
              <a:t>Think mechanism</a:t>
            </a:r>
            <a:endParaRPr>
              <a:solidFill>
                <a:schemeClr val="dk1"/>
              </a:solidFill>
            </a:endParaRPr>
          </a:p>
          <a:p>
            <a:pPr indent="-298450" lvl="0" marL="457200" rtl="0" algn="l">
              <a:lnSpc>
                <a:spcPct val="115000"/>
              </a:lnSpc>
              <a:spcBef>
                <a:spcPts val="1200"/>
              </a:spcBef>
              <a:spcAft>
                <a:spcPts val="0"/>
              </a:spcAft>
              <a:buClr>
                <a:schemeClr val="dk1"/>
              </a:buClr>
              <a:buSzPts val="1100"/>
              <a:buChar char="●"/>
            </a:pPr>
            <a:r>
              <a:rPr lang="en-US">
                <a:solidFill>
                  <a:schemeClr val="dk1"/>
                </a:solidFill>
              </a:rPr>
              <a:t>Helps predict interactions quickly</a:t>
            </a:r>
            <a:endParaRPr>
              <a:solidFill>
                <a:schemeClr val="dk1"/>
              </a:solidFill>
            </a:endParaRPr>
          </a:p>
          <a:p>
            <a:pPr indent="0" lvl="0" marL="0" rtl="0" algn="l">
              <a:lnSpc>
                <a:spcPct val="115000"/>
              </a:lnSpc>
              <a:spcBef>
                <a:spcPts val="1200"/>
              </a:spcBef>
              <a:spcAft>
                <a:spcPts val="0"/>
              </a:spcAft>
              <a:buNone/>
            </a:pPr>
            <a:r>
              <a:rPr lang="en-US">
                <a:solidFill>
                  <a:schemeClr val="dk1"/>
                </a:solidFill>
              </a:rPr>
              <a:t>Default to food-first when possible</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2" name="Shape 1122"/>
        <p:cNvGrpSpPr/>
        <p:nvPr/>
      </p:nvGrpSpPr>
      <p:grpSpPr>
        <a:xfrm>
          <a:off x="0" y="0"/>
          <a:ext cx="0" cy="0"/>
          <a:chOff x="0" y="0"/>
          <a:chExt cx="0" cy="0"/>
        </a:xfrm>
      </p:grpSpPr>
      <p:sp>
        <p:nvSpPr>
          <p:cNvPr id="1123" name="Google Shape;1123;h647bdb771f1b829b_0_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24" name="Google Shape;1124;h647bdb771f1b829b_0_11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These are your </a:t>
            </a:r>
            <a:r>
              <a:rPr b="1" lang="en-US" sz="1100">
                <a:solidFill>
                  <a:schemeClr val="dk1"/>
                </a:solidFill>
                <a:latin typeface="Arial"/>
                <a:ea typeface="Arial"/>
                <a:cs typeface="Arial"/>
                <a:sym typeface="Arial"/>
              </a:rPr>
              <a:t>major safety categories</a:t>
            </a:r>
            <a:r>
              <a:rPr lang="en-US" sz="1100">
                <a:solidFill>
                  <a:schemeClr val="dk1"/>
                </a:solidFill>
                <a:latin typeface="Arial"/>
                <a:ea typeface="Arial"/>
                <a:cs typeface="Arial"/>
                <a:sym typeface="Arial"/>
              </a:rPr>
              <a:t> to scan quickly</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Bleeding risk</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Important with anticoagulants or before surgery</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Sedation stacking</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Common and often missed</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Liver toxicity</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Watch high-dose extracts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Hormonal effects</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Especially thyroid and estrogen-sensitive conditions</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lang="en-US" sz="1100">
                <a:solidFill>
                  <a:schemeClr val="dk1"/>
                </a:solidFill>
                <a:latin typeface="Arial"/>
                <a:ea typeface="Arial"/>
                <a:cs typeface="Arial"/>
                <a:sym typeface="Arial"/>
              </a:rPr>
              <a:t>CYP interactions</a:t>
            </a:r>
            <a:endParaRPr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lang="en-US" sz="1100">
                <a:solidFill>
                  <a:schemeClr val="dk1"/>
                </a:solidFill>
                <a:latin typeface="Arial"/>
                <a:ea typeface="Arial"/>
                <a:cs typeface="Arial"/>
                <a:sym typeface="Arial"/>
              </a:rPr>
              <a:t>St. John’s wort is the big one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Can increase or decrease drug levels</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h647bdb771f1b829b_0_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41" name="Google Shape;1141;h647bdb771f1b829b_0_13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1800"/>
              </a:spcBef>
              <a:spcAft>
                <a:spcPts val="0"/>
              </a:spcAft>
              <a:buClr>
                <a:schemeClr val="dk1"/>
              </a:buClr>
              <a:buSzPts val="1100"/>
              <a:buFont typeface="Arial"/>
              <a:buNone/>
            </a:pPr>
            <a:r>
              <a:rPr b="1" lang="en-US" sz="1100">
                <a:solidFill>
                  <a:schemeClr val="dk1"/>
                </a:solidFill>
                <a:latin typeface="Arial"/>
                <a:ea typeface="Arial"/>
                <a:cs typeface="Arial"/>
                <a:sym typeface="Arial"/>
              </a:rPr>
              <a:t>For Botanical–Nutrient Interactions - </a:t>
            </a:r>
            <a:r>
              <a:rPr lang="en-US" sz="1100">
                <a:solidFill>
                  <a:schemeClr val="dk1"/>
                </a:solidFill>
                <a:latin typeface="Arial"/>
                <a:ea typeface="Arial"/>
                <a:cs typeface="Arial"/>
                <a:sym typeface="Arial"/>
              </a:rPr>
              <a:t>Don’t forget botanicals can affect </a:t>
            </a:r>
            <a:r>
              <a:rPr b="1" lang="en-US" sz="1100">
                <a:solidFill>
                  <a:schemeClr val="dk1"/>
                </a:solidFill>
                <a:latin typeface="Arial"/>
                <a:ea typeface="Arial"/>
                <a:cs typeface="Arial"/>
                <a:sym typeface="Arial"/>
              </a:rPr>
              <a:t>nutrient status</a:t>
            </a:r>
            <a:endParaRPr b="1" sz="1100">
              <a:solidFill>
                <a:schemeClr val="dk1"/>
              </a:solidFill>
              <a:latin typeface="Arial"/>
              <a:ea typeface="Arial"/>
              <a:cs typeface="Arial"/>
              <a:sym typeface="Arial"/>
            </a:endParaRPr>
          </a:p>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Licorice</a:t>
            </a:r>
            <a:endParaRPr b="1"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 potassium → risk of HTN, arrhythmia</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St. John’s wort</a:t>
            </a:r>
            <a:endParaRPr b="1"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May ↓ iron, B12 (indirect)</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Watch fatigue/anemia</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Green tea extract</a:t>
            </a:r>
            <a:endParaRPr b="1"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 iron absorption</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Avoid with iron deficiency</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High-fiber botanicals</a:t>
            </a:r>
            <a:endParaRPr b="1"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 mineral absorption</a:t>
            </a:r>
            <a:endParaRPr sz="1100">
              <a:solidFill>
                <a:schemeClr val="dk1"/>
              </a:solidFill>
              <a:latin typeface="Arial"/>
              <a:ea typeface="Arial"/>
              <a:cs typeface="Arial"/>
              <a:sym typeface="Arial"/>
            </a:endParaRPr>
          </a:p>
          <a:p>
            <a:pPr indent="-298450" lvl="1" marL="9144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Separate from supplements</a:t>
            </a:r>
            <a:endParaRPr sz="1100">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7" name="Shape 1147"/>
        <p:cNvGrpSpPr/>
        <p:nvPr/>
      </p:nvGrpSpPr>
      <p:grpSpPr>
        <a:xfrm>
          <a:off x="0" y="0"/>
          <a:ext cx="0" cy="0"/>
          <a:chOff x="0" y="0"/>
          <a:chExt cx="0" cy="0"/>
        </a:xfrm>
      </p:grpSpPr>
      <p:sp>
        <p:nvSpPr>
          <p:cNvPr id="1148" name="Google Shape;1148;h647bdb771f1b829b_0_1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49" name="Google Shape;1149;h647bdb771f1b829b_0_13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Review - but needs to be included in this section. Be mindful of your higher risk populations: </a:t>
            </a:r>
            <a:endParaRPr/>
          </a:p>
          <a:p>
            <a:pPr indent="-317500" lvl="0" marL="457200" rtl="0" algn="l">
              <a:spcBef>
                <a:spcPts val="0"/>
              </a:spcBef>
              <a:spcAft>
                <a:spcPts val="0"/>
              </a:spcAft>
              <a:buSzPts val="1400"/>
              <a:buChar char="●"/>
            </a:pPr>
            <a:r>
              <a:rPr lang="en-US"/>
              <a:t>those who are pregnant, lactating, older, those with liver or kidney disease, those with autoimmunity, and patients on narrow-therapeutic-index drugs</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5" name="Shape 1155"/>
        <p:cNvGrpSpPr/>
        <p:nvPr/>
      </p:nvGrpSpPr>
      <p:grpSpPr>
        <a:xfrm>
          <a:off x="0" y="0"/>
          <a:ext cx="0" cy="0"/>
          <a:chOff x="0" y="0"/>
          <a:chExt cx="0" cy="0"/>
        </a:xfrm>
      </p:grpSpPr>
      <p:sp>
        <p:nvSpPr>
          <p:cNvPr id="1156" name="Google Shape;1156;h647bdb771f1b829b_0_1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57" name="Google Shape;1157;h647bdb771f1b829b_0_14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Remember your red flags for referral!</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If you notice: </a:t>
            </a:r>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Unexplained bruising or bleeding</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Jaundice, dark urine, fatigue</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New neurologic symptoms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Worsening labs (LFTs, INR, thyroid)</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lang="en-US" sz="1100">
                <a:solidFill>
                  <a:schemeClr val="dk1"/>
                </a:solidFill>
                <a:latin typeface="Arial"/>
                <a:ea typeface="Arial"/>
                <a:cs typeface="Arial"/>
                <a:sym typeface="Arial"/>
              </a:rPr>
              <a:t>No benefit after expected trial</a:t>
            </a:r>
            <a:endParaRPr sz="1100">
              <a:solidFill>
                <a:schemeClr val="dk1"/>
              </a:solidFill>
              <a:latin typeface="Arial"/>
              <a:ea typeface="Arial"/>
              <a:cs typeface="Arial"/>
              <a:sym typeface="Arial"/>
            </a:endParaRPr>
          </a:p>
          <a:p>
            <a:pPr indent="0" lvl="0" marL="0" rtl="0" algn="l">
              <a:lnSpc>
                <a:spcPct val="115000"/>
              </a:lnSpc>
              <a:spcBef>
                <a:spcPts val="0"/>
              </a:spcBef>
              <a:spcAft>
                <a:spcPts val="0"/>
              </a:spcAft>
              <a:buNone/>
            </a:pPr>
            <a:r>
              <a:t/>
            </a:r>
            <a:endParaRPr sz="1100">
              <a:solidFill>
                <a:schemeClr val="dk1"/>
              </a:solidFill>
              <a:latin typeface="Arial"/>
              <a:ea typeface="Arial"/>
              <a:cs typeface="Arial"/>
              <a:sym typeface="Arial"/>
            </a:endParaRPr>
          </a:p>
          <a:p>
            <a:pPr indent="0" lvl="0" marL="0" rtl="0" algn="l">
              <a:lnSpc>
                <a:spcPct val="115000"/>
              </a:lnSpc>
              <a:spcBef>
                <a:spcPts val="0"/>
              </a:spcBef>
              <a:spcAft>
                <a:spcPts val="0"/>
              </a:spcAft>
              <a:buNone/>
            </a:pPr>
            <a:r>
              <a:rPr lang="en-US" sz="1100">
                <a:solidFill>
                  <a:schemeClr val="dk1"/>
                </a:solidFill>
                <a:latin typeface="Arial"/>
                <a:ea typeface="Arial"/>
                <a:cs typeface="Arial"/>
                <a:sym typeface="Arial"/>
              </a:rPr>
              <a:t>refer out!</a:t>
            </a:r>
            <a:endParaRPr sz="1100">
              <a:solidFill>
                <a:schemeClr val="dk1"/>
              </a:solidFill>
              <a:latin typeface="Arial"/>
              <a:ea typeface="Arial"/>
              <a:cs typeface="Arial"/>
              <a:sym typeface="Arial"/>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p1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66" name="Google Shape;1166;p153: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Q1 - A.</a:t>
            </a:r>
            <a:r>
              <a:rPr lang="en-US" sz="1100">
                <a:solidFill>
                  <a:schemeClr val="dk1"/>
                </a:solidFill>
                <a:latin typeface="Arial"/>
                <a:ea typeface="Arial"/>
                <a:cs typeface="Arial"/>
                <a:sym typeface="Arial"/>
              </a:rPr>
              <a:t> This is the "adapt, don't replace" principle in action. The dish stays, portion and preparation change, preserving cultural significance while still improving glycemic impact.</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Q2 - D.</a:t>
            </a:r>
            <a:r>
              <a:rPr lang="en-US" sz="1100">
                <a:solidFill>
                  <a:schemeClr val="dk1"/>
                </a:solidFill>
                <a:latin typeface="Arial"/>
                <a:ea typeface="Arial"/>
                <a:cs typeface="Arial"/>
                <a:sym typeface="Arial"/>
              </a:rPr>
              <a:t> Guidelines exist to set the safety and adequacy foundation first. Personalization happens on top of that foundation, not instead of it, so options that skip safety thresholds or ignore guidelines entirely are out.</a:t>
            </a:r>
            <a:endParaRPr sz="1100">
              <a:solidFill>
                <a:schemeClr val="dk1"/>
              </a:solidFill>
              <a:latin typeface="Arial"/>
              <a:ea typeface="Arial"/>
              <a:cs typeface="Arial"/>
              <a:sym typeface="Arial"/>
            </a:endParaRPr>
          </a:p>
          <a:p>
            <a:pPr indent="0" lvl="0" marL="0" rtl="0" algn="l">
              <a:lnSpc>
                <a:spcPct val="115000"/>
              </a:lnSpc>
              <a:spcBef>
                <a:spcPts val="1200"/>
              </a:spcBef>
              <a:spcAft>
                <a:spcPts val="1200"/>
              </a:spcAft>
              <a:buSzPts val="1100"/>
              <a:buNone/>
            </a:pPr>
            <a:r>
              <a:rPr b="1" lang="en-US" sz="1100">
                <a:solidFill>
                  <a:schemeClr val="dk1"/>
                </a:solidFill>
                <a:latin typeface="Arial"/>
                <a:ea typeface="Arial"/>
                <a:cs typeface="Arial"/>
                <a:sym typeface="Arial"/>
              </a:rPr>
              <a:t>Q3 - B.</a:t>
            </a:r>
            <a:r>
              <a:rPr lang="en-US" sz="1100">
                <a:solidFill>
                  <a:schemeClr val="dk1"/>
                </a:solidFill>
                <a:latin typeface="Arial"/>
                <a:ea typeface="Arial"/>
                <a:cs typeface="Arial"/>
                <a:sym typeface="Arial"/>
              </a:rPr>
              <a:t> DASH was specifically developed and tested for blood pressure reduction, it has the strongest direct evidence base for this outcome. Mediterranean is excellent for cardiovascular risk broadly, but DASH is the named, guideline-endorsed pattern for hypertension specifically.</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4" name="Shape 1174"/>
        <p:cNvGrpSpPr/>
        <p:nvPr/>
      </p:nvGrpSpPr>
      <p:grpSpPr>
        <a:xfrm>
          <a:off x="0" y="0"/>
          <a:ext cx="0" cy="0"/>
          <a:chOff x="0" y="0"/>
          <a:chExt cx="0" cy="0"/>
        </a:xfrm>
      </p:grpSpPr>
      <p:sp>
        <p:nvSpPr>
          <p:cNvPr id="1175" name="Google Shape;1175;p1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1176" name="Google Shape;1176;p154: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Q4 - A.</a:t>
            </a:r>
            <a:r>
              <a:rPr lang="en-US" sz="1100">
                <a:solidFill>
                  <a:schemeClr val="dk1"/>
                </a:solidFill>
                <a:latin typeface="Arial"/>
                <a:ea typeface="Arial"/>
                <a:cs typeface="Arial"/>
                <a:sym typeface="Arial"/>
              </a:rPr>
              <a:t> Metformin's classic long-term depletion is B12, and numbness in the feet points specifically to the neuropathy that untreated B12 deficiency can cause, distinguishing it from fatigue alone.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Q5 - C.</a:t>
            </a:r>
            <a:r>
              <a:rPr lang="en-US" sz="1100">
                <a:solidFill>
                  <a:schemeClr val="dk1"/>
                </a:solidFill>
                <a:latin typeface="Arial"/>
                <a:ea typeface="Arial"/>
                <a:cs typeface="Arial"/>
                <a:sym typeface="Arial"/>
              </a:rPr>
              <a:t> The threshold for intervention is below 1.8 mg/dL. Of the options given, 1.7 mg/dL is the only value under that cutoff, the others are all within or above normal range.</a:t>
            </a:r>
            <a:endParaRPr sz="1100">
              <a:solidFill>
                <a:schemeClr val="dk1"/>
              </a:solidFill>
              <a:latin typeface="Arial"/>
              <a:ea typeface="Arial"/>
              <a:cs typeface="Arial"/>
              <a:sym typeface="Arial"/>
            </a:endParaRPr>
          </a:p>
          <a:p>
            <a:pPr indent="0" lvl="0" marL="0" rtl="0" algn="l">
              <a:lnSpc>
                <a:spcPct val="115000"/>
              </a:lnSpc>
              <a:spcBef>
                <a:spcPts val="1200"/>
              </a:spcBef>
              <a:spcAft>
                <a:spcPts val="0"/>
              </a:spcAft>
              <a:buClr>
                <a:schemeClr val="dk1"/>
              </a:buClr>
              <a:buSzPts val="1100"/>
              <a:buFont typeface="Arial"/>
              <a:buNone/>
            </a:pPr>
            <a:r>
              <a:rPr b="1" lang="en-US" sz="1100">
                <a:solidFill>
                  <a:schemeClr val="dk1"/>
                </a:solidFill>
                <a:latin typeface="Arial"/>
                <a:ea typeface="Arial"/>
                <a:cs typeface="Arial"/>
                <a:sym typeface="Arial"/>
              </a:rPr>
              <a:t>Q6 - D.</a:t>
            </a:r>
            <a:r>
              <a:rPr lang="en-US" sz="1100">
                <a:solidFill>
                  <a:schemeClr val="dk1"/>
                </a:solidFill>
                <a:latin typeface="Arial"/>
                <a:ea typeface="Arial"/>
                <a:cs typeface="Arial"/>
                <a:sym typeface="Arial"/>
              </a:rPr>
              <a:t> Simplification and co-creation directly reflect the evidence-based strategies from this section. The other options (more recommendations, fear-based messaging, rigid rules) all work against adherence rather than for it.</a:t>
            </a:r>
            <a:endParaRPr sz="1100">
              <a:solidFill>
                <a:schemeClr val="dk1"/>
              </a:solidFill>
              <a:latin typeface="Arial"/>
              <a:ea typeface="Arial"/>
              <a:cs typeface="Arial"/>
              <a:sym typeface="Arial"/>
            </a:endParaRPr>
          </a:p>
          <a:p>
            <a:pPr indent="0" lvl="0" marL="0" rtl="0" algn="l">
              <a:lnSpc>
                <a:spcPct val="100000"/>
              </a:lnSpc>
              <a:spcBef>
                <a:spcPts val="1200"/>
              </a:spcBef>
              <a:spcAft>
                <a:spcPts val="0"/>
              </a:spcAft>
              <a:buSzPts val="1400"/>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4" name="Shape 1184"/>
        <p:cNvGrpSpPr/>
        <p:nvPr/>
      </p:nvGrpSpPr>
      <p:grpSpPr>
        <a:xfrm>
          <a:off x="0" y="0"/>
          <a:ext cx="0" cy="0"/>
          <a:chOff x="0" y="0"/>
          <a:chExt cx="0" cy="0"/>
        </a:xfrm>
      </p:grpSpPr>
      <p:sp>
        <p:nvSpPr>
          <p:cNvPr id="1185" name="Google Shape;1185;h647bdb771f1b829b_0_1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86" name="Google Shape;1186;h647bdb771f1b829b_0_15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Q1: A.</a:t>
            </a:r>
            <a:r>
              <a:rPr lang="en-US" sz="1100">
                <a:solidFill>
                  <a:schemeClr val="dk1"/>
                </a:solidFill>
                <a:latin typeface="Arial"/>
                <a:ea typeface="Arial"/>
                <a:cs typeface="Arial"/>
                <a:sym typeface="Arial"/>
              </a:rPr>
              <a:t> Taking iron alongside calcium and levothyroxine without spacing blocks absorption, this is a classic same-time dosing error, not a dose problem</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Q2: C.</a:t>
            </a:r>
            <a:r>
              <a:rPr lang="en-US" sz="1100">
                <a:solidFill>
                  <a:schemeClr val="dk1"/>
                </a:solidFill>
                <a:latin typeface="Arial"/>
                <a:ea typeface="Arial"/>
                <a:cs typeface="Arial"/>
                <a:sym typeface="Arial"/>
              </a:rPr>
              <a:t> Peppermint oil is first-line for IBS-D, but flag the GERD comorbidity here, enteric-coated formulation matters since regular peppermint oil can relax the LES and worsen reflux</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Q3: D.</a:t>
            </a:r>
            <a:r>
              <a:rPr lang="en-US" sz="1100">
                <a:solidFill>
                  <a:schemeClr val="dk1"/>
                </a:solidFill>
                <a:latin typeface="Arial"/>
                <a:ea typeface="Arial"/>
                <a:cs typeface="Arial"/>
                <a:sym typeface="Arial"/>
              </a:rPr>
              <a:t> Calcium alone is incomplete, vitamin D drives absorption and magnesium is required to activate vitamin D, all 3 work together for bone mineralization</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4" name="Shape 1194"/>
        <p:cNvGrpSpPr/>
        <p:nvPr/>
      </p:nvGrpSpPr>
      <p:grpSpPr>
        <a:xfrm>
          <a:off x="0" y="0"/>
          <a:ext cx="0" cy="0"/>
          <a:chOff x="0" y="0"/>
          <a:chExt cx="0" cy="0"/>
        </a:xfrm>
      </p:grpSpPr>
      <p:sp>
        <p:nvSpPr>
          <p:cNvPr id="1195" name="Google Shape;1195;h647bdb771f1b829b_0_1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196" name="Google Shape;1196;h647bdb771f1b829b_0_16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298450" lvl="0" marL="457200" rtl="0" algn="l">
              <a:lnSpc>
                <a:spcPct val="115000"/>
              </a:lnSpc>
              <a:spcBef>
                <a:spcPts val="1200"/>
              </a:spcBef>
              <a:spcAft>
                <a:spcPts val="0"/>
              </a:spcAft>
              <a:buClr>
                <a:schemeClr val="dk1"/>
              </a:buClr>
              <a:buSzPts val="1100"/>
              <a:buChar char="●"/>
            </a:pPr>
            <a:r>
              <a:rPr b="1" lang="en-US" sz="1100">
                <a:solidFill>
                  <a:schemeClr val="dk1"/>
                </a:solidFill>
                <a:latin typeface="Arial"/>
                <a:ea typeface="Arial"/>
                <a:cs typeface="Arial"/>
                <a:sym typeface="Arial"/>
              </a:rPr>
              <a:t>Q4: A.</a:t>
            </a:r>
            <a:r>
              <a:rPr lang="en-US" sz="1100">
                <a:solidFill>
                  <a:schemeClr val="dk1"/>
                </a:solidFill>
                <a:latin typeface="Arial"/>
                <a:ea typeface="Arial"/>
                <a:cs typeface="Arial"/>
                <a:sym typeface="Arial"/>
              </a:rPr>
              <a:t> High-dose curcumin has antiplatelet activity that compounds warfarin's anticoagulant effect, bleeding risk, food-dose ginger and boswellia carry much lower risk at typical doses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Q5: D.</a:t>
            </a:r>
            <a:r>
              <a:rPr lang="en-US" sz="1100">
                <a:solidFill>
                  <a:schemeClr val="dk1"/>
                </a:solidFill>
                <a:latin typeface="Arial"/>
                <a:ea typeface="Arial"/>
                <a:cs typeface="Arial"/>
                <a:sym typeface="Arial"/>
              </a:rPr>
              <a:t> L-theanine promotes calm focus without sedation, valerian and kava cause sedation, and 10 mg melatonin is a high dose likely to cause next-day grogginess</a:t>
            </a:r>
            <a:endParaRPr sz="1100">
              <a:solidFill>
                <a:schemeClr val="dk1"/>
              </a:solidFill>
              <a:latin typeface="Arial"/>
              <a:ea typeface="Arial"/>
              <a:cs typeface="Arial"/>
              <a:sym typeface="Arial"/>
            </a:endParaRPr>
          </a:p>
          <a:p>
            <a:pPr indent="-298450" lvl="0" marL="457200" rtl="0" algn="l">
              <a:lnSpc>
                <a:spcPct val="115000"/>
              </a:lnSpc>
              <a:spcBef>
                <a:spcPts val="0"/>
              </a:spcBef>
              <a:spcAft>
                <a:spcPts val="0"/>
              </a:spcAft>
              <a:buClr>
                <a:schemeClr val="dk1"/>
              </a:buClr>
              <a:buSzPts val="1100"/>
              <a:buChar char="●"/>
            </a:pPr>
            <a:r>
              <a:rPr b="1" lang="en-US" sz="1100">
                <a:solidFill>
                  <a:schemeClr val="dk1"/>
                </a:solidFill>
                <a:latin typeface="Arial"/>
                <a:ea typeface="Arial"/>
                <a:cs typeface="Arial"/>
                <a:sym typeface="Arial"/>
              </a:rPr>
              <a:t>Q6: C.</a:t>
            </a:r>
            <a:r>
              <a:rPr lang="en-US" sz="1100">
                <a:solidFill>
                  <a:schemeClr val="dk1"/>
                </a:solidFill>
                <a:latin typeface="Arial"/>
                <a:ea typeface="Arial"/>
                <a:cs typeface="Arial"/>
                <a:sym typeface="Arial"/>
              </a:rPr>
              <a:t> St. John's Wort induces CYP3A4 and P-gp, lowering both OCP and SSRI levels, plus serotonin syndrome risk when combined with an SSRI, this is the highest-risk pairing on the list by a wide margin</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4" name="Shape 1204"/>
        <p:cNvGrpSpPr/>
        <p:nvPr/>
      </p:nvGrpSpPr>
      <p:grpSpPr>
        <a:xfrm>
          <a:off x="0" y="0"/>
          <a:ext cx="0" cy="0"/>
          <a:chOff x="0" y="0"/>
          <a:chExt cx="0" cy="0"/>
        </a:xfrm>
      </p:grpSpPr>
      <p:sp>
        <p:nvSpPr>
          <p:cNvPr id="1205" name="Google Shape;1205;p155: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206" name="Google Shape;1206;p1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5" name="Shape 1215"/>
        <p:cNvGrpSpPr/>
        <p:nvPr/>
      </p:nvGrpSpPr>
      <p:grpSpPr>
        <a:xfrm>
          <a:off x="0" y="0"/>
          <a:ext cx="0" cy="0"/>
          <a:chOff x="0" y="0"/>
          <a:chExt cx="0" cy="0"/>
        </a:xfrm>
      </p:grpSpPr>
      <p:sp>
        <p:nvSpPr>
          <p:cNvPr id="1216" name="Google Shape;1216;h647bdb771f1b829b_0_1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17" name="Google Shape;1217;h647bdb771f1b829b_0_17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5" name="Shape 1225"/>
        <p:cNvGrpSpPr/>
        <p:nvPr/>
      </p:nvGrpSpPr>
      <p:grpSpPr>
        <a:xfrm>
          <a:off x="0" y="0"/>
          <a:ext cx="0" cy="0"/>
          <a:chOff x="0" y="0"/>
          <a:chExt cx="0" cy="0"/>
        </a:xfrm>
      </p:grpSpPr>
      <p:sp>
        <p:nvSpPr>
          <p:cNvPr id="1226" name="Google Shape;1226;h647bdb771f1b829b_0_1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1227" name="Google Shape;1227;h647bdb771f1b829b_0_18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tx">
  <p:cSld name="TITLE_AND_BODY">
    <p:spTree>
      <p:nvGrpSpPr>
        <p:cNvPr id="9" name="Shape 9"/>
        <p:cNvGrpSpPr/>
        <p:nvPr/>
      </p:nvGrpSpPr>
      <p:grpSpPr>
        <a:xfrm>
          <a:off x="0" y="0"/>
          <a:ext cx="0" cy="0"/>
          <a:chOff x="0" y="0"/>
          <a:chExt cx="0" cy="0"/>
        </a:xfrm>
      </p:grpSpPr>
      <p:sp>
        <p:nvSpPr>
          <p:cNvPr id="10" name="Google Shape;10;p157"/>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58"/>
          <p:cNvSpPr txBox="1"/>
          <p:nvPr>
            <p:ph type="title"/>
          </p:nvPr>
        </p:nvSpPr>
        <p:spPr>
          <a:xfrm>
            <a:off x="685800" y="2130425"/>
            <a:ext cx="7772400" cy="1470025"/>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3" name="Google Shape;13;p158"/>
          <p:cNvSpPr txBox="1"/>
          <p:nvPr>
            <p:ph idx="1" type="body"/>
          </p:nvPr>
        </p:nvSpPr>
        <p:spPr>
          <a:xfrm>
            <a:off x="1371600" y="3886200"/>
            <a:ext cx="6400800" cy="1752600"/>
          </a:xfrm>
          <a:prstGeom prst="rect">
            <a:avLst/>
          </a:prstGeom>
          <a:noFill/>
          <a:ln>
            <a:noFill/>
          </a:ln>
        </p:spPr>
        <p:txBody>
          <a:bodyPr anchorCtr="0" anchor="t" bIns="45700" lIns="45700" spcFirstLastPara="1" rIns="45700" wrap="square" tIns="45700">
            <a:normAutofit/>
          </a:bodyPr>
          <a:lstStyle>
            <a:lvl1pPr indent="-228600" lvl="0" marL="457200" algn="ctr">
              <a:lnSpc>
                <a:spcPct val="100000"/>
              </a:lnSpc>
              <a:spcBef>
                <a:spcPts val="700"/>
              </a:spcBef>
              <a:spcAft>
                <a:spcPts val="0"/>
              </a:spcAft>
              <a:buClr>
                <a:srgbClr val="888888"/>
              </a:buClr>
              <a:buSzPts val="3200"/>
              <a:buFont typeface="Calibri"/>
              <a:buNone/>
              <a:defRPr>
                <a:solidFill>
                  <a:srgbClr val="888888"/>
                </a:solidFill>
              </a:defRPr>
            </a:lvl1pPr>
            <a:lvl2pPr indent="-228600" lvl="1" marL="914400" algn="ctr">
              <a:lnSpc>
                <a:spcPct val="100000"/>
              </a:lnSpc>
              <a:spcBef>
                <a:spcPts val="700"/>
              </a:spcBef>
              <a:spcAft>
                <a:spcPts val="0"/>
              </a:spcAft>
              <a:buClr>
                <a:srgbClr val="888888"/>
              </a:buClr>
              <a:buSzPts val="3200"/>
              <a:buFont typeface="Calibri"/>
              <a:buNone/>
              <a:defRPr>
                <a:solidFill>
                  <a:srgbClr val="888888"/>
                </a:solidFill>
              </a:defRPr>
            </a:lvl2pPr>
            <a:lvl3pPr indent="-228600" lvl="2" marL="1371600" algn="ctr">
              <a:lnSpc>
                <a:spcPct val="100000"/>
              </a:lnSpc>
              <a:spcBef>
                <a:spcPts val="700"/>
              </a:spcBef>
              <a:spcAft>
                <a:spcPts val="0"/>
              </a:spcAft>
              <a:buClr>
                <a:srgbClr val="888888"/>
              </a:buClr>
              <a:buSzPts val="3200"/>
              <a:buFont typeface="Calibri"/>
              <a:buNone/>
              <a:defRPr>
                <a:solidFill>
                  <a:srgbClr val="888888"/>
                </a:solidFill>
              </a:defRPr>
            </a:lvl3pPr>
            <a:lvl4pPr indent="-228600" lvl="3" marL="1828800" algn="ctr">
              <a:lnSpc>
                <a:spcPct val="100000"/>
              </a:lnSpc>
              <a:spcBef>
                <a:spcPts val="700"/>
              </a:spcBef>
              <a:spcAft>
                <a:spcPts val="0"/>
              </a:spcAft>
              <a:buClr>
                <a:srgbClr val="888888"/>
              </a:buClr>
              <a:buSzPts val="3200"/>
              <a:buFont typeface="Calibri"/>
              <a:buNone/>
              <a:defRPr>
                <a:solidFill>
                  <a:srgbClr val="888888"/>
                </a:solidFill>
              </a:defRPr>
            </a:lvl4pPr>
            <a:lvl5pPr indent="-228600" lvl="4" marL="2286000" algn="ctr">
              <a:lnSpc>
                <a:spcPct val="100000"/>
              </a:lnSpc>
              <a:spcBef>
                <a:spcPts val="700"/>
              </a:spcBef>
              <a:spcAft>
                <a:spcPts val="0"/>
              </a:spcAft>
              <a:buClr>
                <a:srgbClr val="888888"/>
              </a:buClr>
              <a:buSzPts val="3200"/>
              <a:buFont typeface="Calibri"/>
              <a:buNone/>
              <a:defRPr>
                <a:solidFill>
                  <a:srgbClr val="888888"/>
                </a:solidFill>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14" name="Google Shape;14;p158"/>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5" name="Shape 15"/>
        <p:cNvGrpSpPr/>
        <p:nvPr/>
      </p:nvGrpSpPr>
      <p:grpSpPr>
        <a:xfrm>
          <a:off x="0" y="0"/>
          <a:ext cx="0" cy="0"/>
          <a:chOff x="0" y="0"/>
          <a:chExt cx="0" cy="0"/>
        </a:xfrm>
      </p:grpSpPr>
      <p:sp>
        <p:nvSpPr>
          <p:cNvPr id="16" name="Google Shape;16;p159"/>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17" name="Google Shape;17;p159"/>
          <p:cNvSpPr txBox="1"/>
          <p:nvPr>
            <p:ph idx="1" type="body"/>
          </p:nvPr>
        </p:nvSpPr>
        <p:spPr>
          <a:xfrm>
            <a:off x="457200" y="1600200"/>
            <a:ext cx="8229600" cy="4525963"/>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18" name="Google Shape;18;p159"/>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19" name="Shape 19"/>
        <p:cNvGrpSpPr/>
        <p:nvPr/>
      </p:nvGrpSpPr>
      <p:grpSpPr>
        <a:xfrm>
          <a:off x="0" y="0"/>
          <a:ext cx="0" cy="0"/>
          <a:chOff x="0" y="0"/>
          <a:chExt cx="0" cy="0"/>
        </a:xfrm>
      </p:grpSpPr>
      <p:sp>
        <p:nvSpPr>
          <p:cNvPr id="20" name="Google Shape;20;p160"/>
          <p:cNvSpPr txBox="1"/>
          <p:nvPr>
            <p:ph type="title"/>
          </p:nvPr>
        </p:nvSpPr>
        <p:spPr>
          <a:xfrm>
            <a:off x="722312" y="4406900"/>
            <a:ext cx="7772401" cy="1362075"/>
          </a:xfrm>
          <a:prstGeom prst="rect">
            <a:avLst/>
          </a:prstGeom>
          <a:noFill/>
          <a:ln>
            <a:noFill/>
          </a:ln>
        </p:spPr>
        <p:txBody>
          <a:bodyPr anchorCtr="0" anchor="t" bIns="45700" lIns="45700" spcFirstLastPara="1" rIns="45700" wrap="square" tIns="45700">
            <a:normAutofit/>
          </a:bodyPr>
          <a:lstStyle>
            <a:lvl1pPr lvl="0" algn="l">
              <a:lnSpc>
                <a:spcPct val="100000"/>
              </a:lnSpc>
              <a:spcBef>
                <a:spcPts val="0"/>
              </a:spcBef>
              <a:spcAft>
                <a:spcPts val="0"/>
              </a:spcAft>
              <a:buClr>
                <a:srgbClr val="000000"/>
              </a:buClr>
              <a:buSzPts val="4000"/>
              <a:buFont typeface="Calibri"/>
              <a:buNone/>
              <a:defRPr b="1" sz="4000" cap="none"/>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1" name="Google Shape;21;p160"/>
          <p:cNvSpPr txBox="1"/>
          <p:nvPr>
            <p:ph idx="1" type="body"/>
          </p:nvPr>
        </p:nvSpPr>
        <p:spPr>
          <a:xfrm>
            <a:off x="722312" y="2906713"/>
            <a:ext cx="7772401" cy="1500207"/>
          </a:xfrm>
          <a:prstGeom prst="rect">
            <a:avLst/>
          </a:prstGeom>
          <a:noFill/>
          <a:ln>
            <a:noFill/>
          </a:ln>
        </p:spPr>
        <p:txBody>
          <a:bodyPr anchorCtr="0" anchor="b" bIns="45700" lIns="45700" spcFirstLastPara="1" rIns="45700" wrap="square" tIns="45700">
            <a:normAutofit/>
          </a:bodyPr>
          <a:lstStyle>
            <a:lvl1pPr indent="-228600" lvl="0" marL="457200" algn="l">
              <a:lnSpc>
                <a:spcPct val="100000"/>
              </a:lnSpc>
              <a:spcBef>
                <a:spcPts val="400"/>
              </a:spcBef>
              <a:spcAft>
                <a:spcPts val="0"/>
              </a:spcAft>
              <a:buClr>
                <a:srgbClr val="888888"/>
              </a:buClr>
              <a:buSzPts val="2000"/>
              <a:buFont typeface="Calibri"/>
              <a:buNone/>
              <a:defRPr sz="2000">
                <a:solidFill>
                  <a:srgbClr val="888888"/>
                </a:solidFill>
              </a:defRPr>
            </a:lvl1pPr>
            <a:lvl2pPr indent="-228600" lvl="1" marL="914400" algn="l">
              <a:lnSpc>
                <a:spcPct val="100000"/>
              </a:lnSpc>
              <a:spcBef>
                <a:spcPts val="400"/>
              </a:spcBef>
              <a:spcAft>
                <a:spcPts val="0"/>
              </a:spcAft>
              <a:buClr>
                <a:srgbClr val="888888"/>
              </a:buClr>
              <a:buSzPts val="2000"/>
              <a:buFont typeface="Calibri"/>
              <a:buNone/>
              <a:defRPr sz="2000">
                <a:solidFill>
                  <a:srgbClr val="888888"/>
                </a:solidFill>
              </a:defRPr>
            </a:lvl2pPr>
            <a:lvl3pPr indent="-228600" lvl="2" marL="1371600" algn="l">
              <a:lnSpc>
                <a:spcPct val="100000"/>
              </a:lnSpc>
              <a:spcBef>
                <a:spcPts val="400"/>
              </a:spcBef>
              <a:spcAft>
                <a:spcPts val="0"/>
              </a:spcAft>
              <a:buClr>
                <a:srgbClr val="888888"/>
              </a:buClr>
              <a:buSzPts val="2000"/>
              <a:buFont typeface="Calibri"/>
              <a:buNone/>
              <a:defRPr sz="2000">
                <a:solidFill>
                  <a:srgbClr val="888888"/>
                </a:solidFill>
              </a:defRPr>
            </a:lvl3pPr>
            <a:lvl4pPr indent="-228600" lvl="3" marL="1828800" algn="l">
              <a:lnSpc>
                <a:spcPct val="100000"/>
              </a:lnSpc>
              <a:spcBef>
                <a:spcPts val="400"/>
              </a:spcBef>
              <a:spcAft>
                <a:spcPts val="0"/>
              </a:spcAft>
              <a:buClr>
                <a:srgbClr val="888888"/>
              </a:buClr>
              <a:buSzPts val="2000"/>
              <a:buFont typeface="Calibri"/>
              <a:buNone/>
              <a:defRPr sz="2000">
                <a:solidFill>
                  <a:srgbClr val="888888"/>
                </a:solidFill>
              </a:defRPr>
            </a:lvl4pPr>
            <a:lvl5pPr indent="-228600" lvl="4" marL="2286000" algn="l">
              <a:lnSpc>
                <a:spcPct val="100000"/>
              </a:lnSpc>
              <a:spcBef>
                <a:spcPts val="400"/>
              </a:spcBef>
              <a:spcAft>
                <a:spcPts val="0"/>
              </a:spcAft>
              <a:buClr>
                <a:srgbClr val="888888"/>
              </a:buClr>
              <a:buSzPts val="2000"/>
              <a:buFont typeface="Calibri"/>
              <a:buNone/>
              <a:defRPr sz="2000">
                <a:solidFill>
                  <a:srgbClr val="888888"/>
                </a:solidFill>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22" name="Google Shape;22;p160"/>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23" name="Shape 23"/>
        <p:cNvGrpSpPr/>
        <p:nvPr/>
      </p:nvGrpSpPr>
      <p:grpSpPr>
        <a:xfrm>
          <a:off x="0" y="0"/>
          <a:ext cx="0" cy="0"/>
          <a:chOff x="0" y="0"/>
          <a:chExt cx="0" cy="0"/>
        </a:xfrm>
      </p:grpSpPr>
      <p:sp>
        <p:nvSpPr>
          <p:cNvPr id="24" name="Google Shape;24;p161"/>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5" name="Google Shape;25;p161"/>
          <p:cNvSpPr txBox="1"/>
          <p:nvPr>
            <p:ph idx="1" type="body"/>
          </p:nvPr>
        </p:nvSpPr>
        <p:spPr>
          <a:xfrm>
            <a:off x="457200" y="1600200"/>
            <a:ext cx="4038600" cy="4525963"/>
          </a:xfrm>
          <a:prstGeom prst="rect">
            <a:avLst/>
          </a:prstGeom>
          <a:noFill/>
          <a:ln>
            <a:noFill/>
          </a:ln>
        </p:spPr>
        <p:txBody>
          <a:bodyPr anchorCtr="0" anchor="t" bIns="45700" lIns="45700" spcFirstLastPara="1" rIns="45700" wrap="square" tIns="45700">
            <a:normAutofit/>
          </a:bodyPr>
          <a:lstStyle>
            <a:lvl1pPr indent="-406400" lvl="0" marL="457200" algn="l">
              <a:lnSpc>
                <a:spcPct val="100000"/>
              </a:lnSpc>
              <a:spcBef>
                <a:spcPts val="600"/>
              </a:spcBef>
              <a:spcAft>
                <a:spcPts val="0"/>
              </a:spcAft>
              <a:buClr>
                <a:srgbClr val="000000"/>
              </a:buClr>
              <a:buSzPts val="2800"/>
              <a:buChar char="•"/>
              <a:defRPr sz="2800"/>
            </a:lvl1pPr>
            <a:lvl2pPr indent="-406400" lvl="1" marL="914400" algn="l">
              <a:lnSpc>
                <a:spcPct val="100000"/>
              </a:lnSpc>
              <a:spcBef>
                <a:spcPts val="600"/>
              </a:spcBef>
              <a:spcAft>
                <a:spcPts val="0"/>
              </a:spcAft>
              <a:buClr>
                <a:srgbClr val="000000"/>
              </a:buClr>
              <a:buSzPts val="2800"/>
              <a:buChar char="–"/>
              <a:defRPr sz="2800"/>
            </a:lvl2pPr>
            <a:lvl3pPr indent="-406400" lvl="2" marL="1371600" algn="l">
              <a:lnSpc>
                <a:spcPct val="100000"/>
              </a:lnSpc>
              <a:spcBef>
                <a:spcPts val="600"/>
              </a:spcBef>
              <a:spcAft>
                <a:spcPts val="0"/>
              </a:spcAft>
              <a:buClr>
                <a:srgbClr val="000000"/>
              </a:buClr>
              <a:buSzPts val="2800"/>
              <a:buChar char="•"/>
              <a:defRPr sz="2800"/>
            </a:lvl3pPr>
            <a:lvl4pPr indent="-406400" lvl="3" marL="1828800" algn="l">
              <a:lnSpc>
                <a:spcPct val="100000"/>
              </a:lnSpc>
              <a:spcBef>
                <a:spcPts val="600"/>
              </a:spcBef>
              <a:spcAft>
                <a:spcPts val="0"/>
              </a:spcAft>
              <a:buClr>
                <a:srgbClr val="000000"/>
              </a:buClr>
              <a:buSzPts val="2800"/>
              <a:buChar char="–"/>
              <a:defRPr sz="2800"/>
            </a:lvl4pPr>
            <a:lvl5pPr indent="-406400" lvl="4" marL="2286000" algn="l">
              <a:lnSpc>
                <a:spcPct val="100000"/>
              </a:lnSpc>
              <a:spcBef>
                <a:spcPts val="600"/>
              </a:spcBef>
              <a:spcAft>
                <a:spcPts val="0"/>
              </a:spcAft>
              <a:buClr>
                <a:srgbClr val="000000"/>
              </a:buClr>
              <a:buSzPts val="2800"/>
              <a:buChar char="»"/>
              <a:defRPr sz="2800"/>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26" name="Google Shape;26;p161"/>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p:cSld name="Comparison">
    <p:spTree>
      <p:nvGrpSpPr>
        <p:cNvPr id="27" name="Shape 27"/>
        <p:cNvGrpSpPr/>
        <p:nvPr/>
      </p:nvGrpSpPr>
      <p:grpSpPr>
        <a:xfrm>
          <a:off x="0" y="0"/>
          <a:ext cx="0" cy="0"/>
          <a:chOff x="0" y="0"/>
          <a:chExt cx="0" cy="0"/>
        </a:xfrm>
      </p:grpSpPr>
      <p:sp>
        <p:nvSpPr>
          <p:cNvPr id="28" name="Google Shape;28;p162"/>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29" name="Google Shape;29;p162"/>
          <p:cNvSpPr txBox="1"/>
          <p:nvPr>
            <p:ph idx="1" type="body"/>
          </p:nvPr>
        </p:nvSpPr>
        <p:spPr>
          <a:xfrm>
            <a:off x="457200" y="1535112"/>
            <a:ext cx="4040188" cy="639763"/>
          </a:xfrm>
          <a:prstGeom prst="rect">
            <a:avLst/>
          </a:prstGeom>
          <a:noFill/>
          <a:ln>
            <a:noFill/>
          </a:ln>
        </p:spPr>
        <p:txBody>
          <a:bodyPr anchorCtr="0" anchor="b" bIns="45700" lIns="45700" spcFirstLastPara="1" rIns="45700" wrap="square" tIns="45700">
            <a:normAutofit/>
          </a:bodyPr>
          <a:lstStyle>
            <a:lvl1pPr indent="-228600" lvl="0" marL="457200" algn="l">
              <a:lnSpc>
                <a:spcPct val="100000"/>
              </a:lnSpc>
              <a:spcBef>
                <a:spcPts val="500"/>
              </a:spcBef>
              <a:spcAft>
                <a:spcPts val="0"/>
              </a:spcAft>
              <a:buClr>
                <a:srgbClr val="000000"/>
              </a:buClr>
              <a:buSzPts val="2400"/>
              <a:buFont typeface="Calibri"/>
              <a:buNone/>
              <a:defRPr b="1" sz="2400"/>
            </a:lvl1pPr>
            <a:lvl2pPr indent="-228600" lvl="1" marL="914400" algn="l">
              <a:lnSpc>
                <a:spcPct val="100000"/>
              </a:lnSpc>
              <a:spcBef>
                <a:spcPts val="500"/>
              </a:spcBef>
              <a:spcAft>
                <a:spcPts val="0"/>
              </a:spcAft>
              <a:buClr>
                <a:srgbClr val="000000"/>
              </a:buClr>
              <a:buSzPts val="2400"/>
              <a:buFont typeface="Calibri"/>
              <a:buNone/>
              <a:defRPr b="1" sz="2400"/>
            </a:lvl2pPr>
            <a:lvl3pPr indent="-228600" lvl="2" marL="1371600" algn="l">
              <a:lnSpc>
                <a:spcPct val="100000"/>
              </a:lnSpc>
              <a:spcBef>
                <a:spcPts val="500"/>
              </a:spcBef>
              <a:spcAft>
                <a:spcPts val="0"/>
              </a:spcAft>
              <a:buClr>
                <a:srgbClr val="000000"/>
              </a:buClr>
              <a:buSzPts val="2400"/>
              <a:buFont typeface="Calibri"/>
              <a:buNone/>
              <a:defRPr b="1" sz="2400"/>
            </a:lvl3pPr>
            <a:lvl4pPr indent="-228600" lvl="3" marL="1828800" algn="l">
              <a:lnSpc>
                <a:spcPct val="100000"/>
              </a:lnSpc>
              <a:spcBef>
                <a:spcPts val="500"/>
              </a:spcBef>
              <a:spcAft>
                <a:spcPts val="0"/>
              </a:spcAft>
              <a:buClr>
                <a:srgbClr val="000000"/>
              </a:buClr>
              <a:buSzPts val="2400"/>
              <a:buFont typeface="Calibri"/>
              <a:buNone/>
              <a:defRPr b="1" sz="2400"/>
            </a:lvl4pPr>
            <a:lvl5pPr indent="-228600" lvl="4" marL="2286000" algn="l">
              <a:lnSpc>
                <a:spcPct val="100000"/>
              </a:lnSpc>
              <a:spcBef>
                <a:spcPts val="500"/>
              </a:spcBef>
              <a:spcAft>
                <a:spcPts val="0"/>
              </a:spcAft>
              <a:buClr>
                <a:srgbClr val="000000"/>
              </a:buClr>
              <a:buSzPts val="2400"/>
              <a:buFont typeface="Calibri"/>
              <a:buNone/>
              <a:defRPr b="1" sz="2400"/>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30" name="Google Shape;30;p162"/>
          <p:cNvSpPr txBox="1"/>
          <p:nvPr>
            <p:ph idx="2" type="body"/>
          </p:nvPr>
        </p:nvSpPr>
        <p:spPr>
          <a:xfrm>
            <a:off x="4645025" y="1535111"/>
            <a:ext cx="4041775" cy="639783"/>
          </a:xfrm>
          <a:prstGeom prst="rect">
            <a:avLst/>
          </a:prstGeom>
          <a:noFill/>
          <a:ln>
            <a:noFill/>
          </a:ln>
        </p:spPr>
        <p:txBody>
          <a:bodyPr anchorCtr="0" anchor="b"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31" name="Google Shape;31;p162"/>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2" name="Shape 32"/>
        <p:cNvGrpSpPr/>
        <p:nvPr/>
      </p:nvGrpSpPr>
      <p:grpSpPr>
        <a:xfrm>
          <a:off x="0" y="0"/>
          <a:ext cx="0" cy="0"/>
          <a:chOff x="0" y="0"/>
          <a:chExt cx="0" cy="0"/>
        </a:xfrm>
      </p:grpSpPr>
      <p:sp>
        <p:nvSpPr>
          <p:cNvPr id="33" name="Google Shape;33;p163"/>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algn="ctr">
              <a:lnSpc>
                <a:spcPct val="100000"/>
              </a:lnSpc>
              <a:spcBef>
                <a:spcPts val="0"/>
              </a:spcBef>
              <a:spcAft>
                <a:spcPts val="0"/>
              </a:spcAft>
              <a:buClr>
                <a:srgbClr val="000000"/>
              </a:buClr>
              <a:buSzPts val="1800"/>
              <a:buNone/>
              <a:defRPr/>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34" name="Google Shape;34;p163"/>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35" name="Shape 35"/>
        <p:cNvGrpSpPr/>
        <p:nvPr/>
      </p:nvGrpSpPr>
      <p:grpSpPr>
        <a:xfrm>
          <a:off x="0" y="0"/>
          <a:ext cx="0" cy="0"/>
          <a:chOff x="0" y="0"/>
          <a:chExt cx="0" cy="0"/>
        </a:xfrm>
      </p:grpSpPr>
      <p:sp>
        <p:nvSpPr>
          <p:cNvPr id="36" name="Google Shape;36;p164"/>
          <p:cNvSpPr txBox="1"/>
          <p:nvPr>
            <p:ph type="title"/>
          </p:nvPr>
        </p:nvSpPr>
        <p:spPr>
          <a:xfrm>
            <a:off x="457200" y="273050"/>
            <a:ext cx="3008316" cy="1162050"/>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000000"/>
              </a:buClr>
              <a:buSzPts val="2000"/>
              <a:buFont typeface="Calibri"/>
              <a:buNone/>
              <a:defRPr b="1" sz="20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37" name="Google Shape;37;p164"/>
          <p:cNvSpPr txBox="1"/>
          <p:nvPr>
            <p:ph idx="1" type="body"/>
          </p:nvPr>
        </p:nvSpPr>
        <p:spPr>
          <a:xfrm>
            <a:off x="3575050" y="273050"/>
            <a:ext cx="5111750" cy="5853113"/>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38" name="Google Shape;38;p164"/>
          <p:cNvSpPr txBox="1"/>
          <p:nvPr>
            <p:ph idx="2" type="body"/>
          </p:nvPr>
        </p:nvSpPr>
        <p:spPr>
          <a:xfrm>
            <a:off x="457198" y="1435100"/>
            <a:ext cx="3008317" cy="4691063"/>
          </a:xfrm>
          <a:prstGeom prst="rect">
            <a:avLst/>
          </a:prstGeom>
          <a:noFill/>
          <a:ln>
            <a:noFill/>
          </a:ln>
        </p:spPr>
        <p:txBody>
          <a:bodyPr anchorCtr="0" anchor="t" bIns="45700" lIns="45700" spcFirstLastPara="1" rIns="45700" wrap="square" tIns="45700">
            <a:normAutofit/>
          </a:bodyPr>
          <a:lstStyle>
            <a:lvl1pPr indent="-342900" lvl="0" marL="457200" algn="l">
              <a:lnSpc>
                <a:spcPct val="100000"/>
              </a:lnSpc>
              <a:spcBef>
                <a:spcPts val="700"/>
              </a:spcBef>
              <a:spcAft>
                <a:spcPts val="0"/>
              </a:spcAft>
              <a:buClr>
                <a:srgbClr val="000000"/>
              </a:buClr>
              <a:buSzPts val="1800"/>
              <a:buChar char="•"/>
              <a:defRPr/>
            </a:lvl1pPr>
            <a:lvl2pPr indent="-342900" lvl="1" marL="914400" algn="l">
              <a:lnSpc>
                <a:spcPct val="100000"/>
              </a:lnSpc>
              <a:spcBef>
                <a:spcPts val="700"/>
              </a:spcBef>
              <a:spcAft>
                <a:spcPts val="0"/>
              </a:spcAft>
              <a:buClr>
                <a:srgbClr val="000000"/>
              </a:buClr>
              <a:buSzPts val="1800"/>
              <a:buChar char="–"/>
              <a:defRPr/>
            </a:lvl2pPr>
            <a:lvl3pPr indent="-342900" lvl="2" marL="1371600" algn="l">
              <a:lnSpc>
                <a:spcPct val="100000"/>
              </a:lnSpc>
              <a:spcBef>
                <a:spcPts val="700"/>
              </a:spcBef>
              <a:spcAft>
                <a:spcPts val="0"/>
              </a:spcAft>
              <a:buClr>
                <a:srgbClr val="000000"/>
              </a:buClr>
              <a:buSzPts val="1800"/>
              <a:buChar char="•"/>
              <a:defRPr/>
            </a:lvl3pPr>
            <a:lvl4pPr indent="-342900" lvl="3" marL="1828800" algn="l">
              <a:lnSpc>
                <a:spcPct val="100000"/>
              </a:lnSpc>
              <a:spcBef>
                <a:spcPts val="700"/>
              </a:spcBef>
              <a:spcAft>
                <a:spcPts val="0"/>
              </a:spcAft>
              <a:buClr>
                <a:srgbClr val="000000"/>
              </a:buClr>
              <a:buSzPts val="1800"/>
              <a:buChar char="–"/>
              <a:defRPr/>
            </a:lvl4pPr>
            <a:lvl5pPr indent="-342900" lvl="4" marL="2286000" algn="l">
              <a:lnSpc>
                <a:spcPct val="100000"/>
              </a:lnSpc>
              <a:spcBef>
                <a:spcPts val="700"/>
              </a:spcBef>
              <a:spcAft>
                <a:spcPts val="0"/>
              </a:spcAft>
              <a:buClr>
                <a:srgbClr val="000000"/>
              </a:buClr>
              <a:buSzPts val="1800"/>
              <a:buChar char="»"/>
              <a:defRPr/>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39" name="Google Shape;39;p164"/>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p:cSld name="Picture with Caption">
    <p:spTree>
      <p:nvGrpSpPr>
        <p:cNvPr id="40" name="Shape 40"/>
        <p:cNvGrpSpPr/>
        <p:nvPr/>
      </p:nvGrpSpPr>
      <p:grpSpPr>
        <a:xfrm>
          <a:off x="0" y="0"/>
          <a:ext cx="0" cy="0"/>
          <a:chOff x="0" y="0"/>
          <a:chExt cx="0" cy="0"/>
        </a:xfrm>
      </p:grpSpPr>
      <p:sp>
        <p:nvSpPr>
          <p:cNvPr id="41" name="Google Shape;41;p165"/>
          <p:cNvSpPr txBox="1"/>
          <p:nvPr>
            <p:ph type="title"/>
          </p:nvPr>
        </p:nvSpPr>
        <p:spPr>
          <a:xfrm>
            <a:off x="1792288" y="4800600"/>
            <a:ext cx="5486404" cy="566738"/>
          </a:xfrm>
          <a:prstGeom prst="rect">
            <a:avLst/>
          </a:prstGeom>
          <a:noFill/>
          <a:ln>
            <a:noFill/>
          </a:ln>
        </p:spPr>
        <p:txBody>
          <a:bodyPr anchorCtr="0" anchor="b" bIns="45700" lIns="45700" spcFirstLastPara="1" rIns="45700" wrap="square" tIns="45700">
            <a:normAutofit/>
          </a:bodyPr>
          <a:lstStyle>
            <a:lvl1pPr lvl="0" algn="l">
              <a:lnSpc>
                <a:spcPct val="100000"/>
              </a:lnSpc>
              <a:spcBef>
                <a:spcPts val="0"/>
              </a:spcBef>
              <a:spcAft>
                <a:spcPts val="0"/>
              </a:spcAft>
              <a:buClr>
                <a:srgbClr val="000000"/>
              </a:buClr>
              <a:buSzPts val="2000"/>
              <a:buFont typeface="Calibri"/>
              <a:buNone/>
              <a:defRPr b="1" sz="2000"/>
            </a:lvl1pPr>
            <a:lvl2pPr lvl="1" algn="ctr">
              <a:lnSpc>
                <a:spcPct val="100000"/>
              </a:lnSpc>
              <a:spcBef>
                <a:spcPts val="0"/>
              </a:spcBef>
              <a:spcAft>
                <a:spcPts val="0"/>
              </a:spcAft>
              <a:buClr>
                <a:srgbClr val="000000"/>
              </a:buClr>
              <a:buSzPts val="1800"/>
              <a:buNone/>
              <a:defRPr/>
            </a:lvl2pPr>
            <a:lvl3pPr lvl="2" algn="ctr">
              <a:lnSpc>
                <a:spcPct val="100000"/>
              </a:lnSpc>
              <a:spcBef>
                <a:spcPts val="0"/>
              </a:spcBef>
              <a:spcAft>
                <a:spcPts val="0"/>
              </a:spcAft>
              <a:buClr>
                <a:srgbClr val="000000"/>
              </a:buClr>
              <a:buSzPts val="1800"/>
              <a:buNone/>
              <a:defRPr/>
            </a:lvl3pPr>
            <a:lvl4pPr lvl="3" algn="ctr">
              <a:lnSpc>
                <a:spcPct val="100000"/>
              </a:lnSpc>
              <a:spcBef>
                <a:spcPts val="0"/>
              </a:spcBef>
              <a:spcAft>
                <a:spcPts val="0"/>
              </a:spcAft>
              <a:buClr>
                <a:srgbClr val="000000"/>
              </a:buClr>
              <a:buSzPts val="1800"/>
              <a:buNone/>
              <a:defRPr/>
            </a:lvl4pPr>
            <a:lvl5pPr lvl="4" algn="ctr">
              <a:lnSpc>
                <a:spcPct val="100000"/>
              </a:lnSpc>
              <a:spcBef>
                <a:spcPts val="0"/>
              </a:spcBef>
              <a:spcAft>
                <a:spcPts val="0"/>
              </a:spcAft>
              <a:buClr>
                <a:srgbClr val="000000"/>
              </a:buClr>
              <a:buSzPts val="1800"/>
              <a:buNone/>
              <a:defRPr/>
            </a:lvl5pPr>
            <a:lvl6pPr lvl="5" algn="ctr">
              <a:lnSpc>
                <a:spcPct val="100000"/>
              </a:lnSpc>
              <a:spcBef>
                <a:spcPts val="0"/>
              </a:spcBef>
              <a:spcAft>
                <a:spcPts val="0"/>
              </a:spcAft>
              <a:buClr>
                <a:srgbClr val="000000"/>
              </a:buClr>
              <a:buSzPts val="1800"/>
              <a:buNone/>
              <a:defRPr/>
            </a:lvl6pPr>
            <a:lvl7pPr lvl="6" algn="ctr">
              <a:lnSpc>
                <a:spcPct val="100000"/>
              </a:lnSpc>
              <a:spcBef>
                <a:spcPts val="0"/>
              </a:spcBef>
              <a:spcAft>
                <a:spcPts val="0"/>
              </a:spcAft>
              <a:buClr>
                <a:srgbClr val="000000"/>
              </a:buClr>
              <a:buSzPts val="1800"/>
              <a:buNone/>
              <a:defRPr/>
            </a:lvl7pPr>
            <a:lvl8pPr lvl="7" algn="ctr">
              <a:lnSpc>
                <a:spcPct val="100000"/>
              </a:lnSpc>
              <a:spcBef>
                <a:spcPts val="0"/>
              </a:spcBef>
              <a:spcAft>
                <a:spcPts val="0"/>
              </a:spcAft>
              <a:buClr>
                <a:srgbClr val="000000"/>
              </a:buClr>
              <a:buSzPts val="1800"/>
              <a:buNone/>
              <a:defRPr/>
            </a:lvl8pPr>
            <a:lvl9pPr lvl="8" algn="ctr">
              <a:lnSpc>
                <a:spcPct val="100000"/>
              </a:lnSpc>
              <a:spcBef>
                <a:spcPts val="0"/>
              </a:spcBef>
              <a:spcAft>
                <a:spcPts val="0"/>
              </a:spcAft>
              <a:buClr>
                <a:srgbClr val="000000"/>
              </a:buClr>
              <a:buSzPts val="1800"/>
              <a:buNone/>
              <a:defRPr/>
            </a:lvl9pPr>
          </a:lstStyle>
          <a:p/>
        </p:txBody>
      </p:sp>
      <p:sp>
        <p:nvSpPr>
          <p:cNvPr id="42" name="Google Shape;42;p165"/>
          <p:cNvSpPr/>
          <p:nvPr>
            <p:ph idx="2" type="pic"/>
          </p:nvPr>
        </p:nvSpPr>
        <p:spPr>
          <a:xfrm>
            <a:off x="1792288" y="612775"/>
            <a:ext cx="5486404" cy="4114800"/>
          </a:xfrm>
          <a:prstGeom prst="rect">
            <a:avLst/>
          </a:prstGeom>
          <a:noFill/>
          <a:ln>
            <a:noFill/>
          </a:ln>
        </p:spPr>
      </p:sp>
      <p:sp>
        <p:nvSpPr>
          <p:cNvPr id="43" name="Google Shape;43;p165"/>
          <p:cNvSpPr txBox="1"/>
          <p:nvPr>
            <p:ph idx="1" type="body"/>
          </p:nvPr>
        </p:nvSpPr>
        <p:spPr>
          <a:xfrm>
            <a:off x="1792288" y="5367337"/>
            <a:ext cx="5486404" cy="804882"/>
          </a:xfrm>
          <a:prstGeom prst="rect">
            <a:avLst/>
          </a:prstGeom>
          <a:noFill/>
          <a:ln>
            <a:noFill/>
          </a:ln>
        </p:spPr>
        <p:txBody>
          <a:bodyPr anchorCtr="0" anchor="t" bIns="45700" lIns="45700" spcFirstLastPara="1" rIns="45700" wrap="square" tIns="45700">
            <a:normAutofit/>
          </a:bodyPr>
          <a:lstStyle>
            <a:lvl1pPr indent="-228600" lvl="0" marL="457200" algn="l">
              <a:lnSpc>
                <a:spcPct val="100000"/>
              </a:lnSpc>
              <a:spcBef>
                <a:spcPts val="300"/>
              </a:spcBef>
              <a:spcAft>
                <a:spcPts val="0"/>
              </a:spcAft>
              <a:buClr>
                <a:srgbClr val="000000"/>
              </a:buClr>
              <a:buSzPts val="1400"/>
              <a:buFont typeface="Calibri"/>
              <a:buNone/>
              <a:defRPr sz="1400"/>
            </a:lvl1pPr>
            <a:lvl2pPr indent="-228600" lvl="1" marL="914400" algn="l">
              <a:lnSpc>
                <a:spcPct val="100000"/>
              </a:lnSpc>
              <a:spcBef>
                <a:spcPts val="300"/>
              </a:spcBef>
              <a:spcAft>
                <a:spcPts val="0"/>
              </a:spcAft>
              <a:buClr>
                <a:srgbClr val="000000"/>
              </a:buClr>
              <a:buSzPts val="1400"/>
              <a:buFont typeface="Calibri"/>
              <a:buNone/>
              <a:defRPr sz="1400"/>
            </a:lvl2pPr>
            <a:lvl3pPr indent="-228600" lvl="2" marL="1371600" algn="l">
              <a:lnSpc>
                <a:spcPct val="100000"/>
              </a:lnSpc>
              <a:spcBef>
                <a:spcPts val="300"/>
              </a:spcBef>
              <a:spcAft>
                <a:spcPts val="0"/>
              </a:spcAft>
              <a:buClr>
                <a:srgbClr val="000000"/>
              </a:buClr>
              <a:buSzPts val="1400"/>
              <a:buFont typeface="Calibri"/>
              <a:buNone/>
              <a:defRPr sz="1400"/>
            </a:lvl3pPr>
            <a:lvl4pPr indent="-228600" lvl="3" marL="1828800" algn="l">
              <a:lnSpc>
                <a:spcPct val="100000"/>
              </a:lnSpc>
              <a:spcBef>
                <a:spcPts val="300"/>
              </a:spcBef>
              <a:spcAft>
                <a:spcPts val="0"/>
              </a:spcAft>
              <a:buClr>
                <a:srgbClr val="000000"/>
              </a:buClr>
              <a:buSzPts val="1400"/>
              <a:buFont typeface="Calibri"/>
              <a:buNone/>
              <a:defRPr sz="1400"/>
            </a:lvl4pPr>
            <a:lvl5pPr indent="-228600" lvl="4" marL="2286000" algn="l">
              <a:lnSpc>
                <a:spcPct val="100000"/>
              </a:lnSpc>
              <a:spcBef>
                <a:spcPts val="300"/>
              </a:spcBef>
              <a:spcAft>
                <a:spcPts val="0"/>
              </a:spcAft>
              <a:buClr>
                <a:srgbClr val="000000"/>
              </a:buClr>
              <a:buSzPts val="1400"/>
              <a:buFont typeface="Calibri"/>
              <a:buNone/>
              <a:defRPr sz="1400"/>
            </a:lvl5pPr>
            <a:lvl6pPr indent="-342900" lvl="5" marL="2743200" algn="l">
              <a:lnSpc>
                <a:spcPct val="100000"/>
              </a:lnSpc>
              <a:spcBef>
                <a:spcPts val="700"/>
              </a:spcBef>
              <a:spcAft>
                <a:spcPts val="0"/>
              </a:spcAft>
              <a:buClr>
                <a:srgbClr val="000000"/>
              </a:buClr>
              <a:buSzPts val="1800"/>
              <a:buChar char="•"/>
              <a:defRPr/>
            </a:lvl6pPr>
            <a:lvl7pPr indent="-342900" lvl="6" marL="3200400" algn="l">
              <a:lnSpc>
                <a:spcPct val="100000"/>
              </a:lnSpc>
              <a:spcBef>
                <a:spcPts val="700"/>
              </a:spcBef>
              <a:spcAft>
                <a:spcPts val="0"/>
              </a:spcAft>
              <a:buClr>
                <a:srgbClr val="000000"/>
              </a:buClr>
              <a:buSzPts val="1800"/>
              <a:buChar char="•"/>
              <a:defRPr/>
            </a:lvl7pPr>
            <a:lvl8pPr indent="-342900" lvl="7" marL="3657600" algn="l">
              <a:lnSpc>
                <a:spcPct val="100000"/>
              </a:lnSpc>
              <a:spcBef>
                <a:spcPts val="700"/>
              </a:spcBef>
              <a:spcAft>
                <a:spcPts val="0"/>
              </a:spcAft>
              <a:buClr>
                <a:srgbClr val="000000"/>
              </a:buClr>
              <a:buSzPts val="1800"/>
              <a:buChar char="•"/>
              <a:defRPr/>
            </a:lvl8pPr>
            <a:lvl9pPr indent="-342900" lvl="8" marL="4114800" algn="l">
              <a:lnSpc>
                <a:spcPct val="100000"/>
              </a:lnSpc>
              <a:spcBef>
                <a:spcPts val="700"/>
              </a:spcBef>
              <a:spcAft>
                <a:spcPts val="0"/>
              </a:spcAft>
              <a:buClr>
                <a:srgbClr val="000000"/>
              </a:buClr>
              <a:buSzPts val="1800"/>
              <a:buChar char="•"/>
              <a:defRPr/>
            </a:lvl9pPr>
          </a:lstStyle>
          <a:p/>
        </p:txBody>
      </p:sp>
      <p:sp>
        <p:nvSpPr>
          <p:cNvPr id="44" name="Google Shape;44;p165"/>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56"/>
          <p:cNvSpPr txBox="1"/>
          <p:nvPr>
            <p:ph type="title"/>
          </p:nvPr>
        </p:nvSpPr>
        <p:spPr>
          <a:xfrm>
            <a:off x="457200" y="274638"/>
            <a:ext cx="8229600" cy="1143001"/>
          </a:xfrm>
          <a:prstGeom prst="rect">
            <a:avLst/>
          </a:prstGeom>
          <a:noFill/>
          <a:ln>
            <a:noFill/>
          </a:ln>
        </p:spPr>
        <p:txBody>
          <a:bodyPr anchorCtr="0" anchor="ctr" bIns="45700" lIns="45700" spcFirstLastPara="1" rIns="45700" wrap="square" tIns="45700">
            <a:normAutofit/>
          </a:bodyPr>
          <a:lstStyle>
            <a:lvl1pPr lvl="0"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4400"/>
              <a:buFont typeface="Calibri"/>
              <a:buNone/>
              <a:defRPr b="0" i="0" sz="4400" u="none" cap="none" strike="noStrike">
                <a:solidFill>
                  <a:srgbClr val="000000"/>
                </a:solidFill>
                <a:latin typeface="Calibri"/>
                <a:ea typeface="Calibri"/>
                <a:cs typeface="Calibri"/>
                <a:sym typeface="Calibri"/>
              </a:defRPr>
            </a:lvl9pPr>
          </a:lstStyle>
          <a:p/>
        </p:txBody>
      </p:sp>
      <p:sp>
        <p:nvSpPr>
          <p:cNvPr id="7" name="Google Shape;7;p156"/>
          <p:cNvSpPr txBox="1"/>
          <p:nvPr>
            <p:ph idx="1" type="body"/>
          </p:nvPr>
        </p:nvSpPr>
        <p:spPr>
          <a:xfrm>
            <a:off x="10207625" y="3657600"/>
            <a:ext cx="7162800" cy="6629400"/>
          </a:xfrm>
          <a:prstGeom prst="rect">
            <a:avLst/>
          </a:prstGeom>
          <a:noFill/>
          <a:ln>
            <a:noFill/>
          </a:ln>
        </p:spPr>
        <p:txBody>
          <a:bodyPr anchorCtr="0" anchor="t" bIns="45700" lIns="45700" spcFirstLastPara="1" rIns="45700" wrap="square" tIns="45700">
            <a:normAutofit/>
          </a:bodyPr>
          <a:lstStyle>
            <a:lvl1pPr indent="-431800" lvl="0" marL="4572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1pPr>
            <a:lvl2pPr indent="-431800" lvl="1" marL="9144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2pPr>
            <a:lvl3pPr indent="-431800" lvl="2" marL="13716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3pPr>
            <a:lvl4pPr indent="-431800" lvl="3" marL="18288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4pPr>
            <a:lvl5pPr indent="-431800" lvl="4" marL="22860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5pPr>
            <a:lvl6pPr indent="-431800" lvl="5" marL="27432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6pPr>
            <a:lvl7pPr indent="-431800" lvl="6" marL="32004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7pPr>
            <a:lvl8pPr indent="-431800" lvl="7" marL="36576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8pPr>
            <a:lvl9pPr indent="-431800" lvl="8" marL="4114800" marR="0" rtl="0" algn="l">
              <a:lnSpc>
                <a:spcPct val="100000"/>
              </a:lnSpc>
              <a:spcBef>
                <a:spcPts val="700"/>
              </a:spcBef>
              <a:spcAft>
                <a:spcPts val="0"/>
              </a:spcAft>
              <a:buClr>
                <a:srgbClr val="000000"/>
              </a:buClr>
              <a:buSzPts val="3200"/>
              <a:buFont typeface="Arial"/>
              <a:buChar char="•"/>
              <a:defRPr b="0" i="0" sz="3200" u="none" cap="none" strike="noStrike">
                <a:solidFill>
                  <a:srgbClr val="000000"/>
                </a:solidFill>
                <a:latin typeface="Calibri"/>
                <a:ea typeface="Calibri"/>
                <a:cs typeface="Calibri"/>
                <a:sym typeface="Calibri"/>
              </a:defRPr>
            </a:lvl9pPr>
          </a:lstStyle>
          <a:p/>
        </p:txBody>
      </p:sp>
      <p:sp>
        <p:nvSpPr>
          <p:cNvPr id="8" name="Google Shape;8;p156"/>
          <p:cNvSpPr txBox="1"/>
          <p:nvPr>
            <p:ph idx="12" type="sldNum"/>
          </p:nvPr>
        </p:nvSpPr>
        <p:spPr>
          <a:xfrm>
            <a:off x="8428181" y="6414762"/>
            <a:ext cx="258620" cy="248302"/>
          </a:xfrm>
          <a:prstGeom prst="rect">
            <a:avLst/>
          </a:prstGeom>
          <a:noFill/>
          <a:ln>
            <a:noFill/>
          </a:ln>
        </p:spPr>
        <p:txBody>
          <a:bodyPr anchorCtr="0" anchor="ctr" bIns="45700" lIns="45700" spcFirstLastPara="1" rIns="45700" wrap="square" tIns="45700">
            <a:sp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5.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4.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4.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4.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4.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4.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4.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3"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3" Type="http://schemas.openxmlformats.org/officeDocument/2006/relationships/image" Target="../media/image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3" Type="http://schemas.openxmlformats.org/officeDocument/2006/relationships/image" Target="../media/image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3" Type="http://schemas.openxmlformats.org/officeDocument/2006/relationships/image" Target="../media/image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 Id="rId3" Type="http://schemas.openxmlformats.org/officeDocument/2006/relationships/image" Target="../media/image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 Id="rId3" Type="http://schemas.openxmlformats.org/officeDocument/2006/relationships/image" Target="../media/image4.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 Id="rId3" Type="http://schemas.openxmlformats.org/officeDocument/2006/relationships/image" Target="../media/image4.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 Id="rId3" Type="http://schemas.openxmlformats.org/officeDocument/2006/relationships/image" Target="../media/image4.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 Id="rId3" Type="http://schemas.openxmlformats.org/officeDocument/2006/relationships/image" Target="../media/image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6.xml"/><Relationship Id="rId3" Type="http://schemas.openxmlformats.org/officeDocument/2006/relationships/image" Target="../media/image4.png"/></Relationships>
</file>

<file path=ppt/slides/_rels/slide47.xml.rels><?xml version="1.0" encoding="UTF-8" standalone="yes"?><Relationships xmlns="http://schemas.openxmlformats.org/package/2006/relationships"><Relationship Id="rId11" Type="http://schemas.openxmlformats.org/officeDocument/2006/relationships/hyperlink" Target="https://www.nationalacademies.org/" TargetMode="External"/><Relationship Id="rId10" Type="http://schemas.openxmlformats.org/officeDocument/2006/relationships/hyperlink" Target="https://www.who.int/" TargetMode="External"/><Relationship Id="rId13" Type="http://schemas.openxmlformats.org/officeDocument/2006/relationships/hyperlink" Target="https://diabetesjournals.org/care/issue/47/Supplement_1" TargetMode="External"/><Relationship Id="rId12" Type="http://schemas.openxmlformats.org/officeDocument/2006/relationships/hyperlink" Target="https://www.jacc.org/doi/10.1016/j.jacc.2019.03.010" TargetMode="External"/><Relationship Id="rId1" Type="http://schemas.openxmlformats.org/officeDocument/2006/relationships/slideLayout" Target="../slideLayouts/slideLayout1.xml"/><Relationship Id="rId2" Type="http://schemas.openxmlformats.org/officeDocument/2006/relationships/notesSlide" Target="../notesSlides/notesSlide47.xml"/><Relationship Id="rId3" Type="http://schemas.openxmlformats.org/officeDocument/2006/relationships/image" Target="../media/image6.png"/><Relationship Id="rId4" Type="http://schemas.openxmlformats.org/officeDocument/2006/relationships/image" Target="../media/image4.png"/><Relationship Id="rId9" Type="http://schemas.openxmlformats.org/officeDocument/2006/relationships/hyperlink" Target="https://www.nutritioncaremanual.org/" TargetMode="External"/><Relationship Id="rId15" Type="http://schemas.openxmlformats.org/officeDocument/2006/relationships/hyperlink" Target="https://www.endocrine.org/clinical-practice-guidelines" TargetMode="External"/><Relationship Id="rId14" Type="http://schemas.openxmlformats.org/officeDocument/2006/relationships/hyperlink" Target="https://www.liebertpub.com/doi/10.1089/thy.2015.0020" TargetMode="External"/><Relationship Id="rId5" Type="http://schemas.openxmlformats.org/officeDocument/2006/relationships/hyperlink" Target="https://rarediseases.info.nih.gov/" TargetMode="External"/><Relationship Id="rId6" Type="http://schemas.openxmlformats.org/officeDocument/2006/relationships/hyperlink" Target="https://www.acmg.net/" TargetMode="External"/><Relationship Id="rId7" Type="http://schemas.openxmlformats.org/officeDocument/2006/relationships/hyperlink" Target="https://www.ncbi.nlm.nih.gov/books/NBK1116/" TargetMode="External"/><Relationship Id="rId8" Type="http://schemas.openxmlformats.org/officeDocument/2006/relationships/hyperlink" Target="https://rarediseases.org/"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6.png"/><Relationship Id="rId4" Type="http://schemas.openxmlformats.org/officeDocument/2006/relationships/image" Target="../media/image4.png"/><Relationship Id="rId5" Type="http://schemas.openxmlformats.org/officeDocument/2006/relationships/hyperlink" Target="https://www.kidney.org/professionals/guidelines" TargetMode="External"/><Relationship Id="rId6" Type="http://schemas.openxmlformats.org/officeDocument/2006/relationships/hyperlink" Target="https://www.who.int/publications/i/item/9789240000124" TargetMode="External"/><Relationship Id="rId7" Type="http://schemas.openxmlformats.org/officeDocument/2006/relationships/hyperlink" Target="https://ashpublications.org/bloodadvances"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 Id="rId3" Type="http://schemas.openxmlformats.org/officeDocument/2006/relationships/image" Target="../media/image7.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4.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 Id="rId3" Type="http://schemas.openxmlformats.org/officeDocument/2006/relationships/image" Target="../media/image4.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 Id="rId3" Type="http://schemas.openxmlformats.org/officeDocument/2006/relationships/image" Target="../media/image4.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 Id="rId3" Type="http://schemas.openxmlformats.org/officeDocument/2006/relationships/image" Target="../media/image4.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 Id="rId3" Type="http://schemas.openxmlformats.org/officeDocument/2006/relationships/image" Target="../media/image4.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 Id="rId3" Type="http://schemas.openxmlformats.org/officeDocument/2006/relationships/image" Target="../media/image4.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4.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6.png"/><Relationship Id="rId4" Type="http://schemas.openxmlformats.org/officeDocument/2006/relationships/image" Target="../media/image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6.png"/><Relationship Id="rId4" Type="http://schemas.openxmlformats.org/officeDocument/2006/relationships/image" Target="../media/image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 Id="rId3" Type="http://schemas.openxmlformats.org/officeDocument/2006/relationships/image" Target="../media/image6.png"/><Relationship Id="rId4" Type="http://schemas.openxmlformats.org/officeDocument/2006/relationships/image" Target="../media/image4.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 Id="rId3" Type="http://schemas.openxmlformats.org/officeDocument/2006/relationships/image" Target="../media/image6.png"/><Relationship Id="rId4" Type="http://schemas.openxmlformats.org/officeDocument/2006/relationships/image" Target="../media/image4.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6.png"/><Relationship Id="rId4" Type="http://schemas.openxmlformats.org/officeDocument/2006/relationships/image" Target="../media/image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6.png"/><Relationship Id="rId4" Type="http://schemas.openxmlformats.org/officeDocument/2006/relationships/image" Target="../media/image4.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 Id="rId3" Type="http://schemas.openxmlformats.org/officeDocument/2006/relationships/image" Target="../media/image6.png"/><Relationship Id="rId4" Type="http://schemas.openxmlformats.org/officeDocument/2006/relationships/image" Target="../media/image4.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6.png"/><Relationship Id="rId4" Type="http://schemas.openxmlformats.org/officeDocument/2006/relationships/image" Target="../media/image4.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6.png"/><Relationship Id="rId4" Type="http://schemas.openxmlformats.org/officeDocument/2006/relationships/image" Target="../media/image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4.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 Id="rId3" Type="http://schemas.openxmlformats.org/officeDocument/2006/relationships/image" Target="../media/image4.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 Id="rId3" Type="http://schemas.openxmlformats.org/officeDocument/2006/relationships/image" Target="../media/image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 Id="rId3" Type="http://schemas.openxmlformats.org/officeDocument/2006/relationships/image" Target="../media/image4.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4.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4.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8.xml"/><Relationship Id="rId3" Type="http://schemas.openxmlformats.org/officeDocument/2006/relationships/image" Target="../media/image4.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 Id="rId3" Type="http://schemas.openxmlformats.org/officeDocument/2006/relationships/image" Target="../media/image4.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0.xml"/><Relationship Id="rId3" Type="http://schemas.openxmlformats.org/officeDocument/2006/relationships/image" Target="../media/image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6.png"/><Relationship Id="rId4" Type="http://schemas.openxmlformats.org/officeDocument/2006/relationships/image" Target="../media/image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2.xml"/><Relationship Id="rId3" Type="http://schemas.openxmlformats.org/officeDocument/2006/relationships/image" Target="../media/image4.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 Id="rId3" Type="http://schemas.openxmlformats.org/officeDocument/2006/relationships/image" Target="../media/image4.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image" Target="../media/image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4.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 Id="rId3" Type="http://schemas.openxmlformats.org/officeDocument/2006/relationships/image" Target="../media/image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7.xml"/><Relationship Id="rId3" Type="http://schemas.openxmlformats.org/officeDocument/2006/relationships/image" Target="../media/image4.pn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8.xml"/><Relationship Id="rId3" Type="http://schemas.openxmlformats.org/officeDocument/2006/relationships/image" Target="../media/image4.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 Id="rId3" Type="http://schemas.openxmlformats.org/officeDocument/2006/relationships/image" Target="../media/image4.pn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 Id="rId3" Type="http://schemas.openxmlformats.org/officeDocument/2006/relationships/image" Target="../media/image4.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 Id="rId3" Type="http://schemas.openxmlformats.org/officeDocument/2006/relationships/image" Target="../media/image9.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2.xml"/><Relationship Id="rId3" Type="http://schemas.openxmlformats.org/officeDocument/2006/relationships/image" Target="../media/image4.pn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3.xml"/><Relationship Id="rId3" Type="http://schemas.openxmlformats.org/officeDocument/2006/relationships/image" Target="../media/image4.pn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 Id="rId3" Type="http://schemas.openxmlformats.org/officeDocument/2006/relationships/image" Target="../media/image4.pn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 Id="rId3" Type="http://schemas.openxmlformats.org/officeDocument/2006/relationships/image" Target="../media/image4.pn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6.xml"/><Relationship Id="rId3" Type="http://schemas.openxmlformats.org/officeDocument/2006/relationships/image" Target="../media/image4.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7.xml"/><Relationship Id="rId3" Type="http://schemas.openxmlformats.org/officeDocument/2006/relationships/image" Target="../media/image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 Id="rId3" Type="http://schemas.openxmlformats.org/officeDocument/2006/relationships/image" Target="../media/image4.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 Id="rId3" Type="http://schemas.openxmlformats.org/officeDocument/2006/relationships/image" Target="../media/image4.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 Id="rId3" Type="http://schemas.openxmlformats.org/officeDocument/2006/relationships/image" Target="../media/image4.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 Id="rId3" Type="http://schemas.openxmlformats.org/officeDocument/2006/relationships/image" Target="../media/image4.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2.xml"/><Relationship Id="rId3" Type="http://schemas.openxmlformats.org/officeDocument/2006/relationships/image" Target="../media/image4.png"/></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3.xml"/><Relationship Id="rId3" Type="http://schemas.openxmlformats.org/officeDocument/2006/relationships/image" Target="../media/image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 Id="rId3" Type="http://schemas.openxmlformats.org/officeDocument/2006/relationships/image" Target="../media/image4.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5.xml"/><Relationship Id="rId3" Type="http://schemas.openxmlformats.org/officeDocument/2006/relationships/image" Target="../media/image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 Id="rId3" Type="http://schemas.openxmlformats.org/officeDocument/2006/relationships/image" Target="../media/image4.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 Id="rId3" Type="http://schemas.openxmlformats.org/officeDocument/2006/relationships/image" Target="../media/image4.pn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8.xml"/><Relationship Id="rId3" Type="http://schemas.openxmlformats.org/officeDocument/2006/relationships/image" Target="../media/image4.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9.xml"/><Relationship Id="rId3" Type="http://schemas.openxmlformats.org/officeDocument/2006/relationships/image" Target="../media/image4.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0.xml"/><Relationship Id="rId3" Type="http://schemas.openxmlformats.org/officeDocument/2006/relationships/image" Target="../media/image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1.xml"/><Relationship Id="rId3" Type="http://schemas.openxmlformats.org/officeDocument/2006/relationships/image" Target="../media/image4.pn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2.xml"/><Relationship Id="rId3" Type="http://schemas.openxmlformats.org/officeDocument/2006/relationships/image" Target="../media/image4.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3.xml"/><Relationship Id="rId3" Type="http://schemas.openxmlformats.org/officeDocument/2006/relationships/image" Target="../media/image6.png"/><Relationship Id="rId4" Type="http://schemas.openxmlformats.org/officeDocument/2006/relationships/image" Target="../media/image4.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4.xml"/><Relationship Id="rId3" Type="http://schemas.openxmlformats.org/officeDocument/2006/relationships/image" Target="../media/image4.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5.xml"/><Relationship Id="rId3"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B"/>
        </a:solidFill>
      </p:bgPr>
    </p:bg>
    <p:spTree>
      <p:nvGrpSpPr>
        <p:cNvPr id="48" name="Shape 48"/>
        <p:cNvGrpSpPr/>
        <p:nvPr/>
      </p:nvGrpSpPr>
      <p:grpSpPr>
        <a:xfrm>
          <a:off x="0" y="0"/>
          <a:ext cx="0" cy="0"/>
          <a:chOff x="0" y="0"/>
          <a:chExt cx="0" cy="0"/>
        </a:xfrm>
      </p:grpSpPr>
      <p:sp>
        <p:nvSpPr>
          <p:cNvPr id="49" name="Google Shape;49;p1"/>
          <p:cNvSpPr/>
          <p:nvPr/>
        </p:nvSpPr>
        <p:spPr>
          <a:xfrm>
            <a:off x="-1543050" y="-558221"/>
            <a:ext cx="3086100" cy="11299906"/>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 name="Google Shape;50;p1"/>
          <p:cNvSpPr/>
          <p:nvPr/>
        </p:nvSpPr>
        <p:spPr>
          <a:xfrm>
            <a:off x="1227773" y="4163619"/>
            <a:ext cx="110239" cy="2819010"/>
          </a:xfrm>
          <a:prstGeom prst="rect">
            <a:avLst/>
          </a:prstGeom>
          <a:solidFill>
            <a:srgbClr val="FFFFFF"/>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 name="Google Shape;51;p1"/>
          <p:cNvSpPr/>
          <p:nvPr/>
        </p:nvSpPr>
        <p:spPr>
          <a:xfrm>
            <a:off x="-2777871" y="-207073"/>
            <a:ext cx="3806574" cy="208323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2" name="Google Shape;52;p1"/>
          <p:cNvSpPr/>
          <p:nvPr/>
        </p:nvSpPr>
        <p:spPr>
          <a:xfrm>
            <a:off x="1543050" y="-1"/>
            <a:ext cx="3515334" cy="3194719"/>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 name="Google Shape;53;p1"/>
          <p:cNvSpPr txBox="1"/>
          <p:nvPr/>
        </p:nvSpPr>
        <p:spPr>
          <a:xfrm>
            <a:off x="1848442" y="8986256"/>
            <a:ext cx="14601579" cy="607557"/>
          </a:xfrm>
          <a:prstGeom prst="rect">
            <a:avLst/>
          </a:prstGeom>
          <a:noFill/>
          <a:ln>
            <a:noFill/>
          </a:ln>
        </p:spPr>
        <p:txBody>
          <a:bodyPr anchorCtr="0" anchor="t" bIns="0" lIns="0" spcFirstLastPara="1" rIns="0" wrap="square" tIns="0">
            <a:spAutoFit/>
          </a:bodyPr>
          <a:lstStyle/>
          <a:p>
            <a:pPr indent="0" lvl="0" marL="0" marR="0" rtl="0" algn="l">
              <a:lnSpc>
                <a:spcPct val="95833"/>
              </a:lnSpc>
              <a:spcBef>
                <a:spcPts val="0"/>
              </a:spcBef>
              <a:spcAft>
                <a:spcPts val="0"/>
              </a:spcAft>
              <a:buClr>
                <a:srgbClr val="0433FF"/>
              </a:buClr>
              <a:buSzPts val="4800"/>
              <a:buFont typeface="Arial"/>
              <a:buNone/>
            </a:pPr>
            <a:r>
              <a:rPr b="1" i="0" lang="en-US" sz="4800" u="none" cap="none" strike="noStrike">
                <a:solidFill>
                  <a:srgbClr val="0433FF"/>
                </a:solidFill>
                <a:latin typeface="Arial"/>
                <a:ea typeface="Arial"/>
                <a:cs typeface="Arial"/>
                <a:sym typeface="Arial"/>
              </a:rPr>
              <a:t>CNS EXAM PREP COURSE</a:t>
            </a:r>
            <a:endParaRPr b="0" i="0" sz="1400" u="none" cap="none" strike="noStrike">
              <a:solidFill>
                <a:srgbClr val="000000"/>
              </a:solidFill>
              <a:latin typeface="Arial"/>
              <a:ea typeface="Arial"/>
              <a:cs typeface="Arial"/>
              <a:sym typeface="Arial"/>
            </a:endParaRPr>
          </a:p>
        </p:txBody>
      </p:sp>
      <p:sp>
        <p:nvSpPr>
          <p:cNvPr id="54" name="Google Shape;54;p1"/>
          <p:cNvSpPr txBox="1"/>
          <p:nvPr/>
        </p:nvSpPr>
        <p:spPr>
          <a:xfrm>
            <a:off x="17258512" y="9210674"/>
            <a:ext cx="153964" cy="34289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1</a:t>
            </a:r>
            <a:endParaRPr b="0" i="0" sz="1400" u="none" cap="none" strike="noStrike">
              <a:solidFill>
                <a:srgbClr val="000000"/>
              </a:solidFill>
              <a:latin typeface="Arial"/>
              <a:ea typeface="Arial"/>
              <a:cs typeface="Arial"/>
              <a:sym typeface="Arial"/>
            </a:endParaRPr>
          </a:p>
        </p:txBody>
      </p:sp>
      <p:sp>
        <p:nvSpPr>
          <p:cNvPr id="55" name="Google Shape;55;p1"/>
          <p:cNvSpPr/>
          <p:nvPr/>
        </p:nvSpPr>
        <p:spPr>
          <a:xfrm>
            <a:off x="14240805" y="-207074"/>
            <a:ext cx="3086120" cy="11299906"/>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6" name="Google Shape;56;p1"/>
          <p:cNvSpPr txBox="1"/>
          <p:nvPr/>
        </p:nvSpPr>
        <p:spPr>
          <a:xfrm>
            <a:off x="1848443" y="3792182"/>
            <a:ext cx="9853200" cy="3570000"/>
          </a:xfrm>
          <a:prstGeom prst="rect">
            <a:avLst/>
          </a:prstGeom>
          <a:noFill/>
          <a:ln>
            <a:noFill/>
          </a:ln>
        </p:spPr>
        <p:txBody>
          <a:bodyPr anchorCtr="0" anchor="t" bIns="0" lIns="0" spcFirstLastPara="1" rIns="0" wrap="square" tIns="0">
            <a:spAutoFit/>
          </a:bodyPr>
          <a:lstStyle/>
          <a:p>
            <a:pPr indent="0" lvl="0" marL="0" marR="0" rtl="0" algn="l">
              <a:lnSpc>
                <a:spcPct val="143283"/>
              </a:lnSpc>
              <a:spcBef>
                <a:spcPts val="0"/>
              </a:spcBef>
              <a:spcAft>
                <a:spcPts val="0"/>
              </a:spcAft>
              <a:buClr>
                <a:srgbClr val="1C5739"/>
              </a:buClr>
              <a:buSzPts val="6700"/>
              <a:buFont typeface="Poppins SemiBold"/>
              <a:buNone/>
            </a:pPr>
            <a:r>
              <a:rPr b="1" i="0" lang="en-US" sz="6000" u="none" cap="none" strike="noStrike">
                <a:solidFill>
                  <a:srgbClr val="1C5739"/>
                </a:solidFill>
                <a:latin typeface="Poppins SemiBold"/>
                <a:ea typeface="Poppins SemiBold"/>
                <a:cs typeface="Poppins SemiBold"/>
                <a:sym typeface="Poppins SemiBold"/>
              </a:rPr>
              <a:t>Domain IV- Nutrition Assessment &amp; V Clinical Intervention-Monitoring</a:t>
            </a:r>
            <a:endParaRPr b="0" i="0" sz="6000" u="none" cap="none" strike="noStrike">
              <a:solidFill>
                <a:srgbClr val="000000"/>
              </a:solidFill>
              <a:latin typeface="Arial"/>
              <a:ea typeface="Arial"/>
              <a:cs typeface="Arial"/>
              <a:sym typeface="Arial"/>
            </a:endParaRPr>
          </a:p>
        </p:txBody>
      </p:sp>
      <p:grpSp>
        <p:nvGrpSpPr>
          <p:cNvPr id="57" name="Google Shape;57;p1"/>
          <p:cNvGrpSpPr/>
          <p:nvPr/>
        </p:nvGrpSpPr>
        <p:grpSpPr>
          <a:xfrm>
            <a:off x="11608608" y="-86303"/>
            <a:ext cx="6670201" cy="10912571"/>
            <a:chOff x="-2" y="-1"/>
            <a:chExt cx="6670200" cy="10912569"/>
          </a:xfrm>
        </p:grpSpPr>
        <p:pic>
          <p:nvPicPr>
            <p:cNvPr descr="student-849828_1280.jpg" id="58" name="Google Shape;58;p1"/>
            <p:cNvPicPr preferRelativeResize="0"/>
            <p:nvPr/>
          </p:nvPicPr>
          <p:blipFill rotWithShape="1">
            <a:blip r:embed="rId5">
              <a:alphaModFix/>
            </a:blip>
            <a:srcRect b="0" l="28766" r="28766" t="0"/>
            <a:stretch/>
          </p:blipFill>
          <p:spPr>
            <a:xfrm>
              <a:off x="-2" y="-1"/>
              <a:ext cx="6670097" cy="10467091"/>
            </a:xfrm>
            <a:prstGeom prst="rect">
              <a:avLst/>
            </a:prstGeom>
            <a:noFill/>
            <a:ln>
              <a:noFill/>
            </a:ln>
          </p:spPr>
        </p:pic>
        <p:sp>
          <p:nvSpPr>
            <p:cNvPr id="59" name="Google Shape;59;p1"/>
            <p:cNvSpPr txBox="1"/>
            <p:nvPr/>
          </p:nvSpPr>
          <p:spPr>
            <a:xfrm>
              <a:off x="-2" y="10543268"/>
              <a:ext cx="6670200" cy="369300"/>
            </a:xfrm>
            <a:prstGeom prst="rect">
              <a:avLst/>
            </a:prstGeom>
            <a:noFill/>
            <a:ln>
              <a:noFill/>
            </a:ln>
          </p:spPr>
          <p:txBody>
            <a:bodyPr anchorCtr="0" anchor="t" bIns="76200" lIns="76200" spcFirstLastPara="1" rIns="76200" wrap="square" tIns="76200">
              <a:spAutoFit/>
            </a:bodyPr>
            <a:lstStyle/>
            <a:p>
              <a:pPr indent="0" lvl="0" marL="0" marR="0" rtl="0" algn="l">
                <a:lnSpc>
                  <a:spcPct val="100000"/>
                </a:lnSpc>
                <a:spcBef>
                  <a:spcPts val="0"/>
                </a:spcBef>
                <a:spcAft>
                  <a:spcPts val="0"/>
                </a:spcAft>
                <a:buClr>
                  <a:srgbClr val="000000"/>
                </a:buClr>
                <a:buSzPts val="1800"/>
                <a:buFont typeface="Helvetica Neue"/>
                <a:buNone/>
              </a:pPr>
              <a:r>
                <a:t/>
              </a:r>
              <a:endParaRPr b="0" i="0" sz="1400" u="none" cap="none" strike="noStrike">
                <a:solidFill>
                  <a:srgbClr val="000000"/>
                </a:solidFill>
                <a:latin typeface="Arial"/>
                <a:ea typeface="Arial"/>
                <a:cs typeface="Arial"/>
                <a:sym typeface="Arial"/>
              </a:endParaRPr>
            </a:p>
          </p:txBody>
        </p:sp>
      </p:grpSp>
      <p:sp>
        <p:nvSpPr>
          <p:cNvPr id="60" name="Google Shape;60;p1"/>
          <p:cNvSpPr txBox="1"/>
          <p:nvPr>
            <p:ph idx="4294967295" type="sldNum"/>
          </p:nvPr>
        </p:nvSpPr>
        <p:spPr>
          <a:xfrm>
            <a:off x="8505421" y="6414761"/>
            <a:ext cx="181378" cy="248302"/>
          </a:xfrm>
          <a:prstGeom prst="rect">
            <a:avLst/>
          </a:prstGeom>
          <a:noFill/>
          <a:ln>
            <a:noFill/>
          </a:ln>
        </p:spPr>
        <p:txBody>
          <a:bodyPr anchorCtr="0" anchor="ctr" bIns="45700" lIns="45700" spcFirstLastPara="1" rIns="45700" wrap="square" tIns="45700">
            <a:spAutoFit/>
          </a:bodyPr>
          <a:lstStyle/>
          <a:p>
            <a:pPr indent="0" lvl="0" marL="0" rtl="0" algn="r">
              <a:lnSpc>
                <a:spcPct val="100000"/>
              </a:lnSpc>
              <a:spcBef>
                <a:spcPts val="0"/>
              </a:spcBef>
              <a:spcAft>
                <a:spcPts val="0"/>
              </a:spcAft>
              <a:buClr>
                <a:srgbClr val="888888"/>
              </a:buClr>
              <a:buSzPts val="1200"/>
              <a:buFont typeface="Calibri"/>
              <a:buNone/>
            </a:pPr>
            <a:fld id="{00000000-1234-1234-1234-123412341234}" type="slidenum">
              <a:rPr lang="en-US" sz="1200">
                <a:solidFill>
                  <a:srgbClr val="888888"/>
                </a:solidFill>
                <a:latin typeface="Calibri"/>
                <a:ea typeface="Calibri"/>
                <a:cs typeface="Calibri"/>
                <a:sym typeface="Calibri"/>
              </a:rPr>
              <a:t>‹#›</a:t>
            </a:fld>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B"/>
        </a:solidFill>
      </p:bgPr>
    </p:bg>
    <p:spTree>
      <p:nvGrpSpPr>
        <p:cNvPr id="64" name="Shape 64"/>
        <p:cNvGrpSpPr/>
        <p:nvPr/>
      </p:nvGrpSpPr>
      <p:grpSpPr>
        <a:xfrm>
          <a:off x="0" y="0"/>
          <a:ext cx="0" cy="0"/>
          <a:chOff x="0" y="0"/>
          <a:chExt cx="0" cy="0"/>
        </a:xfrm>
      </p:grpSpPr>
      <p:grpSp>
        <p:nvGrpSpPr>
          <p:cNvPr id="65" name="Google Shape;65;p2"/>
          <p:cNvGrpSpPr/>
          <p:nvPr/>
        </p:nvGrpSpPr>
        <p:grpSpPr>
          <a:xfrm>
            <a:off x="1999660" y="1603514"/>
            <a:ext cx="1493846" cy="6325030"/>
            <a:chOff x="-2" y="-1"/>
            <a:chExt cx="1493844" cy="6325029"/>
          </a:xfrm>
        </p:grpSpPr>
        <p:sp>
          <p:nvSpPr>
            <p:cNvPr id="66" name="Google Shape;66;p2"/>
            <p:cNvSpPr/>
            <p:nvPr/>
          </p:nvSpPr>
          <p:spPr>
            <a:xfrm>
              <a:off x="2" y="-1"/>
              <a:ext cx="1493840" cy="6325029"/>
            </a:xfrm>
            <a:custGeom>
              <a:rect b="b" l="l" r="r" t="t"/>
              <a:pathLst>
                <a:path extrusionOk="0" h="21600" w="21600">
                  <a:moveTo>
                    <a:pt x="10800" y="0"/>
                  </a:moveTo>
                  <a:cubicBezTo>
                    <a:pt x="13664" y="0"/>
                    <a:pt x="16411" y="269"/>
                    <a:pt x="18437" y="747"/>
                  </a:cubicBezTo>
                  <a:cubicBezTo>
                    <a:pt x="20462" y="1225"/>
                    <a:pt x="21600" y="1874"/>
                    <a:pt x="21600" y="2551"/>
                  </a:cubicBezTo>
                  <a:lnTo>
                    <a:pt x="21600" y="19049"/>
                  </a:lnTo>
                  <a:cubicBezTo>
                    <a:pt x="21600" y="19726"/>
                    <a:pt x="20462" y="20375"/>
                    <a:pt x="18437" y="20853"/>
                  </a:cubicBezTo>
                  <a:cubicBezTo>
                    <a:pt x="16411" y="21331"/>
                    <a:pt x="13664" y="21600"/>
                    <a:pt x="10800" y="21600"/>
                  </a:cubicBezTo>
                  <a:cubicBezTo>
                    <a:pt x="7936" y="21600"/>
                    <a:pt x="5189" y="21331"/>
                    <a:pt x="3163" y="20853"/>
                  </a:cubicBezTo>
                  <a:cubicBezTo>
                    <a:pt x="1138" y="20375"/>
                    <a:pt x="0" y="19726"/>
                    <a:pt x="0" y="19049"/>
                  </a:cubicBezTo>
                  <a:lnTo>
                    <a:pt x="0" y="2551"/>
                  </a:lnTo>
                  <a:cubicBezTo>
                    <a:pt x="0" y="1874"/>
                    <a:pt x="1138" y="1225"/>
                    <a:pt x="3163" y="747"/>
                  </a:cubicBezTo>
                  <a:cubicBezTo>
                    <a:pt x="5189" y="269"/>
                    <a:pt x="7936" y="0"/>
                    <a:pt x="10800" y="0"/>
                  </a:cubicBezTo>
                  <a:close/>
                </a:path>
              </a:pathLst>
            </a:cu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7" name="Google Shape;67;p2"/>
            <p:cNvSpPr txBox="1"/>
            <p:nvPr/>
          </p:nvSpPr>
          <p:spPr>
            <a:xfrm>
              <a:off x="-2" y="1037286"/>
              <a:ext cx="1493841" cy="4250428"/>
            </a:xfrm>
            <a:prstGeom prst="rect">
              <a:avLst/>
            </a:prstGeom>
            <a:noFill/>
            <a:ln>
              <a:noFill/>
            </a:ln>
          </p:spPr>
          <p:txBody>
            <a:bodyPr anchorCtr="0" anchor="ctr" bIns="0" lIns="0" spcFirstLastPara="1" rIns="0" wrap="square" tIns="0">
              <a:spAutoFit/>
            </a:bodyPr>
            <a:lstStyle/>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O</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I</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N</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IV</a:t>
              </a:r>
              <a:endParaRPr b="0" i="0" sz="1400" u="none" cap="none" strike="noStrike">
                <a:solidFill>
                  <a:srgbClr val="000000"/>
                </a:solidFill>
                <a:latin typeface="Arial"/>
                <a:ea typeface="Arial"/>
                <a:cs typeface="Arial"/>
                <a:sym typeface="Arial"/>
              </a:endParaRPr>
            </a:p>
          </p:txBody>
        </p:sp>
      </p:grpSp>
      <p:sp>
        <p:nvSpPr>
          <p:cNvPr id="68" name="Google Shape;68;p2"/>
          <p:cNvSpPr/>
          <p:nvPr/>
        </p:nvSpPr>
        <p:spPr>
          <a:xfrm>
            <a:off x="-1543050" y="-558221"/>
            <a:ext cx="3086100" cy="11299906"/>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9" name="Google Shape;69;p2"/>
          <p:cNvSpPr txBox="1"/>
          <p:nvPr/>
        </p:nvSpPr>
        <p:spPr>
          <a:xfrm>
            <a:off x="3800673" y="1998932"/>
            <a:ext cx="7880796" cy="7140961"/>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2800"/>
              <a:buFont typeface="Arial"/>
              <a:buNone/>
            </a:pPr>
            <a:r>
              <a:rPr b="1" i="0" lang="en-US" sz="2800" u="none" cap="none" strike="noStrike">
                <a:solidFill>
                  <a:srgbClr val="0433FF"/>
                </a:solidFill>
                <a:latin typeface="Arial"/>
                <a:ea typeface="Arial"/>
                <a:cs typeface="Arial"/>
                <a:sym typeface="Arial"/>
              </a:rPr>
              <a:t>Nutrition Assessment - Labs/SNPs </a:t>
            </a:r>
            <a:endParaRPr b="0" i="0" sz="1400" u="none" cap="none" strike="noStrike">
              <a:solidFill>
                <a:srgbClr val="000000"/>
              </a:solidFill>
              <a:latin typeface="Arial"/>
              <a:ea typeface="Arial"/>
              <a:cs typeface="Arial"/>
              <a:sym typeface="Arial"/>
            </a:endParaRPr>
          </a:p>
          <a:p>
            <a:pPr indent="-230603" lvl="0" marL="230603" marR="0" rtl="0" algn="l">
              <a:lnSpc>
                <a:spcPct val="100000"/>
              </a:lnSpc>
              <a:spcBef>
                <a:spcPts val="1600"/>
              </a:spcBef>
              <a:spcAft>
                <a:spcPts val="0"/>
              </a:spcAft>
              <a:buClr>
                <a:srgbClr val="0433FF"/>
              </a:buClr>
              <a:buSzPts val="2500"/>
              <a:buFont typeface="Arial"/>
              <a:buChar char="•"/>
            </a:pPr>
            <a:r>
              <a:rPr b="0" i="0" lang="en-US" sz="2500" u="none" cap="none" strike="noStrike">
                <a:solidFill>
                  <a:srgbClr val="0433FF"/>
                </a:solidFill>
                <a:latin typeface="Arial"/>
                <a:ea typeface="Arial"/>
                <a:cs typeface="Arial"/>
                <a:sym typeface="Arial"/>
              </a:rPr>
              <a:t>Evaluation of laboratory data, including identification of optimal value ranges</a:t>
            </a:r>
            <a:endParaRPr b="0" i="0" sz="1400" u="none" cap="none" strike="noStrike">
              <a:solidFill>
                <a:srgbClr val="000000"/>
              </a:solidFill>
              <a:latin typeface="Arial"/>
              <a:ea typeface="Arial"/>
              <a:cs typeface="Arial"/>
              <a:sym typeface="Arial"/>
            </a:endParaRPr>
          </a:p>
          <a:p>
            <a:pPr indent="-230603" lvl="0" marL="230603" marR="0" rtl="0" algn="l">
              <a:lnSpc>
                <a:spcPct val="100000"/>
              </a:lnSpc>
              <a:spcBef>
                <a:spcPts val="1600"/>
              </a:spcBef>
              <a:spcAft>
                <a:spcPts val="0"/>
              </a:spcAft>
              <a:buClr>
                <a:srgbClr val="0433FF"/>
              </a:buClr>
              <a:buSzPts val="2500"/>
              <a:buFont typeface="Arial"/>
              <a:buChar char="•"/>
            </a:pPr>
            <a:r>
              <a:rPr b="0" i="0" lang="en-US" sz="2500" u="none" cap="none" strike="noStrike">
                <a:solidFill>
                  <a:srgbClr val="0433FF"/>
                </a:solidFill>
                <a:latin typeface="Arial"/>
                <a:ea typeface="Arial"/>
                <a:cs typeface="Arial"/>
                <a:sym typeface="Arial"/>
              </a:rPr>
              <a:t>Evaluation of functional testing (organic acid, stool, and saliva tests for adrenals and hormones)</a:t>
            </a:r>
            <a:endParaRPr b="0" i="0" sz="1400" u="none" cap="none" strike="noStrike">
              <a:solidFill>
                <a:srgbClr val="000000"/>
              </a:solidFill>
              <a:latin typeface="Arial"/>
              <a:ea typeface="Arial"/>
              <a:cs typeface="Arial"/>
              <a:sym typeface="Arial"/>
            </a:endParaRPr>
          </a:p>
          <a:p>
            <a:pPr indent="-230603" lvl="0" marL="230603" marR="0" rtl="0" algn="l">
              <a:lnSpc>
                <a:spcPct val="100000"/>
              </a:lnSpc>
              <a:spcBef>
                <a:spcPts val="1600"/>
              </a:spcBef>
              <a:spcAft>
                <a:spcPts val="0"/>
              </a:spcAft>
              <a:buClr>
                <a:srgbClr val="0433FF"/>
              </a:buClr>
              <a:buSzPts val="2500"/>
              <a:buFont typeface="Arial"/>
              <a:buChar char="•"/>
            </a:pPr>
            <a:r>
              <a:rPr b="0" i="0" lang="en-US" sz="2500" u="none" cap="none" strike="noStrike">
                <a:solidFill>
                  <a:srgbClr val="0433FF"/>
                </a:solidFill>
                <a:latin typeface="Arial"/>
                <a:ea typeface="Arial"/>
                <a:cs typeface="Arial"/>
                <a:sym typeface="Arial"/>
              </a:rPr>
              <a:t>Evaluation of hormonal and neurotransmitter imbalances based on laboratory assessment</a:t>
            </a:r>
            <a:endParaRPr b="0" i="0" sz="1400" u="none" cap="none" strike="noStrike">
              <a:solidFill>
                <a:srgbClr val="000000"/>
              </a:solidFill>
              <a:latin typeface="Arial"/>
              <a:ea typeface="Arial"/>
              <a:cs typeface="Arial"/>
              <a:sym typeface="Arial"/>
            </a:endParaRPr>
          </a:p>
          <a:p>
            <a:pPr indent="-230603" lvl="0" marL="230603" marR="0" rtl="0" algn="l">
              <a:lnSpc>
                <a:spcPct val="100000"/>
              </a:lnSpc>
              <a:spcBef>
                <a:spcPts val="1600"/>
              </a:spcBef>
              <a:spcAft>
                <a:spcPts val="0"/>
              </a:spcAft>
              <a:buClr>
                <a:srgbClr val="0433FF"/>
              </a:buClr>
              <a:buSzPts val="2500"/>
              <a:buFont typeface="Arial"/>
              <a:buChar char="•"/>
            </a:pPr>
            <a:r>
              <a:rPr b="0" i="0" lang="en-US" sz="2500" u="none" cap="none" strike="noStrike">
                <a:solidFill>
                  <a:srgbClr val="0433FF"/>
                </a:solidFill>
                <a:latin typeface="Arial"/>
                <a:ea typeface="Arial"/>
                <a:cs typeface="Arial"/>
                <a:sym typeface="Arial"/>
              </a:rPr>
              <a:t>Assessment of single-nucleotide polymorphisms (SNPs)</a:t>
            </a:r>
            <a:endParaRPr b="0" i="0" sz="1400" u="none" cap="none" strike="noStrike">
              <a:solidFill>
                <a:srgbClr val="000000"/>
              </a:solidFill>
              <a:latin typeface="Arial"/>
              <a:ea typeface="Arial"/>
              <a:cs typeface="Arial"/>
              <a:sym typeface="Arial"/>
            </a:endParaRPr>
          </a:p>
          <a:p>
            <a:pPr indent="-230603" lvl="0" marL="230603" marR="0" rtl="0" algn="l">
              <a:lnSpc>
                <a:spcPct val="100000"/>
              </a:lnSpc>
              <a:spcBef>
                <a:spcPts val="1600"/>
              </a:spcBef>
              <a:spcAft>
                <a:spcPts val="0"/>
              </a:spcAft>
              <a:buClr>
                <a:srgbClr val="0433FF"/>
              </a:buClr>
              <a:buSzPts val="2500"/>
              <a:buFont typeface="Arial"/>
              <a:buChar char="•"/>
            </a:pPr>
            <a:r>
              <a:rPr b="0" i="0" lang="en-US" sz="2500" u="none" cap="none" strike="noStrike">
                <a:solidFill>
                  <a:srgbClr val="0433FF"/>
                </a:solidFill>
                <a:latin typeface="Arial"/>
                <a:ea typeface="Arial"/>
                <a:cs typeface="Arial"/>
                <a:sym typeface="Arial"/>
              </a:rPr>
              <a:t>Nutritional inborn errors of metabolism</a:t>
            </a:r>
            <a:endParaRPr b="0" i="0" sz="1400" u="none" cap="none" strike="noStrike">
              <a:solidFill>
                <a:srgbClr val="000000"/>
              </a:solidFill>
              <a:latin typeface="Arial"/>
              <a:ea typeface="Arial"/>
              <a:cs typeface="Arial"/>
              <a:sym typeface="Arial"/>
            </a:endParaRPr>
          </a:p>
          <a:p>
            <a:pPr indent="-158750" lvl="0" marL="160420" marR="0" rtl="0" algn="l">
              <a:lnSpc>
                <a:spcPct val="100000"/>
              </a:lnSpc>
              <a:spcBef>
                <a:spcPts val="1600"/>
              </a:spcBef>
              <a:spcAft>
                <a:spcPts val="0"/>
              </a:spcAft>
              <a:buClr>
                <a:srgbClr val="0433FF"/>
              </a:buClr>
              <a:buSzPts val="2500"/>
              <a:buFont typeface="Arial"/>
              <a:buChar char="•"/>
            </a:pPr>
            <a:r>
              <a:rPr b="0" i="0" lang="en-US" sz="2500" u="none" cap="none" strike="noStrike">
                <a:solidFill>
                  <a:srgbClr val="0433FF"/>
                </a:solidFill>
                <a:latin typeface="Arial"/>
                <a:ea typeface="Arial"/>
                <a:cs typeface="Arial"/>
                <a:sym typeface="Arial"/>
              </a:rPr>
              <a:t>Identification of abnormal labs  that require medical referral</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1500"/>
              </a:spcBef>
              <a:spcAft>
                <a:spcPts val="0"/>
              </a:spcAft>
              <a:buClr>
                <a:srgbClr val="0433FF"/>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100000"/>
              </a:lnSpc>
              <a:spcBef>
                <a:spcPts val="1500"/>
              </a:spcBef>
              <a:spcAft>
                <a:spcPts val="0"/>
              </a:spcAft>
              <a:buClr>
                <a:srgbClr val="0433FF"/>
              </a:buClr>
              <a:buSzPts val="2200"/>
              <a:buFont typeface="Arial"/>
              <a:buNone/>
            </a:pPr>
            <a:r>
              <a:rPr b="1" i="0" lang="en-US" sz="2200" u="none" cap="none" strike="noStrike">
                <a:solidFill>
                  <a:srgbClr val="0433FF"/>
                </a:solidFill>
                <a:latin typeface="Arial"/>
                <a:ea typeface="Arial"/>
                <a:cs typeface="Arial"/>
                <a:sym typeface="Arial"/>
              </a:rPr>
              <a:t>**Headings on slides highlighted in blue represent a new topic within the domain</a:t>
            </a:r>
            <a:endParaRPr b="0" i="0" sz="1400" u="none" cap="none" strike="noStrike">
              <a:solidFill>
                <a:srgbClr val="000000"/>
              </a:solidFill>
              <a:latin typeface="Arial"/>
              <a:ea typeface="Arial"/>
              <a:cs typeface="Arial"/>
              <a:sym typeface="Arial"/>
            </a:endParaRPr>
          </a:p>
        </p:txBody>
      </p:sp>
      <p:sp>
        <p:nvSpPr>
          <p:cNvPr id="70" name="Google Shape;70;p2"/>
          <p:cNvSpPr txBox="1"/>
          <p:nvPr/>
        </p:nvSpPr>
        <p:spPr>
          <a:xfrm>
            <a:off x="17258506" y="9210674"/>
            <a:ext cx="153963" cy="34289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231F20"/>
              </a:buClr>
              <a:buSzPts val="2000"/>
              <a:buFont typeface="Arial"/>
              <a:buNone/>
            </a:pPr>
            <a:r>
              <a:rPr b="0" i="0" lang="en-US" sz="2000" u="none" cap="none" strike="noStrike">
                <a:solidFill>
                  <a:srgbClr val="231F20"/>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pic>
        <p:nvPicPr>
          <p:cNvPr descr="produce-1996262_1280.jpg" id="71" name="Google Shape;71;p2"/>
          <p:cNvPicPr preferRelativeResize="0"/>
          <p:nvPr/>
        </p:nvPicPr>
        <p:blipFill rotWithShape="1">
          <a:blip r:embed="rId3">
            <a:alphaModFix/>
          </a:blip>
          <a:srcRect b="0" l="0" r="0" t="0"/>
          <a:stretch/>
        </p:blipFill>
        <p:spPr>
          <a:xfrm>
            <a:off x="11988640" y="1888052"/>
            <a:ext cx="8987235" cy="6740423"/>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 name="Shape 75"/>
        <p:cNvGrpSpPr/>
        <p:nvPr/>
      </p:nvGrpSpPr>
      <p:grpSpPr>
        <a:xfrm>
          <a:off x="0" y="0"/>
          <a:ext cx="0" cy="0"/>
          <a:chOff x="0" y="0"/>
          <a:chExt cx="0" cy="0"/>
        </a:xfrm>
      </p:grpSpPr>
      <p:sp>
        <p:nvSpPr>
          <p:cNvPr id="76" name="Google Shape;76;p3"/>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7" name="Google Shape;77;p3"/>
          <p:cNvSpPr txBox="1"/>
          <p:nvPr/>
        </p:nvSpPr>
        <p:spPr>
          <a:xfrm>
            <a:off x="653696" y="671995"/>
            <a:ext cx="17205000" cy="209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4800"/>
              <a:buFont typeface="Poppins"/>
              <a:buNone/>
            </a:pPr>
            <a:r>
              <a:rPr b="0" i="0" lang="en-US" sz="6800" u="none" cap="none" strike="noStrike">
                <a:solidFill>
                  <a:srgbClr val="0433FF"/>
                </a:solidFill>
                <a:latin typeface="Poppins"/>
                <a:ea typeface="Poppins"/>
                <a:cs typeface="Poppins"/>
                <a:sym typeface="Poppins"/>
              </a:rPr>
              <a:t>Evaluation of Laboratory Data, Including Identification of Optimal Value Ranges</a:t>
            </a:r>
            <a:endParaRPr b="0" i="0" sz="6800" u="none" cap="none" strike="noStrike">
              <a:solidFill>
                <a:srgbClr val="000000"/>
              </a:solidFill>
              <a:latin typeface="Arial"/>
              <a:ea typeface="Arial"/>
              <a:cs typeface="Arial"/>
              <a:sym typeface="Arial"/>
            </a:endParaRPr>
          </a:p>
        </p:txBody>
      </p:sp>
      <p:sp>
        <p:nvSpPr>
          <p:cNvPr id="78" name="Google Shape;78;p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9" name="Google Shape;79;p3"/>
          <p:cNvSpPr txBox="1"/>
          <p:nvPr/>
        </p:nvSpPr>
        <p:spPr>
          <a:xfrm>
            <a:off x="668739" y="3633650"/>
            <a:ext cx="6619200" cy="35619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0" i="0" lang="en-US" sz="2600" u="none" cap="none" strike="noStrike">
                <a:solidFill>
                  <a:schemeClr val="dk1"/>
                </a:solidFill>
                <a:latin typeface="Calibri"/>
                <a:ea typeface="Calibri"/>
                <a:cs typeface="Calibri"/>
                <a:sym typeface="Calibri"/>
              </a:rPr>
              <a:t>"Normal" does not always mean optimal for metabolic, inflammatory, or hormonal health.</a:t>
            </a:r>
            <a:endParaRPr b="0" i="0" sz="26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b="1" i="0" lang="en-US" sz="2600" u="none" cap="none" strike="noStrike">
                <a:solidFill>
                  <a:schemeClr val="dk1"/>
                </a:solidFill>
                <a:latin typeface="Calibri"/>
                <a:ea typeface="Calibri"/>
                <a:cs typeface="Calibri"/>
                <a:sym typeface="Calibri"/>
              </a:rPr>
              <a:t>Functional Ranges Purpose:</a:t>
            </a:r>
            <a:endParaRPr b="1" i="0" sz="2600" u="none" cap="none" strike="noStrike">
              <a:solidFill>
                <a:schemeClr val="dk1"/>
              </a:solidFill>
              <a:latin typeface="Calibri"/>
              <a:ea typeface="Calibri"/>
              <a:cs typeface="Calibri"/>
              <a:sym typeface="Calibri"/>
            </a:endParaRPr>
          </a:p>
          <a:p>
            <a:pPr indent="-393700" lvl="0" marL="457200" marR="0" rtl="0" algn="l">
              <a:lnSpc>
                <a:spcPct val="115000"/>
              </a:lnSpc>
              <a:spcBef>
                <a:spcPts val="1200"/>
              </a:spcBef>
              <a:spcAft>
                <a:spcPts val="0"/>
              </a:spcAft>
              <a:buClr>
                <a:schemeClr val="dk1"/>
              </a:buClr>
              <a:buSzPts val="2600"/>
              <a:buFont typeface="Calibri"/>
              <a:buChar char="●"/>
            </a:pPr>
            <a:r>
              <a:rPr b="0" i="0" lang="en-US" sz="2600" u="none" cap="none" strike="noStrike">
                <a:solidFill>
                  <a:schemeClr val="dk1"/>
                </a:solidFill>
                <a:latin typeface="Calibri"/>
                <a:ea typeface="Calibri"/>
                <a:cs typeface="Calibri"/>
                <a:sym typeface="Calibri"/>
              </a:rPr>
              <a:t>Detect subclinical dysfunction</a:t>
            </a:r>
            <a:endParaRPr b="0" i="0" sz="2600" u="none" cap="none" strike="noStrike">
              <a:solidFill>
                <a:schemeClr val="dk1"/>
              </a:solidFill>
              <a:latin typeface="Calibri"/>
              <a:ea typeface="Calibri"/>
              <a:cs typeface="Calibri"/>
              <a:sym typeface="Calibri"/>
            </a:endParaRPr>
          </a:p>
          <a:p>
            <a:pPr indent="-393700" lvl="0" marL="457200" marR="0" rtl="0" algn="l">
              <a:lnSpc>
                <a:spcPct val="115000"/>
              </a:lnSpc>
              <a:spcBef>
                <a:spcPts val="0"/>
              </a:spcBef>
              <a:spcAft>
                <a:spcPts val="0"/>
              </a:spcAft>
              <a:buClr>
                <a:schemeClr val="dk1"/>
              </a:buClr>
              <a:buSzPts val="2600"/>
              <a:buFont typeface="Calibri"/>
              <a:buChar char="●"/>
            </a:pPr>
            <a:r>
              <a:rPr b="0" i="0" lang="en-US" sz="2600" u="none" cap="none" strike="noStrike">
                <a:solidFill>
                  <a:schemeClr val="dk1"/>
                </a:solidFill>
                <a:latin typeface="Calibri"/>
                <a:ea typeface="Calibri"/>
                <a:cs typeface="Calibri"/>
                <a:sym typeface="Calibri"/>
              </a:rPr>
              <a:t>Correlate labs with symptoms/diet/lifestyle</a:t>
            </a:r>
            <a:endParaRPr b="0" i="0" sz="2600" u="none" cap="none" strike="noStrike">
              <a:solidFill>
                <a:schemeClr val="dk1"/>
              </a:solidFill>
              <a:latin typeface="Calibri"/>
              <a:ea typeface="Calibri"/>
              <a:cs typeface="Calibri"/>
              <a:sym typeface="Calibri"/>
            </a:endParaRPr>
          </a:p>
          <a:p>
            <a:pPr indent="-393700" lvl="0" marL="457200" marR="0" rtl="0" algn="l">
              <a:lnSpc>
                <a:spcPct val="115000"/>
              </a:lnSpc>
              <a:spcBef>
                <a:spcPts val="0"/>
              </a:spcBef>
              <a:spcAft>
                <a:spcPts val="0"/>
              </a:spcAft>
              <a:buClr>
                <a:schemeClr val="dk1"/>
              </a:buClr>
              <a:buSzPts val="2600"/>
              <a:buFont typeface="Calibri"/>
              <a:buChar char="●"/>
            </a:pPr>
            <a:r>
              <a:rPr b="0" i="0" lang="en-US" sz="2600" u="none" cap="none" strike="noStrike">
                <a:solidFill>
                  <a:schemeClr val="dk1"/>
                </a:solidFill>
                <a:latin typeface="Calibri"/>
                <a:ea typeface="Calibri"/>
                <a:cs typeface="Calibri"/>
                <a:sym typeface="Calibri"/>
              </a:rPr>
              <a:t>Guide targeted intervention</a:t>
            </a:r>
            <a:endParaRPr b="0" i="0" sz="2600" u="none" cap="none" strike="noStrike">
              <a:solidFill>
                <a:schemeClr val="dk1"/>
              </a:solidFill>
              <a:latin typeface="Calibri"/>
              <a:ea typeface="Calibri"/>
              <a:cs typeface="Calibri"/>
              <a:sym typeface="Calibri"/>
            </a:endParaRPr>
          </a:p>
          <a:p>
            <a:pPr indent="-393700" lvl="0" marL="457200" marR="0" rtl="0" algn="l">
              <a:lnSpc>
                <a:spcPct val="115000"/>
              </a:lnSpc>
              <a:spcBef>
                <a:spcPts val="0"/>
              </a:spcBef>
              <a:spcAft>
                <a:spcPts val="0"/>
              </a:spcAft>
              <a:buClr>
                <a:schemeClr val="dk1"/>
              </a:buClr>
              <a:buSzPts val="2600"/>
              <a:buFont typeface="Calibri"/>
              <a:buChar char="●"/>
            </a:pPr>
            <a:r>
              <a:rPr b="0" i="0" lang="en-US" sz="2600" u="none" cap="none" strike="noStrike">
                <a:solidFill>
                  <a:schemeClr val="dk1"/>
                </a:solidFill>
                <a:latin typeface="Calibri"/>
                <a:ea typeface="Calibri"/>
                <a:cs typeface="Calibri"/>
                <a:sym typeface="Calibri"/>
              </a:rPr>
              <a:t>Monitor response over time</a:t>
            </a:r>
            <a:endParaRPr b="0" i="0" sz="2600" u="none" cap="none" strike="noStrike">
              <a:solidFill>
                <a:srgbClr val="000000"/>
              </a:solidFill>
              <a:latin typeface="Calibri"/>
              <a:ea typeface="Calibri"/>
              <a:cs typeface="Calibri"/>
              <a:sym typeface="Calibri"/>
            </a:endParaRPr>
          </a:p>
        </p:txBody>
      </p:sp>
      <p:graphicFrame>
        <p:nvGraphicFramePr>
          <p:cNvPr id="80" name="Google Shape;80;p3"/>
          <p:cNvGraphicFramePr/>
          <p:nvPr/>
        </p:nvGraphicFramePr>
        <p:xfrm>
          <a:off x="7823153" y="3633642"/>
          <a:ext cx="3000000" cy="3000000"/>
        </p:xfrm>
        <a:graphic>
          <a:graphicData uri="http://schemas.openxmlformats.org/drawingml/2006/table">
            <a:tbl>
              <a:tblPr bandRow="1">
                <a:noFill/>
                <a:tableStyleId>{2913B584-4A57-44CA-89FB-EE9C3ED25E55}</a:tableStyleId>
              </a:tblPr>
              <a:tblGrid>
                <a:gridCol w="2462425"/>
                <a:gridCol w="3976500"/>
                <a:gridCol w="3596625"/>
              </a:tblGrid>
              <a:tr h="6912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Aspect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Conventional Reference Range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Functional / Optimal Range</a:t>
                      </a:r>
                      <a:endParaRPr sz="1400" u="none" cap="none" strike="noStrike"/>
                    </a:p>
                  </a:txBody>
                  <a:tcPr marT="12700" marB="12700" marR="12700" marL="12700" anchor="ctr"/>
                </a:tc>
              </a:tr>
              <a:tr h="4459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Purpose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Identify disease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Optimize physiology</a:t>
                      </a:r>
                      <a:endParaRPr sz="1400" u="none" cap="none" strike="noStrike"/>
                    </a:p>
                  </a:txBody>
                  <a:tcPr marT="12700" marB="12700" marR="12700" marL="12700" anchor="ctr"/>
                </a:tc>
              </a:tr>
              <a:tr h="5812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Range Width</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Broad (population-based)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Narrow (physiology-based)</a:t>
                      </a:r>
                      <a:endParaRPr sz="1400" u="none" cap="none" strike="noStrike"/>
                    </a:p>
                  </a:txBody>
                  <a:tcPr marT="12700" marB="12700" marR="12700" marL="12700" anchor="ctr"/>
                </a:tc>
              </a:tr>
              <a:tr h="4459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Sensitivity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 for early dysfunction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High for early imbalance</a:t>
                      </a:r>
                      <a:endParaRPr sz="1400" u="none" cap="none" strike="noStrike"/>
                    </a:p>
                  </a:txBody>
                  <a:tcPr marT="12700" marB="12700" marR="12700" marL="12700" anchor="ctr"/>
                </a:tc>
              </a:tr>
              <a:tr h="5558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Nutrition Relevance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Limited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High</a:t>
                      </a:r>
                      <a:endParaRPr sz="1400" u="none" cap="none" strike="noStrike"/>
                    </a:p>
                  </a:txBody>
                  <a:tcPr marT="12700" marB="12700" marR="12700" marL="12700" anchor="ctr"/>
                </a:tc>
              </a:tr>
              <a:tr h="5558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Intervention Timing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Late-stage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Preventive &amp; therapeutic</a:t>
                      </a:r>
                      <a:endParaRPr sz="1400" u="none" cap="none" strike="noStrike"/>
                    </a:p>
                  </a:txBody>
                  <a:tcPr marT="12700" marB="12700" marR="12700" marL="12700" anchor="ct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 name="Shape 84"/>
        <p:cNvGrpSpPr/>
        <p:nvPr/>
      </p:nvGrpSpPr>
      <p:grpSpPr>
        <a:xfrm>
          <a:off x="0" y="0"/>
          <a:ext cx="0" cy="0"/>
          <a:chOff x="0" y="0"/>
          <a:chExt cx="0" cy="0"/>
        </a:xfrm>
      </p:grpSpPr>
      <p:sp>
        <p:nvSpPr>
          <p:cNvPr id="85" name="Google Shape;85;p5"/>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86" name="Google Shape;86;p5"/>
          <p:cNvSpPr txBox="1"/>
          <p:nvPr/>
        </p:nvSpPr>
        <p:spPr>
          <a:xfrm>
            <a:off x="980367" y="1027343"/>
            <a:ext cx="16812900" cy="1031400"/>
          </a:xfrm>
          <a:prstGeom prst="rect">
            <a:avLst/>
          </a:prstGeom>
          <a:noFill/>
          <a:ln>
            <a:noFill/>
          </a:ln>
        </p:spPr>
        <p:txBody>
          <a:bodyPr anchorCtr="0" anchor="t" bIns="0" lIns="0" spcFirstLastPara="1" rIns="0" wrap="square" tIns="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Metabolic &amp; Cardiovascular Markers </a:t>
            </a:r>
            <a:endParaRPr b="0" i="0" sz="1400" u="none" cap="none" strike="noStrike">
              <a:solidFill>
                <a:srgbClr val="000000"/>
              </a:solidFill>
              <a:latin typeface="Arial"/>
              <a:ea typeface="Arial"/>
              <a:cs typeface="Arial"/>
              <a:sym typeface="Arial"/>
            </a:endParaRPr>
          </a:p>
        </p:txBody>
      </p:sp>
      <p:sp>
        <p:nvSpPr>
          <p:cNvPr id="87" name="Google Shape;87;p5"/>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8" name="Google Shape;88;p5"/>
          <p:cNvGraphicFramePr/>
          <p:nvPr/>
        </p:nvGraphicFramePr>
        <p:xfrm>
          <a:off x="416499" y="4361634"/>
          <a:ext cx="3000000" cy="3000000"/>
        </p:xfrm>
        <a:graphic>
          <a:graphicData uri="http://schemas.openxmlformats.org/drawingml/2006/table">
            <a:tbl>
              <a:tblPr bandRow="1">
                <a:noFill/>
                <a:tableStyleId>{2913B584-4A57-44CA-89FB-EE9C3ED25E55}</a:tableStyleId>
              </a:tblPr>
              <a:tblGrid>
                <a:gridCol w="3088425"/>
                <a:gridCol w="2733350"/>
                <a:gridCol w="2930225"/>
              </a:tblGrid>
              <a:tr h="918475">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Marker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Functional Range</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Clinical Insight</a:t>
                      </a:r>
                      <a:endParaRPr sz="2700" u="none" cap="none" strike="noStrike"/>
                    </a:p>
                  </a:txBody>
                  <a:tcPr marT="12700" marB="12700" marR="12700" marL="12700" anchor="ctr"/>
                </a:tc>
              </a:tr>
              <a:tr h="59257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Fasting Glucose</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75–90 mg/dL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Insulin sensitivity</a:t>
                      </a:r>
                      <a:endParaRPr sz="2700" u="none" cap="none" strike="noStrike">
                        <a:highlight>
                          <a:srgbClr val="FFFF00"/>
                        </a:highlight>
                      </a:endParaRPr>
                    </a:p>
                  </a:txBody>
                  <a:tcPr marT="12700" marB="12700" marR="12700" marL="12700" anchor="ctr"/>
                </a:tc>
              </a:tr>
              <a:tr h="91847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Hemoglobin A1c</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4.8–5.4%</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Long-term glycemic control</a:t>
                      </a:r>
                      <a:endParaRPr sz="2700" u="none" cap="none" strike="noStrike">
                        <a:highlight>
                          <a:srgbClr val="FFFF00"/>
                        </a:highlight>
                      </a:endParaRPr>
                    </a:p>
                  </a:txBody>
                  <a:tcPr marT="12700" marB="12700" marR="12700" marL="12700" anchor="ctr"/>
                </a:tc>
              </a:tr>
              <a:tr h="63110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Fasting Insulin</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2–8 μIU/mL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Insulin resistance risk</a:t>
                      </a:r>
                      <a:endParaRPr sz="2700" u="none" cap="none" strike="noStrike">
                        <a:highlight>
                          <a:srgbClr val="FFFF00"/>
                        </a:highlight>
                      </a:endParaRPr>
                    </a:p>
                  </a:txBody>
                  <a:tcPr marT="12700" marB="12700" marR="12700" marL="12700" anchor="ctr"/>
                </a:tc>
              </a:tr>
              <a:tr h="63110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HOMA-IR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&lt;1.5</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Metabolic flexibility</a:t>
                      </a:r>
                      <a:endParaRPr sz="2700" u="none" cap="none" strike="noStrike"/>
                    </a:p>
                  </a:txBody>
                  <a:tcPr marT="12700" marB="12700" marR="12700" marL="12700" anchor="ctr"/>
                </a:tc>
              </a:tr>
              <a:tr h="59257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Triglycerides</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&lt;100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Insulin signaling</a:t>
                      </a:r>
                      <a:endParaRPr sz="2700" u="none" cap="none" strike="noStrike"/>
                    </a:p>
                  </a:txBody>
                  <a:tcPr marT="12700" marB="12700" marR="12700" marL="12700" anchor="ctr"/>
                </a:tc>
              </a:tr>
              <a:tr h="63110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TG:HDL Ratio</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&lt;2.0</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Cardiometabolic risk</a:t>
                      </a:r>
                      <a:endParaRPr sz="2700" u="none" cap="none" strike="noStrike">
                        <a:highlight>
                          <a:srgbClr val="FFFF00"/>
                        </a:highlight>
                      </a:endParaRPr>
                    </a:p>
                  </a:txBody>
                  <a:tcPr marT="12700" marB="12700" marR="12700" marL="12700" anchor="ctr"/>
                </a:tc>
              </a:tr>
            </a:tbl>
          </a:graphicData>
        </a:graphic>
      </p:graphicFrame>
      <p:sp>
        <p:nvSpPr>
          <p:cNvPr id="89" name="Google Shape;89;p5"/>
          <p:cNvSpPr txBox="1"/>
          <p:nvPr/>
        </p:nvSpPr>
        <p:spPr>
          <a:xfrm>
            <a:off x="1840190" y="3493003"/>
            <a:ext cx="5904600" cy="5079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700" u="none" cap="none" strike="noStrike">
                <a:solidFill>
                  <a:srgbClr val="000000"/>
                </a:solidFill>
                <a:latin typeface="Calibri"/>
                <a:ea typeface="Calibri"/>
                <a:cs typeface="Calibri"/>
                <a:sym typeface="Calibri"/>
              </a:rPr>
              <a:t>Glycemic Control &amp; Metabolic Health</a:t>
            </a:r>
            <a:endParaRPr b="0" i="0" sz="2700" u="none" cap="none" strike="noStrike">
              <a:solidFill>
                <a:srgbClr val="000000"/>
              </a:solidFill>
              <a:latin typeface="Calibri"/>
              <a:ea typeface="Calibri"/>
              <a:cs typeface="Calibri"/>
              <a:sym typeface="Calibri"/>
            </a:endParaRPr>
          </a:p>
        </p:txBody>
      </p:sp>
      <p:sp>
        <p:nvSpPr>
          <p:cNvPr id="90" name="Google Shape;90;p5"/>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91" name="Google Shape;91;p5"/>
          <p:cNvSpPr txBox="1"/>
          <p:nvPr/>
        </p:nvSpPr>
        <p:spPr>
          <a:xfrm>
            <a:off x="11193884" y="3506623"/>
            <a:ext cx="4672200" cy="5079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700" u="none" cap="none" strike="noStrike">
                <a:solidFill>
                  <a:srgbClr val="000000"/>
                </a:solidFill>
                <a:latin typeface="Calibri"/>
                <a:ea typeface="Calibri"/>
                <a:cs typeface="Calibri"/>
                <a:sym typeface="Calibri"/>
              </a:rPr>
              <a:t>Lipids &amp; Cardiovascular Risk</a:t>
            </a:r>
            <a:endParaRPr b="0" i="0" sz="2700" u="none" cap="none" strike="noStrike">
              <a:solidFill>
                <a:srgbClr val="000000"/>
              </a:solidFill>
              <a:latin typeface="Calibri"/>
              <a:ea typeface="Calibri"/>
              <a:cs typeface="Calibri"/>
              <a:sym typeface="Calibri"/>
            </a:endParaRPr>
          </a:p>
        </p:txBody>
      </p:sp>
      <p:graphicFrame>
        <p:nvGraphicFramePr>
          <p:cNvPr id="92" name="Google Shape;92;p5"/>
          <p:cNvGraphicFramePr/>
          <p:nvPr/>
        </p:nvGraphicFramePr>
        <p:xfrm>
          <a:off x="9278511" y="4337034"/>
          <a:ext cx="3000000" cy="3000000"/>
        </p:xfrm>
        <a:graphic>
          <a:graphicData uri="http://schemas.openxmlformats.org/drawingml/2006/table">
            <a:tbl>
              <a:tblPr bandRow="1">
                <a:noFill/>
                <a:tableStyleId>{2913B584-4A57-44CA-89FB-EE9C3ED25E55}</a:tableStyleId>
              </a:tblPr>
              <a:tblGrid>
                <a:gridCol w="2379175"/>
                <a:gridCol w="2096500"/>
                <a:gridCol w="3872125"/>
              </a:tblGrid>
              <a:tr h="1101150">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Marker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Functional Range</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Interpretation</a:t>
                      </a:r>
                      <a:endParaRPr sz="2700" u="none" cap="none" strike="noStrike"/>
                    </a:p>
                  </a:txBody>
                  <a:tcPr marT="12700" marB="12700" marR="12700" marL="12700" anchor="ctr"/>
                </a:tc>
              </a:tr>
              <a:tr h="110115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Total Cholesterol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170–210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Cell membrane &amp; hormone support</a:t>
                      </a:r>
                      <a:endParaRPr sz="2700" u="none" cap="none" strike="noStrike"/>
                    </a:p>
                  </a:txBody>
                  <a:tcPr marT="12700" marB="12700" marR="12700" marL="12700" anchor="ctr"/>
                </a:tc>
              </a:tr>
              <a:tr h="71040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LDL-C</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80–120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Context-dependent</a:t>
                      </a:r>
                      <a:endParaRPr sz="2700" u="none" cap="none" strike="noStrike"/>
                    </a:p>
                  </a:txBody>
                  <a:tcPr marT="12700" marB="12700" marR="12700" marL="12700" anchor="ctr"/>
                </a:tc>
              </a:tr>
              <a:tr h="71040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HDL-C</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≥60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Anti-inflammatory protection</a:t>
                      </a:r>
                      <a:endParaRPr sz="2700" u="none" cap="none" strike="noStrike"/>
                    </a:p>
                  </a:txBody>
                  <a:tcPr marT="12700" marB="12700" marR="12700" marL="12700" anchor="ctr"/>
                </a:tc>
              </a:tr>
              <a:tr h="71040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Triglycerides</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&lt;100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Glycemic control</a:t>
                      </a:r>
                      <a:endParaRPr sz="2700" u="none" cap="none" strike="noStrike"/>
                    </a:p>
                  </a:txBody>
                  <a:tcPr marT="12700" marB="12700" marR="12700" marL="12700" anchor="ctr"/>
                </a:tc>
              </a:tr>
              <a:tr h="71040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hs-CRP</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&lt;1.0 mg/L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Low inflammatory burden</a:t>
                      </a:r>
                      <a:endParaRPr sz="2700" u="none" cap="none" strike="noStrike"/>
                    </a:p>
                  </a:txBody>
                  <a:tcPr marT="12700" marB="12700" marR="12700" marL="12700" anchor="ctr"/>
                </a:tc>
              </a:tr>
            </a:tbl>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7"/>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8" name="Google Shape;98;p7"/>
          <p:cNvSpPr txBox="1"/>
          <p:nvPr/>
        </p:nvSpPr>
        <p:spPr>
          <a:xfrm>
            <a:off x="1044449" y="1112338"/>
            <a:ext cx="15183000" cy="1031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Inflammation &amp; Nutrient Status</a:t>
            </a:r>
            <a:endParaRPr b="0" i="0" sz="1400" u="none" cap="none" strike="noStrike">
              <a:solidFill>
                <a:srgbClr val="000000"/>
              </a:solidFill>
              <a:latin typeface="Arial"/>
              <a:ea typeface="Arial"/>
              <a:cs typeface="Arial"/>
              <a:sym typeface="Arial"/>
            </a:endParaRPr>
          </a:p>
        </p:txBody>
      </p:sp>
      <p:sp>
        <p:nvSpPr>
          <p:cNvPr id="99" name="Google Shape;99;p7"/>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0" name="Google Shape;100;p7"/>
          <p:cNvSpPr txBox="1"/>
          <p:nvPr/>
        </p:nvSpPr>
        <p:spPr>
          <a:xfrm>
            <a:off x="1378196" y="3311661"/>
            <a:ext cx="5250300" cy="507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1" i="0" lang="en-US" sz="2700" u="none" cap="none" strike="noStrike">
                <a:solidFill>
                  <a:srgbClr val="000000"/>
                </a:solidFill>
                <a:latin typeface="Calibri"/>
                <a:ea typeface="Calibri"/>
                <a:cs typeface="Calibri"/>
                <a:sym typeface="Calibri"/>
              </a:rPr>
              <a:t>Inflammation &amp; Immune Balance</a:t>
            </a:r>
            <a:endParaRPr b="0" i="0" sz="2700" u="none" cap="none" strike="noStrike">
              <a:solidFill>
                <a:srgbClr val="000000"/>
              </a:solidFill>
              <a:latin typeface="Calibri"/>
              <a:ea typeface="Calibri"/>
              <a:cs typeface="Calibri"/>
              <a:sym typeface="Calibri"/>
            </a:endParaRPr>
          </a:p>
        </p:txBody>
      </p:sp>
      <p:graphicFrame>
        <p:nvGraphicFramePr>
          <p:cNvPr id="101" name="Google Shape;101;p7"/>
          <p:cNvGraphicFramePr/>
          <p:nvPr/>
        </p:nvGraphicFramePr>
        <p:xfrm>
          <a:off x="519069" y="4060434"/>
          <a:ext cx="3000000" cy="3000000"/>
        </p:xfrm>
        <a:graphic>
          <a:graphicData uri="http://schemas.openxmlformats.org/drawingml/2006/table">
            <a:tbl>
              <a:tblPr bandRow="1">
                <a:noFill/>
                <a:tableStyleId>{2913B584-4A57-44CA-89FB-EE9C3ED25E55}</a:tableStyleId>
              </a:tblPr>
              <a:tblGrid>
                <a:gridCol w="1110825"/>
                <a:gridCol w="2429575"/>
                <a:gridCol w="4148450"/>
              </a:tblGrid>
              <a:tr h="1269450">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Marker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Functional Range</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Significance</a:t>
                      </a:r>
                      <a:endParaRPr sz="2700" u="none" cap="none" strike="noStrike"/>
                    </a:p>
                  </a:txBody>
                  <a:tcPr marT="12700" marB="12700" marR="12700" marL="12700" anchor="ctr"/>
                </a:tc>
              </a:tr>
              <a:tr h="8190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hs-CRP</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0.3–1.0 mg/L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Chronic inflammation</a:t>
                      </a:r>
                      <a:endParaRPr sz="2700" u="none" cap="none" strike="noStrike">
                        <a:highlight>
                          <a:srgbClr val="FFFF00"/>
                        </a:highlight>
                      </a:endParaRPr>
                    </a:p>
                  </a:txBody>
                  <a:tcPr marT="12700" marB="12700" marR="12700" marL="12700" anchor="ctr"/>
                </a:tc>
              </a:tr>
              <a:tr h="8190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ESR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&lt;10 mm/hr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Systemic inflammation</a:t>
                      </a:r>
                      <a:endParaRPr sz="2700" u="none" cap="none" strike="noStrike"/>
                    </a:p>
                  </a:txBody>
                  <a:tcPr marT="12700" marB="12700" marR="12700" marL="12700" anchor="ctr"/>
                </a:tc>
              </a:tr>
              <a:tr h="12868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Ferritin</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40–80 ng/mL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Iron status &amp; inflammation</a:t>
                      </a:r>
                      <a:endParaRPr sz="2700" u="none" cap="none" strike="noStrike">
                        <a:highlight>
                          <a:srgbClr val="FFFF00"/>
                        </a:highlight>
                      </a:endParaRPr>
                    </a:p>
                  </a:txBody>
                  <a:tcPr marT="12700" marB="12700" marR="12700" marL="12700" anchor="ctr"/>
                </a:tc>
              </a:tr>
              <a:tr h="8190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WBC</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4.5–7.5 x10³/µL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Immune balance</a:t>
                      </a:r>
                      <a:endParaRPr sz="2700" u="none" cap="none" strike="noStrike"/>
                    </a:p>
                  </a:txBody>
                  <a:tcPr marT="12700" marB="12700" marR="12700" marL="12700" anchor="ctr"/>
                </a:tc>
              </a:tr>
            </a:tbl>
          </a:graphicData>
        </a:graphic>
      </p:graphicFrame>
      <p:sp>
        <p:nvSpPr>
          <p:cNvPr id="102" name="Google Shape;102;p7"/>
          <p:cNvSpPr/>
          <p:nvPr/>
        </p:nvSpPr>
        <p:spPr>
          <a:xfrm>
            <a:off x="16618200" y="1022188"/>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03" name="Google Shape;103;p7"/>
          <p:cNvSpPr txBox="1"/>
          <p:nvPr/>
        </p:nvSpPr>
        <p:spPr>
          <a:xfrm>
            <a:off x="10980208" y="3291511"/>
            <a:ext cx="5315400" cy="5079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700" u="none" cap="none" strike="noStrike">
                <a:solidFill>
                  <a:srgbClr val="000000"/>
                </a:solidFill>
                <a:latin typeface="Calibri"/>
                <a:ea typeface="Calibri"/>
                <a:cs typeface="Calibri"/>
                <a:sym typeface="Calibri"/>
              </a:rPr>
              <a:t>Nutrient Status</a:t>
            </a:r>
            <a:endParaRPr b="0" i="0" sz="2700" u="none" cap="none" strike="noStrike">
              <a:solidFill>
                <a:srgbClr val="000000"/>
              </a:solidFill>
              <a:latin typeface="Calibri"/>
              <a:ea typeface="Calibri"/>
              <a:cs typeface="Calibri"/>
              <a:sym typeface="Calibri"/>
            </a:endParaRPr>
          </a:p>
        </p:txBody>
      </p:sp>
      <p:graphicFrame>
        <p:nvGraphicFramePr>
          <p:cNvPr id="104" name="Google Shape;104;p7"/>
          <p:cNvGraphicFramePr/>
          <p:nvPr/>
        </p:nvGraphicFramePr>
        <p:xfrm>
          <a:off x="9157477" y="4004834"/>
          <a:ext cx="3000000" cy="3000000"/>
        </p:xfrm>
        <a:graphic>
          <a:graphicData uri="http://schemas.openxmlformats.org/drawingml/2006/table">
            <a:tbl>
              <a:tblPr bandRow="1">
                <a:noFill/>
                <a:tableStyleId>{2913B584-4A57-44CA-89FB-EE9C3ED25E55}</a:tableStyleId>
              </a:tblPr>
              <a:tblGrid>
                <a:gridCol w="2899375"/>
                <a:gridCol w="2218300"/>
                <a:gridCol w="3302950"/>
              </a:tblGrid>
              <a:tr h="920925">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Marker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Functional Range</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Clinical Relevance</a:t>
                      </a:r>
                      <a:endParaRPr sz="2700" u="none" cap="none" strike="noStrike"/>
                    </a:p>
                  </a:txBody>
                  <a:tcPr marT="12700" marB="12700" marR="12700" marL="12700" anchor="ctr"/>
                </a:tc>
              </a:tr>
              <a:tr h="73555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Vitamin D (25-OH)</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40–60 ng/mL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Immune &amp; metabolic health</a:t>
                      </a:r>
                      <a:endParaRPr sz="2700" u="none" cap="none" strike="noStrike">
                        <a:highlight>
                          <a:srgbClr val="FFFF00"/>
                        </a:highlight>
                      </a:endParaRPr>
                    </a:p>
                  </a:txBody>
                  <a:tcPr marT="12700" marB="12700" marR="12700" marL="12700" anchor="ctr"/>
                </a:tc>
              </a:tr>
              <a:tr h="920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Vitamin B12</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500–900 pg/mL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Neurological &amp; methylation</a:t>
                      </a:r>
                      <a:endParaRPr sz="2700" u="none" cap="none" strike="noStrike">
                        <a:highlight>
                          <a:srgbClr val="FFFF00"/>
                        </a:highlight>
                      </a:endParaRPr>
                    </a:p>
                  </a:txBody>
                  <a:tcPr marT="12700" marB="12700" marR="12700" marL="12700" anchor="ctr"/>
                </a:tc>
              </a:tr>
              <a:tr h="5941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Folate (RBC)</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&gt;600 ng/mL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DNA synthesis</a:t>
                      </a:r>
                      <a:endParaRPr sz="2700" u="none" cap="none" strike="noStrike">
                        <a:highlight>
                          <a:srgbClr val="FFFF00"/>
                        </a:highlight>
                      </a:endParaRPr>
                    </a:p>
                  </a:txBody>
                  <a:tcPr marT="12700" marB="12700" marR="12700" marL="12700" anchor="ctr"/>
                </a:tc>
              </a:tr>
              <a:tr h="920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Magnesium (serum)</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2.0–2.3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Energy metabolism</a:t>
                      </a:r>
                      <a:endParaRPr sz="2700" u="none" cap="none" strike="noStrike"/>
                    </a:p>
                  </a:txBody>
                  <a:tcPr marT="12700" marB="12700" marR="12700" marL="12700" anchor="ctr"/>
                </a:tc>
              </a:tr>
              <a:tr h="920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Zinc</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80–120 μg/dL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Immune &amp; hormone support</a:t>
                      </a:r>
                      <a:endParaRPr sz="2700" u="none" cap="none" strike="noStrike"/>
                    </a:p>
                  </a:txBody>
                  <a:tcPr marT="12700" marB="12700" marR="12700" marL="12700" anchor="ctr"/>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9"/>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0" name="Google Shape;110;p9"/>
          <p:cNvSpPr txBox="1"/>
          <p:nvPr/>
        </p:nvSpPr>
        <p:spPr>
          <a:xfrm>
            <a:off x="960267" y="1112331"/>
            <a:ext cx="16812900" cy="1031400"/>
          </a:xfrm>
          <a:prstGeom prst="rect">
            <a:avLst/>
          </a:prstGeom>
          <a:noFill/>
          <a:ln>
            <a:noFill/>
          </a:ln>
        </p:spPr>
        <p:txBody>
          <a:bodyPr anchorCtr="0" anchor="t" bIns="0" lIns="0" spcFirstLastPara="1" rIns="0" wrap="square" tIns="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Thyroid, Liver &amp; Detox Markers </a:t>
            </a:r>
            <a:endParaRPr b="0" i="0" sz="1400" u="none" cap="none" strike="noStrike">
              <a:solidFill>
                <a:srgbClr val="000000"/>
              </a:solidFill>
              <a:latin typeface="Arial"/>
              <a:ea typeface="Arial"/>
              <a:cs typeface="Arial"/>
              <a:sym typeface="Arial"/>
            </a:endParaRPr>
          </a:p>
        </p:txBody>
      </p:sp>
      <p:sp>
        <p:nvSpPr>
          <p:cNvPr id="111" name="Google Shape;111;p9"/>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 name="Google Shape;112;p9"/>
          <p:cNvSpPr txBox="1"/>
          <p:nvPr/>
        </p:nvSpPr>
        <p:spPr>
          <a:xfrm>
            <a:off x="546240" y="3308486"/>
            <a:ext cx="6587100" cy="507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1" i="0" lang="en-US" sz="2700" u="none" cap="none" strike="noStrike">
                <a:solidFill>
                  <a:srgbClr val="000000"/>
                </a:solidFill>
                <a:latin typeface="Calibri"/>
                <a:ea typeface="Calibri"/>
                <a:cs typeface="Calibri"/>
                <a:sym typeface="Calibri"/>
              </a:rPr>
              <a:t>Thyroid Function (Functional Perspective)</a:t>
            </a:r>
            <a:endParaRPr b="0" i="0" sz="2700" u="none" cap="none" strike="noStrike">
              <a:solidFill>
                <a:srgbClr val="000000"/>
              </a:solidFill>
              <a:latin typeface="Calibri"/>
              <a:ea typeface="Calibri"/>
              <a:cs typeface="Calibri"/>
              <a:sym typeface="Calibri"/>
            </a:endParaRPr>
          </a:p>
        </p:txBody>
      </p:sp>
      <p:graphicFrame>
        <p:nvGraphicFramePr>
          <p:cNvPr id="113" name="Google Shape;113;p9"/>
          <p:cNvGraphicFramePr/>
          <p:nvPr/>
        </p:nvGraphicFramePr>
        <p:xfrm>
          <a:off x="485508" y="4054084"/>
          <a:ext cx="3000000" cy="3000000"/>
        </p:xfrm>
        <a:graphic>
          <a:graphicData uri="http://schemas.openxmlformats.org/drawingml/2006/table">
            <a:tbl>
              <a:tblPr bandRow="1">
                <a:noFill/>
                <a:tableStyleId>{2913B584-4A57-44CA-89FB-EE9C3ED25E55}</a:tableStyleId>
              </a:tblPr>
              <a:tblGrid>
                <a:gridCol w="1511750"/>
                <a:gridCol w="2451150"/>
                <a:gridCol w="3781125"/>
              </a:tblGrid>
              <a:tr h="991925">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Marker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Functional Range</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Interpretation</a:t>
                      </a:r>
                      <a:endParaRPr sz="2700" u="none" cap="none" strike="noStrike"/>
                    </a:p>
                  </a:txBody>
                  <a:tcPr marT="12700" marB="12700" marR="12700" marL="12700" anchor="ctr"/>
                </a:tc>
              </a:tr>
              <a:tr h="63995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TSH</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0.5–2.0 mIU/L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Thyroid signaling</a:t>
                      </a:r>
                      <a:endParaRPr sz="2700" u="none" cap="none" strike="noStrike">
                        <a:highlight>
                          <a:srgbClr val="FFFF00"/>
                        </a:highlight>
                      </a:endParaRPr>
                    </a:p>
                  </a:txBody>
                  <a:tcPr marT="12700" marB="12700" marR="12700" marL="12700" anchor="ctr"/>
                </a:tc>
              </a:tr>
              <a:tr h="991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Free T4</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1.0–1.5 ng/dL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Hormone availability</a:t>
                      </a:r>
                      <a:endParaRPr sz="2700" u="none" cap="none" strike="noStrike">
                        <a:highlight>
                          <a:srgbClr val="FFFF00"/>
                        </a:highlight>
                      </a:endParaRPr>
                    </a:p>
                  </a:txBody>
                  <a:tcPr marT="12700" marB="12700" marR="12700" marL="12700" anchor="ctr"/>
                </a:tc>
              </a:tr>
              <a:tr h="63995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Free T3</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3.2–4.2 pg/mL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Metabolic activity</a:t>
                      </a:r>
                      <a:endParaRPr sz="2700" u="none" cap="none" strike="noStrike"/>
                    </a:p>
                  </a:txBody>
                  <a:tcPr marT="12700" marB="12700" marR="12700" marL="12700" anchor="ctr"/>
                </a:tc>
              </a:tr>
              <a:tr h="991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Reverse T3</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&lt;15 ng/dL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Stress/adaptation</a:t>
                      </a:r>
                      <a:endParaRPr sz="2700" u="none" cap="none" strike="noStrike"/>
                    </a:p>
                  </a:txBody>
                  <a:tcPr marT="12700" marB="12700" marR="12700" marL="12700" anchor="ctr"/>
                </a:tc>
              </a:tr>
            </a:tbl>
          </a:graphicData>
        </a:graphic>
      </p:graphicFrame>
      <p:sp>
        <p:nvSpPr>
          <p:cNvPr id="114" name="Google Shape;114;p9"/>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115" name="Google Shape;115;p9"/>
          <p:cNvSpPr txBox="1"/>
          <p:nvPr/>
        </p:nvSpPr>
        <p:spPr>
          <a:xfrm>
            <a:off x="10157641" y="3308486"/>
            <a:ext cx="4986300" cy="507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1" i="0" lang="en-US" sz="2700" u="none" cap="none" strike="noStrike">
                <a:solidFill>
                  <a:srgbClr val="000000"/>
                </a:solidFill>
                <a:latin typeface="Calibri"/>
                <a:ea typeface="Calibri"/>
                <a:cs typeface="Calibri"/>
                <a:sym typeface="Calibri"/>
              </a:rPr>
              <a:t>Liver &amp; Detoxification Capacity</a:t>
            </a:r>
            <a:endParaRPr b="0" i="0" sz="2700" u="none" cap="none" strike="noStrike">
              <a:solidFill>
                <a:srgbClr val="000000"/>
              </a:solidFill>
              <a:latin typeface="Calibri"/>
              <a:ea typeface="Calibri"/>
              <a:cs typeface="Calibri"/>
              <a:sym typeface="Calibri"/>
            </a:endParaRPr>
          </a:p>
        </p:txBody>
      </p:sp>
      <p:graphicFrame>
        <p:nvGraphicFramePr>
          <p:cNvPr id="116" name="Google Shape;116;p9"/>
          <p:cNvGraphicFramePr/>
          <p:nvPr/>
        </p:nvGraphicFramePr>
        <p:xfrm>
          <a:off x="9036543" y="4054084"/>
          <a:ext cx="3000000" cy="3000000"/>
        </p:xfrm>
        <a:graphic>
          <a:graphicData uri="http://schemas.openxmlformats.org/drawingml/2006/table">
            <a:tbl>
              <a:tblPr bandRow="1">
                <a:noFill/>
                <a:tableStyleId>{2913B584-4A57-44CA-89FB-EE9C3ED25E55}</a:tableStyleId>
              </a:tblPr>
              <a:tblGrid>
                <a:gridCol w="2400475"/>
                <a:gridCol w="2841525"/>
                <a:gridCol w="3494650"/>
              </a:tblGrid>
              <a:tr h="991925">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Marker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Functional Range</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Meaning</a:t>
                      </a:r>
                      <a:endParaRPr sz="2700" u="none" cap="none" strike="noStrike"/>
                    </a:p>
                  </a:txBody>
                  <a:tcPr marT="12700" marB="12700" marR="12700" marL="12700" anchor="ctr"/>
                </a:tc>
              </a:tr>
              <a:tr h="639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ALT</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10–26 U/L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Hepatic stress</a:t>
                      </a:r>
                      <a:endParaRPr sz="2700" u="none" cap="none" strike="noStrike">
                        <a:highlight>
                          <a:srgbClr val="FFFF00"/>
                        </a:highlight>
                      </a:endParaRPr>
                    </a:p>
                  </a:txBody>
                  <a:tcPr marT="12700" marB="12700" marR="12700" marL="12700" anchor="ctr"/>
                </a:tc>
              </a:tr>
              <a:tr h="639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AST</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highlight>
                            <a:srgbClr val="FFFF00"/>
                          </a:highlight>
                        </a:rPr>
                        <a:t>10–26 U/L</a:t>
                      </a:r>
                      <a:endParaRPr sz="27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highlight>
                            <a:srgbClr val="FFFF00"/>
                          </a:highlight>
                        </a:rPr>
                        <a:t>Mitochondrial health</a:t>
                      </a:r>
                      <a:endParaRPr sz="2700" u="none" cap="none" strike="noStrike">
                        <a:highlight>
                          <a:srgbClr val="FFFF00"/>
                        </a:highlight>
                      </a:endParaRPr>
                    </a:p>
                  </a:txBody>
                  <a:tcPr marT="12700" marB="12700" marR="12700" marL="12700" anchor="ctr"/>
                </a:tc>
              </a:tr>
              <a:tr h="991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AST:ALT Ratio</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~1:1</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Balanced liver function</a:t>
                      </a:r>
                      <a:endParaRPr sz="2700" u="none" cap="none" strike="noStrike"/>
                    </a:p>
                  </a:txBody>
                  <a:tcPr marT="12700" marB="12700" marR="12700" marL="12700" anchor="ctr"/>
                </a:tc>
              </a:tr>
              <a:tr h="99192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Bilirubin (total)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0.4–1.0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Detox capacity</a:t>
                      </a:r>
                      <a:endParaRPr sz="2700" u="none" cap="none" strike="noStrike"/>
                    </a:p>
                  </a:txBody>
                  <a:tcPr marT="12700" marB="12700" marR="12700" marL="12700" anchor="ct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1"/>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 name="Google Shape;122;p11"/>
          <p:cNvSpPr txBox="1"/>
          <p:nvPr/>
        </p:nvSpPr>
        <p:spPr>
          <a:xfrm>
            <a:off x="1020542" y="925593"/>
            <a:ext cx="16812900" cy="2432100"/>
          </a:xfrm>
          <a:prstGeom prst="rect">
            <a:avLst/>
          </a:prstGeom>
          <a:noFill/>
          <a:ln>
            <a:noFill/>
          </a:ln>
        </p:spPr>
        <p:txBody>
          <a:bodyPr anchorCtr="0" anchor="t" bIns="0" lIns="0" spcFirstLastPara="1" rIns="0" wrap="square" tIns="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Kidney &amp; Electrolyte Balance Markers</a:t>
            </a:r>
            <a:endParaRPr b="0" i="0" sz="6700" u="none" cap="none" strike="noStrike">
              <a:solidFill>
                <a:srgbClr val="FFFFFF"/>
              </a:solidFill>
              <a:latin typeface="Poppins"/>
              <a:ea typeface="Poppins"/>
              <a:cs typeface="Poppins"/>
              <a:sym typeface="Poppins"/>
            </a:endParaRPr>
          </a:p>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123" name="Google Shape;123;p11"/>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124" name="Google Shape;124;p11"/>
          <p:cNvGraphicFramePr/>
          <p:nvPr/>
        </p:nvGraphicFramePr>
        <p:xfrm>
          <a:off x="3082481" y="3755663"/>
          <a:ext cx="3000000" cy="3000000"/>
        </p:xfrm>
        <a:graphic>
          <a:graphicData uri="http://schemas.openxmlformats.org/drawingml/2006/table">
            <a:tbl>
              <a:tblPr bandRow="1">
                <a:noFill/>
                <a:tableStyleId>{2913B584-4A57-44CA-89FB-EE9C3ED25E55}</a:tableStyleId>
              </a:tblPr>
              <a:tblGrid>
                <a:gridCol w="2546400"/>
                <a:gridCol w="4518325"/>
                <a:gridCol w="5285025"/>
              </a:tblGrid>
              <a:tr h="1233450">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Marker</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Functional Range</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Clinical Insight</a:t>
                      </a:r>
                      <a:endParaRPr sz="2700" u="none" cap="none" strike="noStrike"/>
                    </a:p>
                  </a:txBody>
                  <a:tcPr marT="12700" marB="12700" marR="12700" marL="12700" anchor="ctr"/>
                </a:tc>
              </a:tr>
              <a:tr h="123345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Creatinine</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0.6–1.0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Muscle &amp; renal health</a:t>
                      </a:r>
                      <a:endParaRPr sz="2700" u="none" cap="none" strike="noStrike"/>
                    </a:p>
                  </a:txBody>
                  <a:tcPr marT="12700" marB="12700" marR="12700" marL="12700" anchor="ctr"/>
                </a:tc>
              </a:tr>
              <a:tr h="79577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BUN</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10–16 mg/dL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Protein metabolism</a:t>
                      </a:r>
                      <a:endParaRPr sz="2700" u="none" cap="none" strike="noStrike"/>
                    </a:p>
                  </a:txBody>
                  <a:tcPr marT="12700" marB="12700" marR="12700" marL="12700" anchor="ctr"/>
                </a:tc>
              </a:tr>
              <a:tr h="795775">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Sodium</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138–142 mmol/L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Hydration status</a:t>
                      </a:r>
                      <a:endParaRPr sz="2700" u="none" cap="none" strike="noStrike"/>
                    </a:p>
                  </a:txBody>
                  <a:tcPr marT="12700" marB="12700" marR="12700" marL="12700" anchor="ctr"/>
                </a:tc>
              </a:tr>
              <a:tr h="1233450">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Potassium</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700" u="none" cap="none" strike="noStrike"/>
                        <a:t>4.0–4.5 mmol/L</a:t>
                      </a:r>
                      <a:endParaRPr sz="27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700" u="none" cap="none" strike="noStrike"/>
                        <a:t>Cellular signaling</a:t>
                      </a:r>
                      <a:endParaRPr sz="2700" u="none" cap="none" strike="noStrike"/>
                    </a:p>
                  </a:txBody>
                  <a:tcPr marT="12700" marB="12700" marR="12700" marL="12700" anchor="ctr"/>
                </a:tc>
              </a:tr>
            </a:tbl>
          </a:graphicData>
        </a:graphic>
      </p:graphicFrame>
      <p:sp>
        <p:nvSpPr>
          <p:cNvPr id="125" name="Google Shape;125;p11"/>
          <p:cNvSpPr/>
          <p:nvPr/>
        </p:nvSpPr>
        <p:spPr>
          <a:xfrm>
            <a:off x="16778925" y="9372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2"/>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1" name="Google Shape;131;p12"/>
          <p:cNvSpPr txBox="1"/>
          <p:nvPr/>
        </p:nvSpPr>
        <p:spPr>
          <a:xfrm>
            <a:off x="1091442" y="1112334"/>
            <a:ext cx="16812900" cy="1031400"/>
          </a:xfrm>
          <a:prstGeom prst="rect">
            <a:avLst/>
          </a:prstGeom>
          <a:noFill/>
          <a:ln>
            <a:noFill/>
          </a:ln>
        </p:spPr>
        <p:txBody>
          <a:bodyPr anchorCtr="0" anchor="t" bIns="0" lIns="0" spcFirstLastPara="1" rIns="0" wrap="square" tIns="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Pattern Recognition &amp; When to Refer</a:t>
            </a:r>
            <a:endParaRPr b="0" i="0" sz="1400" u="none" cap="none" strike="noStrike">
              <a:solidFill>
                <a:srgbClr val="000000"/>
              </a:solidFill>
              <a:latin typeface="Arial"/>
              <a:ea typeface="Arial"/>
              <a:cs typeface="Arial"/>
              <a:sym typeface="Arial"/>
            </a:endParaRPr>
          </a:p>
        </p:txBody>
      </p:sp>
      <p:sp>
        <p:nvSpPr>
          <p:cNvPr id="132" name="Google Shape;132;p12"/>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3" name="Google Shape;133;p12"/>
          <p:cNvSpPr txBox="1"/>
          <p:nvPr/>
        </p:nvSpPr>
        <p:spPr>
          <a:xfrm>
            <a:off x="1352164" y="3737900"/>
            <a:ext cx="15288000" cy="33633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rgbClr val="000000"/>
              </a:buClr>
              <a:buSzPts val="3000"/>
              <a:buFont typeface="Arial"/>
              <a:buNone/>
            </a:pPr>
            <a:r>
              <a:rPr b="1" i="0" lang="en-US" sz="3000" u="none" cap="none" strike="noStrike">
                <a:solidFill>
                  <a:schemeClr val="dk1"/>
                </a:solidFill>
                <a:latin typeface="Calibri"/>
                <a:ea typeface="Calibri"/>
                <a:cs typeface="Calibri"/>
                <a:sym typeface="Calibri"/>
              </a:rPr>
              <a:t>Functional interpretation prioritizes:</a:t>
            </a:r>
            <a:endParaRPr b="1"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1200"/>
              </a:spcBef>
              <a:spcAft>
                <a:spcPts val="0"/>
              </a:spcAft>
              <a:buClr>
                <a:schemeClr val="dk1"/>
              </a:buClr>
              <a:buSzPts val="3000"/>
              <a:buFont typeface="Calibri"/>
              <a:buChar char="●"/>
            </a:pPr>
            <a:r>
              <a:rPr b="0" i="0" lang="en-US" sz="3000" u="none" cap="none" strike="noStrike">
                <a:solidFill>
                  <a:schemeClr val="dk1"/>
                </a:solidFill>
                <a:latin typeface="Calibri"/>
                <a:ea typeface="Calibri"/>
                <a:cs typeface="Calibri"/>
                <a:sym typeface="Calibri"/>
              </a:rPr>
              <a:t>Ratios (TG:HDL, AST:ALT) over single values</a:t>
            </a:r>
            <a:endParaRPr b="0"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0"/>
              </a:spcBef>
              <a:spcAft>
                <a:spcPts val="0"/>
              </a:spcAft>
              <a:buClr>
                <a:schemeClr val="dk1"/>
              </a:buClr>
              <a:buSzPts val="3000"/>
              <a:buFont typeface="Calibri"/>
              <a:buChar char="●"/>
            </a:pPr>
            <a:r>
              <a:rPr b="0" i="0" lang="en-US" sz="3000" u="none" cap="none" strike="noStrike">
                <a:solidFill>
                  <a:schemeClr val="dk1"/>
                </a:solidFill>
                <a:latin typeface="Calibri"/>
                <a:ea typeface="Calibri"/>
                <a:cs typeface="Calibri"/>
                <a:sym typeface="Calibri"/>
              </a:rPr>
              <a:t>Trends over time</a:t>
            </a:r>
            <a:endParaRPr b="0"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0"/>
              </a:spcBef>
              <a:spcAft>
                <a:spcPts val="0"/>
              </a:spcAft>
              <a:buClr>
                <a:schemeClr val="dk1"/>
              </a:buClr>
              <a:buSzPts val="3000"/>
              <a:buFont typeface="Calibri"/>
              <a:buChar char="●"/>
            </a:pPr>
            <a:r>
              <a:rPr b="0" i="0" lang="en-US" sz="3000" u="none" cap="none" strike="noStrike">
                <a:solidFill>
                  <a:schemeClr val="dk1"/>
                </a:solidFill>
                <a:latin typeface="Calibri"/>
                <a:ea typeface="Calibri"/>
                <a:cs typeface="Calibri"/>
                <a:sym typeface="Calibri"/>
              </a:rPr>
              <a:t>Symptom correlation</a:t>
            </a:r>
            <a:endParaRPr b="0"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0"/>
              </a:spcBef>
              <a:spcAft>
                <a:spcPts val="0"/>
              </a:spcAft>
              <a:buClr>
                <a:schemeClr val="dk1"/>
              </a:buClr>
              <a:buSzPts val="3000"/>
              <a:buFont typeface="Calibri"/>
              <a:buChar char="●"/>
            </a:pPr>
            <a:r>
              <a:rPr b="0" i="0" lang="en-US" sz="3000" u="none" cap="none" strike="noStrike">
                <a:solidFill>
                  <a:schemeClr val="dk1"/>
                </a:solidFill>
                <a:latin typeface="Calibri"/>
                <a:ea typeface="Calibri"/>
                <a:cs typeface="Calibri"/>
                <a:sym typeface="Calibri"/>
              </a:rPr>
              <a:t>Life-stage/stress context</a:t>
            </a:r>
            <a:endParaRPr b="0"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0"/>
              </a:spcBef>
              <a:spcAft>
                <a:spcPts val="0"/>
              </a:spcAft>
              <a:buClr>
                <a:schemeClr val="dk1"/>
              </a:buClr>
              <a:buSzPts val="3000"/>
              <a:buFont typeface="Calibri"/>
              <a:buChar char="●"/>
            </a:pPr>
            <a:r>
              <a:rPr b="0" i="0" lang="en-US" sz="3000" u="none" cap="none" strike="noStrike">
                <a:solidFill>
                  <a:schemeClr val="dk1"/>
                </a:solidFill>
                <a:latin typeface="Calibri"/>
                <a:ea typeface="Calibri"/>
                <a:cs typeface="Calibri"/>
                <a:sym typeface="Calibri"/>
              </a:rPr>
              <a:t>Dietary intake and supplement use</a:t>
            </a:r>
            <a:endParaRPr b="1" i="0" sz="3000" u="none" cap="none" strike="noStrike">
              <a:solidFill>
                <a:srgbClr val="000000"/>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4"/>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39" name="Google Shape;139;p14"/>
          <p:cNvSpPr txBox="1"/>
          <p:nvPr/>
        </p:nvSpPr>
        <p:spPr>
          <a:xfrm>
            <a:off x="1151717" y="557999"/>
            <a:ext cx="16812900" cy="1970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400"/>
              <a:buFont typeface="Poppins"/>
              <a:buNone/>
            </a:pPr>
            <a:r>
              <a:rPr b="0" i="0" lang="en-US" sz="6400" u="none" cap="none" strike="noStrike">
                <a:solidFill>
                  <a:srgbClr val="FFFFFF"/>
                </a:solidFill>
                <a:latin typeface="Poppins"/>
                <a:ea typeface="Poppins"/>
                <a:cs typeface="Poppins"/>
                <a:sym typeface="Poppins"/>
              </a:rPr>
              <a:t>Alignment of Functional Lab Ranges With Dietary Reference Intakes (DRI)</a:t>
            </a:r>
            <a:endParaRPr b="0" i="0" sz="1400" u="none" cap="none" strike="noStrike">
              <a:solidFill>
                <a:srgbClr val="000000"/>
              </a:solidFill>
              <a:latin typeface="Arial"/>
              <a:ea typeface="Arial"/>
              <a:cs typeface="Arial"/>
              <a:sym typeface="Arial"/>
            </a:endParaRPr>
          </a:p>
        </p:txBody>
      </p:sp>
      <p:sp>
        <p:nvSpPr>
          <p:cNvPr id="140" name="Google Shape;140;p14"/>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1" name="Google Shape;141;p14"/>
          <p:cNvSpPr txBox="1"/>
          <p:nvPr/>
        </p:nvSpPr>
        <p:spPr>
          <a:xfrm>
            <a:off x="1395571" y="4157981"/>
            <a:ext cx="15496800" cy="3016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200"/>
              <a:buFont typeface="Times"/>
              <a:buNone/>
            </a:pPr>
            <a:r>
              <a:rPr b="1" i="1" lang="en-US" sz="3200" u="none" cap="none" strike="noStrike">
                <a:solidFill>
                  <a:srgbClr val="000000"/>
                </a:solidFill>
                <a:latin typeface="Calibri"/>
                <a:ea typeface="Calibri"/>
                <a:cs typeface="Calibri"/>
                <a:sym typeface="Calibri"/>
              </a:rPr>
              <a:t>Key Concept for CNS Practice!</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Calibri"/>
                <a:ea typeface="Calibri"/>
                <a:cs typeface="Calibri"/>
                <a:sym typeface="Calibri"/>
              </a:rPr>
              <a:t>DRIs are population-based intake standards</a:t>
            </a:r>
            <a:r>
              <a:rPr b="0" i="0" lang="en-US" sz="3200" u="none" cap="none" strike="noStrike">
                <a:solidFill>
                  <a:srgbClr val="000000"/>
                </a:solidFill>
                <a:latin typeface="Calibri"/>
                <a:ea typeface="Calibri"/>
                <a:cs typeface="Calibri"/>
                <a:sym typeface="Calibri"/>
              </a:rPr>
              <a:t> designed to prevent deficiency and toxicity.</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Calibri"/>
                <a:ea typeface="Calibri"/>
                <a:cs typeface="Calibri"/>
                <a:sym typeface="Calibri"/>
              </a:rPr>
              <a:t>Functional lab ranges assess physiologic sufficiency and optimal metabolic performance</a:t>
            </a:r>
            <a:r>
              <a:rPr b="0" i="0" lang="en-US" sz="3200" u="none" cap="none" strike="noStrike">
                <a:solidFill>
                  <a:srgbClr val="000000"/>
                </a:solidFill>
                <a:latin typeface="Calibri"/>
                <a:ea typeface="Calibri"/>
                <a:cs typeface="Calibri"/>
                <a:sym typeface="Calibri"/>
              </a:rPr>
              <a:t>.</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Times"/>
              <a:buChar char="•"/>
            </a:pPr>
            <a:r>
              <a:rPr b="0" i="0" lang="en-US" sz="3200" u="none" cap="none" strike="noStrike">
                <a:solidFill>
                  <a:srgbClr val="000000"/>
                </a:solidFill>
                <a:latin typeface="Calibri"/>
                <a:ea typeface="Calibri"/>
                <a:cs typeface="Calibri"/>
                <a:sym typeface="Calibri"/>
              </a:rPr>
              <a:t>Labs often reveal </a:t>
            </a:r>
            <a:r>
              <a:rPr b="1" i="0" lang="en-US" sz="3200" u="none" cap="none" strike="noStrike">
                <a:solidFill>
                  <a:srgbClr val="000000"/>
                </a:solidFill>
                <a:latin typeface="Calibri"/>
                <a:ea typeface="Calibri"/>
                <a:cs typeface="Calibri"/>
                <a:sym typeface="Calibri"/>
              </a:rPr>
              <a:t>higher nutrient needs than the RDA</a:t>
            </a:r>
            <a:r>
              <a:rPr b="0" i="0" lang="en-US" sz="3200" u="none" cap="none" strike="noStrike">
                <a:solidFill>
                  <a:srgbClr val="000000"/>
                </a:solidFill>
                <a:latin typeface="Calibri"/>
                <a:ea typeface="Calibri"/>
                <a:cs typeface="Calibri"/>
                <a:sym typeface="Calibri"/>
              </a:rPr>
              <a:t>, especially with stress, inflammation, malabsorption, or chronic disease.</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1"/>
          <p:cNvSpPr/>
          <p:nvPr/>
        </p:nvSpPr>
        <p:spPr>
          <a:xfrm>
            <a:off x="-380178" y="-72330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47" name="Google Shape;147;p21"/>
          <p:cNvSpPr txBox="1"/>
          <p:nvPr/>
        </p:nvSpPr>
        <p:spPr>
          <a:xfrm>
            <a:off x="923117" y="1072298"/>
            <a:ext cx="16812962" cy="1111489"/>
          </a:xfrm>
          <a:prstGeom prst="rect">
            <a:avLst/>
          </a:prstGeom>
          <a:noFill/>
          <a:ln>
            <a:noFill/>
          </a:ln>
        </p:spPr>
        <p:txBody>
          <a:bodyPr anchorCtr="0" anchor="t" bIns="0" lIns="0" spcFirstLastPara="1" rIns="0" wrap="square" tIns="0">
            <a:spAutoFit/>
          </a:bodyPr>
          <a:lstStyle/>
          <a:p>
            <a:pPr indent="0" lvl="0" marL="0" marR="0" rtl="0" algn="l">
              <a:lnSpc>
                <a:spcPct val="142187"/>
              </a:lnSpc>
              <a:spcBef>
                <a:spcPts val="0"/>
              </a:spcBef>
              <a:spcAft>
                <a:spcPts val="0"/>
              </a:spcAft>
              <a:buClr>
                <a:srgbClr val="FFFFFF"/>
              </a:buClr>
              <a:buSzPts val="6400"/>
              <a:buFont typeface="Poppins"/>
              <a:buNone/>
            </a:pPr>
            <a:r>
              <a:rPr b="0" i="0" lang="en-US" sz="6400" u="none" cap="none" strike="noStrike">
                <a:solidFill>
                  <a:srgbClr val="FFFFFF"/>
                </a:solidFill>
                <a:latin typeface="Poppins"/>
                <a:ea typeface="Poppins"/>
                <a:cs typeface="Poppins"/>
                <a:sym typeface="Poppins"/>
              </a:rPr>
              <a:t>Summary Table</a:t>
            </a:r>
            <a:endParaRPr b="0" i="0" sz="1400" u="none" cap="none" strike="noStrike">
              <a:solidFill>
                <a:srgbClr val="000000"/>
              </a:solidFill>
              <a:latin typeface="Arial"/>
              <a:ea typeface="Arial"/>
              <a:cs typeface="Arial"/>
              <a:sym typeface="Arial"/>
            </a:endParaRPr>
          </a:p>
        </p:txBody>
      </p:sp>
      <p:sp>
        <p:nvSpPr>
          <p:cNvPr id="148" name="Google Shape;148;p21"/>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149" name="Google Shape;149;p21"/>
          <p:cNvGraphicFramePr/>
          <p:nvPr/>
        </p:nvGraphicFramePr>
        <p:xfrm>
          <a:off x="562207" y="2362800"/>
          <a:ext cx="3000000" cy="3000000"/>
        </p:xfrm>
        <a:graphic>
          <a:graphicData uri="http://schemas.openxmlformats.org/drawingml/2006/table">
            <a:tbl>
              <a:tblPr bandRow="1">
                <a:noFill/>
                <a:tableStyleId>{2913B584-4A57-44CA-89FB-EE9C3ED25E55}</a:tableStyleId>
              </a:tblPr>
              <a:tblGrid>
                <a:gridCol w="1547250"/>
                <a:gridCol w="2328250"/>
                <a:gridCol w="3890300"/>
                <a:gridCol w="1732000"/>
                <a:gridCol w="8036975"/>
              </a:tblGrid>
              <a:tr h="952500">
                <a:tc>
                  <a:txBody>
                    <a:bodyPr/>
                    <a:lstStyle/>
                    <a:p>
                      <a:pPr indent="0" lvl="0" marL="0" marR="0" rtl="0" algn="ctr">
                        <a:lnSpc>
                          <a:spcPct val="100000"/>
                        </a:lnSpc>
                        <a:spcBef>
                          <a:spcPts val="0"/>
                        </a:spcBef>
                        <a:spcAft>
                          <a:spcPts val="0"/>
                        </a:spcAft>
                        <a:buClr>
                          <a:schemeClr val="dk1"/>
                        </a:buClr>
                        <a:buSzPts val="2000"/>
                        <a:buFont typeface="Times"/>
                        <a:buNone/>
                      </a:pPr>
                      <a:r>
                        <a:rPr b="1" lang="en-US" sz="1800" u="none" cap="none" strike="noStrike"/>
                        <a:t>Nutrient / Marker</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000"/>
                        <a:buFont typeface="Times"/>
                        <a:buNone/>
                      </a:pPr>
                      <a:r>
                        <a:rPr b="1" lang="en-US" sz="1800" u="none" cap="none" strike="noStrike"/>
                        <a:t>Functional (Optimal) Lab Range</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000"/>
                        <a:buFont typeface="Times"/>
                        <a:buNone/>
                      </a:pPr>
                      <a:r>
                        <a:rPr b="1" lang="en-US" sz="1800" u="none" cap="none" strike="noStrike"/>
                        <a:t>RDA / AI (Adults)</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000"/>
                        <a:buFont typeface="Times"/>
                        <a:buNone/>
                      </a:pPr>
                      <a:r>
                        <a:rPr b="1" lang="en-US" sz="1800" u="none" cap="none" strike="noStrike"/>
                        <a:t>Upper Intake Level (UL)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000"/>
                        <a:buFont typeface="Times"/>
                        <a:buNone/>
                      </a:pPr>
                      <a:r>
                        <a:rPr b="1" lang="en-US" sz="1800" u="none" cap="none" strike="noStrike"/>
                        <a:t>Clinical Alignment &amp; Interpretation</a:t>
                      </a:r>
                      <a:endParaRPr sz="1800" u="none" cap="none" strike="noStrike"/>
                    </a:p>
                  </a:txBody>
                  <a:tcPr marT="12700" marB="12700" marR="12700" marL="12700" anchor="ctr"/>
                </a:tc>
              </a:tr>
              <a:tr h="6290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Vitamin D (25-OH)</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40–60 ng/mL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600 IU (15 mcg)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4,000 IU</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RDA often yields low-normal labs; functional range commonly requires 1,000–4,000 IU/day depending on sun exposure, adiposity, and inflammation</a:t>
                      </a:r>
                      <a:endParaRPr sz="1800" u="none" cap="none" strike="noStrike"/>
                    </a:p>
                  </a:txBody>
                  <a:tcPr marT="12700" marB="12700" marR="12700" marL="12700" anchor="ctr"/>
                </a:tc>
              </a:tr>
              <a:tr h="6290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Vitamin B12</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500–900 pg/mL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2.4 mcg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None</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RDA prevents anemia but not neurologic insufficiency; functional sufficiency often requires higher oral intake, especially with aging or GI impairment</a:t>
                      </a:r>
                      <a:endParaRPr sz="1800" u="none" cap="none" strike="noStrike"/>
                    </a:p>
                  </a:txBody>
                  <a:tcPr marT="12700" marB="12700" marR="12700" marL="12700" anchor="ctr"/>
                </a:tc>
              </a:tr>
              <a:tr h="7620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Folate (RBC)</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&gt;600 ng/mL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400 mcg DFE</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1,000 mcg (synthetic folic acid)</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Supports methylation and DNA synthesis beyond deficiency prevention; food folate or 5-MTHF preferred</a:t>
                      </a:r>
                      <a:endParaRPr sz="1800" u="none" cap="none" strike="noStrike"/>
                    </a:p>
                  </a:txBody>
                  <a:tcPr marT="12700" marB="12700" marR="12700" marL="12700" anchor="ctr"/>
                </a:tc>
              </a:tr>
              <a:tr h="6290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Ferritin (Iron status)</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40–80 ng/mL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18 mg (premenopausal women) / 8 mg (men &amp; postmenopausal women)</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45 mg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Low ferritin may exist with normal hemoglobin; high ferritin may reflect inflammation rather than iron overload</a:t>
                      </a:r>
                      <a:endParaRPr sz="1800" u="none" cap="none" strike="noStrike"/>
                    </a:p>
                  </a:txBody>
                  <a:tcPr marT="12700" marB="12700" marR="12700" marL="12700" anchor="ctr"/>
                </a:tc>
              </a:tr>
              <a:tr h="6290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Magnesium (Serum)</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2.0–2.3 mg/dL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310–320 mg (women) / 400–420 mg (men)</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350 mg (supplements only)</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RDA does not account for stress losses; functional sufficiency often requires higher intake; RBC magnesium preferred</a:t>
                      </a:r>
                      <a:endParaRPr sz="1800" u="none" cap="none" strike="noStrike"/>
                    </a:p>
                  </a:txBody>
                  <a:tcPr marT="12700" marB="12700" marR="12700" marL="12700" anchor="ctr"/>
                </a:tc>
              </a:tr>
              <a:tr h="5207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Zinc</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80–120 μg/dL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8 mg (women) / 11 mg (men)</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40 mg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Functional immune and hormonal support often needs higher intake; copper balance required with long-term use</a:t>
                      </a:r>
                      <a:endParaRPr sz="1800" u="none" cap="none" strike="noStrike"/>
                    </a:p>
                  </a:txBody>
                  <a:tcPr marT="12700" marB="12700" marR="12700" marL="12700" anchor="ctr"/>
                </a:tc>
              </a:tr>
              <a:tr h="6290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Iodine (Thyroid proxy)</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TSH 0.5–2.0 mIU/L; FT3 optimal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150 mcg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1,100 mcg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RDA prevents goiter; thyroid labs reflect functional sufficiency; excess iodine may aggravate autoimmune thyroid disease</a:t>
                      </a:r>
                      <a:endParaRPr sz="1800" u="none" cap="none" strike="noStrike"/>
                    </a:p>
                  </a:txBody>
                  <a:tcPr marT="12700" marB="12700" marR="12700" marL="12700" anchor="ctr"/>
                </a:tc>
              </a:tr>
              <a:tr h="4415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Selenium</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110–150 μg/L (plasma)</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55 mcg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400 mcg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Required for antioxidant defense and T4→T3 conversion; narrow therapeutic window</a:t>
                      </a:r>
                      <a:endParaRPr sz="1800" u="none" cap="none" strike="noStrike"/>
                    </a:p>
                  </a:txBody>
                  <a:tcPr marT="12700" marB="12700" marR="12700" marL="12700" anchor="ctr"/>
                </a:tc>
              </a:tr>
              <a:tr h="5207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Omega-3 Fatty Acids</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Omega-3 Index 8–12%</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AI: 1.1 g (women) / 1.6 g (men) ALA</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None</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AI does not reflect EPA/DHA needs; functional anti-inflammatory range often requires fish or supplemental EPA/DHA</a:t>
                      </a:r>
                      <a:endParaRPr sz="1800" u="none" cap="none" strike="noStrike"/>
                    </a:p>
                  </a:txBody>
                  <a:tcPr marT="12700" marB="12700" marR="12700" marL="12700" anchor="ctr"/>
                </a:tc>
              </a:tr>
              <a:tr h="629000">
                <a:tc>
                  <a:txBody>
                    <a:bodyPr/>
                    <a:lstStyle/>
                    <a:p>
                      <a:pPr indent="0" lvl="0" marL="0" marR="0" rtl="0" algn="ctr">
                        <a:lnSpc>
                          <a:spcPct val="100000"/>
                        </a:lnSpc>
                        <a:spcBef>
                          <a:spcPts val="0"/>
                        </a:spcBef>
                        <a:spcAft>
                          <a:spcPts val="0"/>
                        </a:spcAft>
                        <a:buClr>
                          <a:schemeClr val="dk1"/>
                        </a:buClr>
                        <a:buSzPts val="1600"/>
                        <a:buFont typeface="Times"/>
                        <a:buNone/>
                      </a:pPr>
                      <a:r>
                        <a:rPr b="1" lang="en-US" sz="1800" u="none" cap="none" strike="noStrike"/>
                        <a:t>Protein (Indirect markers)</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Albumin 4.5–5.0 g/dL; BUN 10–16 mg/dL</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0.8 g/kg</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Not established</a:t>
                      </a:r>
                      <a:endParaRPr sz="1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lang="en-US" sz="1800" u="none" cap="none" strike="noStrike"/>
                        <a:t>RDA prevents deficiency; functional intake supports lean mass, immune function, and recovery (often 1.0–1.2 g/kg)</a:t>
                      </a:r>
                      <a:endParaRPr sz="1800" u="none" cap="none" strike="noStrike"/>
                    </a:p>
                  </a:txBody>
                  <a:tcPr marT="12700" marB="12700" marR="12700" marL="12700" anchor="ctr"/>
                </a:tc>
              </a:tr>
            </a:tbl>
          </a:graphicData>
        </a:graphic>
      </p:graphicFrame>
      <p:sp>
        <p:nvSpPr>
          <p:cNvPr id="150" name="Google Shape;150;p21"/>
          <p:cNvSpPr/>
          <p:nvPr/>
        </p:nvSpPr>
        <p:spPr>
          <a:xfrm>
            <a:off x="16675975" y="70905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22"/>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56" name="Google Shape;156;p22"/>
          <p:cNvSpPr txBox="1"/>
          <p:nvPr/>
        </p:nvSpPr>
        <p:spPr>
          <a:xfrm>
            <a:off x="1202517" y="419672"/>
            <a:ext cx="16812900" cy="1985700"/>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0433FF"/>
              </a:buClr>
              <a:buSzPts val="7400"/>
              <a:buFont typeface="Poppins"/>
              <a:buNone/>
            </a:pPr>
            <a:r>
              <a:rPr i="0" lang="en-US" sz="7400" u="none" cap="none" strike="noStrike">
                <a:solidFill>
                  <a:srgbClr val="0433FF"/>
                </a:solidFill>
                <a:latin typeface="Poppins"/>
                <a:ea typeface="Poppins"/>
                <a:cs typeface="Poppins"/>
                <a:sym typeface="Poppins"/>
              </a:rPr>
              <a:t>Evaluation of Functional Testing</a:t>
            </a:r>
            <a:r>
              <a:rPr lang="en-US" sz="7400">
                <a:solidFill>
                  <a:srgbClr val="0433FF"/>
                </a:solidFill>
                <a:latin typeface="Poppins"/>
                <a:ea typeface="Poppins"/>
                <a:cs typeface="Poppins"/>
                <a:sym typeface="Poppins"/>
              </a:rPr>
              <a:t>:</a:t>
            </a:r>
            <a:endParaRPr sz="7400">
              <a:solidFill>
                <a:srgbClr val="0433FF"/>
              </a:solidFill>
              <a:latin typeface="Poppins"/>
              <a:ea typeface="Poppins"/>
              <a:cs typeface="Poppins"/>
              <a:sym typeface="Poppins"/>
            </a:endParaRPr>
          </a:p>
          <a:p>
            <a:pPr indent="0" lvl="0" marL="0" marR="0" rtl="0" algn="l">
              <a:lnSpc>
                <a:spcPct val="122972"/>
              </a:lnSpc>
              <a:spcBef>
                <a:spcPts val="0"/>
              </a:spcBef>
              <a:spcAft>
                <a:spcPts val="0"/>
              </a:spcAft>
              <a:buClr>
                <a:srgbClr val="0433FF"/>
              </a:buClr>
              <a:buSzPts val="7400"/>
              <a:buFont typeface="Poppins"/>
              <a:buNone/>
            </a:pPr>
            <a:r>
              <a:rPr i="0" lang="en-US" sz="3800" u="none" cap="none" strike="noStrike">
                <a:solidFill>
                  <a:srgbClr val="0433FF"/>
                </a:solidFill>
                <a:latin typeface="Poppins"/>
                <a:ea typeface="Poppins"/>
                <a:cs typeface="Poppins"/>
                <a:sym typeface="Poppins"/>
              </a:rPr>
              <a:t>(organic acid, stool, and saliva tests for adrenals and hormones)</a:t>
            </a:r>
            <a:endParaRPr i="0" sz="1400" u="none" cap="none" strike="noStrike">
              <a:solidFill>
                <a:srgbClr val="000000"/>
              </a:solidFill>
            </a:endParaRPr>
          </a:p>
        </p:txBody>
      </p:sp>
      <p:sp>
        <p:nvSpPr>
          <p:cNvPr id="157" name="Google Shape;157;p22"/>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58" name="Google Shape;158;p22"/>
          <p:cNvSpPr txBox="1"/>
          <p:nvPr/>
        </p:nvSpPr>
        <p:spPr>
          <a:xfrm>
            <a:off x="1943524" y="3977876"/>
            <a:ext cx="14595300" cy="5725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200"/>
              <a:buFont typeface="Times"/>
              <a:buNone/>
            </a:pPr>
            <a:r>
              <a:rPr b="1" i="0" lang="en-US" sz="3200" u="none" cap="none" strike="noStrike">
                <a:solidFill>
                  <a:srgbClr val="000000"/>
                </a:solidFill>
                <a:latin typeface="Calibri"/>
                <a:ea typeface="Calibri"/>
                <a:cs typeface="Calibri"/>
                <a:sym typeface="Calibri"/>
              </a:rPr>
              <a:t>Purpose of Functional Testing</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0" i="0" lang="en-US" sz="2800" u="none" cap="none" strike="noStrike">
                <a:solidFill>
                  <a:srgbClr val="000000"/>
                </a:solidFill>
                <a:latin typeface="Calibri"/>
                <a:ea typeface="Calibri"/>
                <a:cs typeface="Calibri"/>
                <a:sym typeface="Calibri"/>
              </a:rPr>
              <a:t>Functional tests are used to:</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0" i="0" lang="en-US" sz="2800" u="none" cap="none" strike="noStrike">
                <a:solidFill>
                  <a:srgbClr val="000000"/>
                </a:solidFill>
                <a:latin typeface="Calibri"/>
                <a:ea typeface="Calibri"/>
                <a:cs typeface="Calibri"/>
                <a:sym typeface="Calibri"/>
              </a:rPr>
              <a:t>Identify </a:t>
            </a:r>
            <a:r>
              <a:rPr b="1" i="0" lang="en-US" sz="2800" u="none" cap="none" strike="noStrike">
                <a:solidFill>
                  <a:srgbClr val="000000"/>
                </a:solidFill>
                <a:latin typeface="Calibri"/>
                <a:ea typeface="Calibri"/>
                <a:cs typeface="Calibri"/>
                <a:sym typeface="Calibri"/>
              </a:rPr>
              <a:t>metabolic and physiological imbalances</a:t>
            </a:r>
            <a:r>
              <a:rPr b="0" i="0" lang="en-US" sz="2800" u="none" cap="none" strike="noStrike">
                <a:solidFill>
                  <a:srgbClr val="000000"/>
                </a:solidFill>
                <a:latin typeface="Calibri"/>
                <a:ea typeface="Calibri"/>
                <a:cs typeface="Calibri"/>
                <a:sym typeface="Calibri"/>
              </a:rPr>
              <a:t> before disease states</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0" i="0" lang="en-US" sz="2800" u="none" cap="none" strike="noStrike">
                <a:solidFill>
                  <a:srgbClr val="000000"/>
                </a:solidFill>
                <a:latin typeface="Calibri"/>
                <a:ea typeface="Calibri"/>
                <a:cs typeface="Calibri"/>
                <a:sym typeface="Calibri"/>
              </a:rPr>
              <a:t>Assess </a:t>
            </a:r>
            <a:r>
              <a:rPr b="1" i="0" lang="en-US" sz="2800" u="none" cap="none" strike="noStrike">
                <a:solidFill>
                  <a:srgbClr val="000000"/>
                </a:solidFill>
                <a:latin typeface="Calibri"/>
                <a:ea typeface="Calibri"/>
                <a:cs typeface="Calibri"/>
                <a:sym typeface="Calibri"/>
              </a:rPr>
              <a:t>nutrient sufficiency, gut ecology, detoxification, and stress physiology</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0" i="0" lang="en-US" sz="2800" u="none" cap="none" strike="noStrike">
                <a:solidFill>
                  <a:srgbClr val="000000"/>
                </a:solidFill>
                <a:latin typeface="Calibri"/>
                <a:ea typeface="Calibri"/>
                <a:cs typeface="Calibri"/>
                <a:sym typeface="Calibri"/>
              </a:rPr>
              <a:t>Correlate findings with </a:t>
            </a:r>
            <a:r>
              <a:rPr b="1" i="0" lang="en-US" sz="2800" u="none" cap="none" strike="noStrike">
                <a:solidFill>
                  <a:srgbClr val="000000"/>
                </a:solidFill>
                <a:latin typeface="Calibri"/>
                <a:ea typeface="Calibri"/>
                <a:cs typeface="Calibri"/>
                <a:sym typeface="Calibri"/>
              </a:rPr>
              <a:t>dietary intake, symptoms, and lifestyle factors</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0" i="0" lang="en-US" sz="2800" u="none" cap="none" strike="noStrike">
                <a:solidFill>
                  <a:srgbClr val="000000"/>
                </a:solidFill>
                <a:latin typeface="Calibri"/>
                <a:ea typeface="Calibri"/>
                <a:cs typeface="Calibri"/>
                <a:sym typeface="Calibri"/>
              </a:rPr>
              <a:t>Guide </a:t>
            </a:r>
            <a:r>
              <a:rPr b="1" i="0" lang="en-US" sz="2800" u="none" cap="none" strike="noStrike">
                <a:solidFill>
                  <a:srgbClr val="000000"/>
                </a:solidFill>
                <a:latin typeface="Calibri"/>
                <a:ea typeface="Calibri"/>
                <a:cs typeface="Calibri"/>
                <a:sym typeface="Calibri"/>
              </a:rPr>
              <a:t>personalized, non-diagnostic nutrition interventions</a:t>
            </a:r>
            <a:endParaRPr b="1" i="0" sz="2800" u="none" cap="none" strike="noStrike">
              <a:solidFill>
                <a:srgbClr val="000000"/>
              </a:solidFill>
              <a:latin typeface="Calibri"/>
              <a:ea typeface="Calibri"/>
              <a:cs typeface="Calibri"/>
              <a:sym typeface="Calibri"/>
            </a:endParaRPr>
          </a:p>
          <a:p>
            <a:pPr indent="-419100" lvl="0" marL="457200" rtl="0" algn="l">
              <a:spcBef>
                <a:spcPts val="1200"/>
              </a:spcBef>
              <a:spcAft>
                <a:spcPts val="0"/>
              </a:spcAft>
              <a:buClr>
                <a:schemeClr val="dk1"/>
              </a:buClr>
              <a:buSzPts val="3000"/>
              <a:buFont typeface="Times"/>
              <a:buChar char="•"/>
            </a:pPr>
            <a:r>
              <a:rPr lang="en-US" sz="3000">
                <a:solidFill>
                  <a:schemeClr val="dk1"/>
                </a:solidFill>
                <a:latin typeface="Calibri"/>
                <a:ea typeface="Calibri"/>
                <a:cs typeface="Calibri"/>
                <a:sym typeface="Calibri"/>
              </a:rPr>
              <a:t>Refer out when results suggest </a:t>
            </a:r>
            <a:r>
              <a:rPr b="1" lang="en-US" sz="3000">
                <a:solidFill>
                  <a:schemeClr val="dk1"/>
                </a:solidFill>
                <a:latin typeface="Calibri"/>
                <a:ea typeface="Calibri"/>
                <a:cs typeface="Calibri"/>
                <a:sym typeface="Calibri"/>
              </a:rPr>
              <a:t>pathology or severe dysregulation</a:t>
            </a:r>
            <a:endParaRPr b="1" sz="2800">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t/>
            </a:r>
            <a:endParaRPr b="1" i="0" sz="28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0" i="0" lang="en-US" sz="2800" u="none" cap="none" strike="noStrike">
                <a:solidFill>
                  <a:srgbClr val="000000"/>
                </a:solidFill>
                <a:latin typeface="Calibri"/>
                <a:ea typeface="Calibri"/>
                <a:cs typeface="Calibri"/>
                <a:sym typeface="Calibri"/>
              </a:rPr>
              <a:t>These tests </a:t>
            </a:r>
            <a:r>
              <a:rPr b="1" i="0" lang="en-US" sz="2800" u="none" cap="none" strike="noStrike">
                <a:solidFill>
                  <a:srgbClr val="000000"/>
                </a:solidFill>
                <a:latin typeface="Calibri"/>
                <a:ea typeface="Calibri"/>
                <a:cs typeface="Calibri"/>
                <a:sym typeface="Calibri"/>
              </a:rPr>
              <a:t>do not diagnose disease</a:t>
            </a:r>
            <a:r>
              <a:rPr b="0" i="0" lang="en-US" sz="2800" u="none" cap="none" strike="noStrike">
                <a:solidFill>
                  <a:srgbClr val="000000"/>
                </a:solidFill>
                <a:latin typeface="Calibri"/>
                <a:ea typeface="Calibri"/>
                <a:cs typeface="Calibri"/>
                <a:sym typeface="Calibri"/>
              </a:rPr>
              <a:t> and should always be interpreted alongside conventional labs, symptoms, and clinical history.</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3"/>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4" name="Google Shape;164;p23"/>
          <p:cNvSpPr txBox="1"/>
          <p:nvPr/>
        </p:nvSpPr>
        <p:spPr>
          <a:xfrm>
            <a:off x="1100917" y="972700"/>
            <a:ext cx="16812900" cy="1139100"/>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Organic Acids Testing (OAT)</a:t>
            </a:r>
            <a:endParaRPr b="0" i="0" sz="1400" u="none" cap="none" strike="noStrike">
              <a:solidFill>
                <a:srgbClr val="000000"/>
              </a:solidFill>
              <a:latin typeface="Arial"/>
              <a:ea typeface="Arial"/>
              <a:cs typeface="Arial"/>
              <a:sym typeface="Arial"/>
            </a:endParaRPr>
          </a:p>
        </p:txBody>
      </p:sp>
      <p:sp>
        <p:nvSpPr>
          <p:cNvPr id="165" name="Google Shape;165;p2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66" name="Google Shape;166;p23"/>
          <p:cNvSpPr txBox="1"/>
          <p:nvPr/>
        </p:nvSpPr>
        <p:spPr>
          <a:xfrm>
            <a:off x="406825" y="3256075"/>
            <a:ext cx="7977000" cy="6526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1800" u="none" cap="none" strike="noStrike">
                <a:solidFill>
                  <a:srgbClr val="000000"/>
                </a:solidFill>
                <a:latin typeface="Calibri"/>
                <a:ea typeface="Calibri"/>
                <a:cs typeface="Calibri"/>
                <a:sym typeface="Calibri"/>
              </a:rPr>
              <a:t>What It Evaluates</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120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Cellular metabolism &amp; mitochondrial function</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B-vitamin and antioxidant status</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Neurotransmitter metabolites</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Gut microbial metabolites</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Detoxification intermediates</a:t>
            </a:r>
            <a:endParaRPr b="0" i="0" sz="18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Strengths</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Sensitive to subclinical nutrient insufficiencies</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Excellent for fatigue, cognitive, and metabolic complaints</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Useful when serum nutrients appear "normal"</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Limitations</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Snapshot in time</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Influenced by diet, supplements, and exercise</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Requires pattern recognition, not isolated values</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120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Sample Case</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42F — afternoon fatigue, poor focus, post-exercise exhaustion; conventional labs normal</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a:t>
            </a:r>
            <a:r>
              <a:rPr b="1" i="0" lang="en-US" sz="1800" u="none" cap="none" strike="noStrike">
                <a:solidFill>
                  <a:schemeClr val="dk1"/>
                </a:solidFill>
                <a:latin typeface="Calibri"/>
                <a:ea typeface="Calibri"/>
                <a:cs typeface="Calibri"/>
                <a:sym typeface="Calibri"/>
              </a:rPr>
              <a:t>Findings:</a:t>
            </a:r>
            <a:r>
              <a:rPr b="0" i="0" lang="en-US" sz="1800" u="none" cap="none" strike="noStrike">
                <a:solidFill>
                  <a:schemeClr val="dk1"/>
                </a:solidFill>
                <a:latin typeface="Calibri"/>
                <a:ea typeface="Calibri"/>
                <a:cs typeface="Calibri"/>
                <a:sym typeface="Calibri"/>
              </a:rPr>
              <a:t> ↑lactate/pyruvate, ↓TCA intermediates, ↑xanthurenate, ↓glutathione markers</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a:t>
            </a:r>
            <a:r>
              <a:rPr b="1" i="0" lang="en-US" sz="1800" u="none" cap="none" strike="noStrike">
                <a:solidFill>
                  <a:schemeClr val="dk1"/>
                </a:solidFill>
                <a:latin typeface="Calibri"/>
                <a:ea typeface="Calibri"/>
                <a:cs typeface="Calibri"/>
                <a:sym typeface="Calibri"/>
              </a:rPr>
              <a:t>Interpretation: </a:t>
            </a:r>
            <a:r>
              <a:rPr b="0" i="0" lang="en-US" sz="1800" u="none" cap="none" strike="noStrike">
                <a:solidFill>
                  <a:schemeClr val="dk1"/>
                </a:solidFill>
                <a:latin typeface="Calibri"/>
                <a:ea typeface="Calibri"/>
                <a:cs typeface="Calibri"/>
                <a:sym typeface="Calibri"/>
              </a:rPr>
              <a:t>mitochondrial inefficiency + B6/antioxidant insufficiency despite normal bloodwork</a:t>
            </a:r>
            <a:endParaRPr b="0" i="0" sz="1800" u="none" cap="none" strike="noStrike">
              <a:solidFill>
                <a:srgbClr val="000000"/>
              </a:solidFill>
              <a:latin typeface="Calibri"/>
              <a:ea typeface="Calibri"/>
              <a:cs typeface="Calibri"/>
              <a:sym typeface="Calibri"/>
            </a:endParaRPr>
          </a:p>
        </p:txBody>
      </p:sp>
      <p:graphicFrame>
        <p:nvGraphicFramePr>
          <p:cNvPr id="167" name="Google Shape;167;p23"/>
          <p:cNvGraphicFramePr/>
          <p:nvPr/>
        </p:nvGraphicFramePr>
        <p:xfrm>
          <a:off x="8816975" y="4138148"/>
          <a:ext cx="3000000" cy="3000000"/>
        </p:xfrm>
        <a:graphic>
          <a:graphicData uri="http://schemas.openxmlformats.org/drawingml/2006/table">
            <a:tbl>
              <a:tblPr bandRow="1">
                <a:noFill/>
                <a:tableStyleId>{2913B584-4A57-44CA-89FB-EE9C3ED25E55}</a:tableStyleId>
              </a:tblPr>
              <a:tblGrid>
                <a:gridCol w="3092225"/>
                <a:gridCol w="2731650"/>
                <a:gridCol w="3018700"/>
              </a:tblGrid>
              <a:tr h="583600">
                <a:tc>
                  <a:txBody>
                    <a:bodyPr/>
                    <a:lstStyle/>
                    <a:p>
                      <a:pPr indent="0" lvl="0" marL="0" marR="0" rtl="0" algn="ctr">
                        <a:lnSpc>
                          <a:spcPct val="100000"/>
                        </a:lnSpc>
                        <a:spcBef>
                          <a:spcPts val="0"/>
                        </a:spcBef>
                        <a:spcAft>
                          <a:spcPts val="0"/>
                        </a:spcAft>
                        <a:buClr>
                          <a:schemeClr val="dk1"/>
                        </a:buClr>
                        <a:buSzPts val="2400"/>
                        <a:buFont typeface="Times"/>
                        <a:buNone/>
                      </a:pPr>
                      <a:r>
                        <a:rPr b="1" lang="en-US" sz="2200" u="none" cap="none" strike="noStrike"/>
                        <a:t>Marker Category</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200" u="none" cap="none" strike="noStrike"/>
                        <a:t>What It Reflects</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200" u="none" cap="none" strike="noStrike"/>
                        <a:t>Functional Significance</a:t>
                      </a:r>
                      <a:endParaRPr sz="2200" u="none" cap="none" strike="noStrike"/>
                    </a:p>
                  </a:txBody>
                  <a:tcPr marT="12700" marB="12700" marR="12700" marL="12700" anchor="ctr"/>
                </a:tc>
              </a:tr>
              <a:tr h="583600">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Glycolysis/TCA intermediates</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Energy production</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Mitochondrial efficiency</a:t>
                      </a:r>
                      <a:endParaRPr sz="2200" u="none" cap="none" strike="noStrike"/>
                    </a:p>
                  </a:txBody>
                  <a:tcPr marT="12700" marB="12700" marR="12700" marL="12700" anchor="ctr"/>
                </a:tc>
              </a:tr>
              <a:tr h="583600">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Lactate/Pyruvate</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Anaerobic metabolism</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Oxidative stress</a:t>
                      </a:r>
                      <a:endParaRPr sz="2200" u="none" cap="none" strike="noStrike"/>
                    </a:p>
                  </a:txBody>
                  <a:tcPr marT="12700" marB="12700" marR="12700" marL="12700" anchor="ctr"/>
                </a:tc>
              </a:tr>
              <a:tr h="904575">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B-vitamin markers</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B1, B2, B3, B6 needs</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Enzyme cofactor sufficiency</a:t>
                      </a:r>
                      <a:endParaRPr sz="2200" u="none" cap="none" strike="noStrike"/>
                    </a:p>
                  </a:txBody>
                  <a:tcPr marT="12700" marB="12700" marR="12700" marL="12700" anchor="ctr"/>
                </a:tc>
              </a:tr>
              <a:tr h="904575">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Organic acids from yeast/bacteria</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Dysbiosis</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Gut–brain axis impact</a:t>
                      </a:r>
                      <a:endParaRPr sz="2200" u="none" cap="none" strike="noStrike"/>
                    </a:p>
                  </a:txBody>
                  <a:tcPr marT="12700" marB="12700" marR="12700" marL="12700" anchor="ctr"/>
                </a:tc>
              </a:tr>
              <a:tr h="583600">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Detox metabolites</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Phase I/II balance</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Biotransformation capacity</a:t>
                      </a:r>
                      <a:endParaRPr sz="2200" u="none" cap="none" strike="noStrike"/>
                    </a:p>
                  </a:txBody>
                  <a:tcPr marT="12700" marB="12700" marR="12700" marL="12700" anchor="ctr"/>
                </a:tc>
              </a:tr>
              <a:tr h="904575">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Neurotransmitter metabolites</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Dopamine, serotonin pathways</a:t>
                      </a:r>
                      <a:endParaRPr sz="22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200" u="none" cap="none" strike="noStrike"/>
                        <a:t>Mood, focus, stress response</a:t>
                      </a:r>
                      <a:endParaRPr sz="2200" u="none" cap="none" strike="noStrike"/>
                    </a:p>
                  </a:txBody>
                  <a:tcPr marT="12700" marB="12700" marR="12700" marL="12700" anchor="ctr"/>
                </a:tc>
              </a:tr>
            </a:tbl>
          </a:graphicData>
        </a:graphic>
      </p:graphicFrame>
      <p:sp>
        <p:nvSpPr>
          <p:cNvPr id="168" name="Google Shape;168;p23"/>
          <p:cNvSpPr txBox="1"/>
          <p:nvPr/>
        </p:nvSpPr>
        <p:spPr>
          <a:xfrm>
            <a:off x="9522713" y="3315406"/>
            <a:ext cx="6497644" cy="52323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1" i="0" lang="en-US" sz="2800" u="none" cap="none" strike="noStrike">
                <a:solidFill>
                  <a:srgbClr val="000000"/>
                </a:solidFill>
                <a:latin typeface="Calibri"/>
                <a:ea typeface="Calibri"/>
                <a:cs typeface="Calibri"/>
                <a:sym typeface="Calibri"/>
              </a:rPr>
              <a:t>Key Functional Markers &amp; Interpretation</a:t>
            </a:r>
            <a:endParaRPr b="0" i="0" sz="1400" u="none" cap="none" strike="noStrike">
              <a:solidFill>
                <a:srgbClr val="000000"/>
              </a:solidFill>
              <a:latin typeface="Calibri"/>
              <a:ea typeface="Calibri"/>
              <a:cs typeface="Calibri"/>
              <a:sym typeface="Calibri"/>
            </a:endParaRPr>
          </a:p>
        </p:txBody>
      </p:sp>
      <p:sp>
        <p:nvSpPr>
          <p:cNvPr id="169" name="Google Shape;169;p23"/>
          <p:cNvSpPr/>
          <p:nvPr/>
        </p:nvSpPr>
        <p:spPr>
          <a:xfrm>
            <a:off x="16558000" y="9364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26"/>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5" name="Google Shape;175;p26"/>
          <p:cNvSpPr txBox="1"/>
          <p:nvPr/>
        </p:nvSpPr>
        <p:spPr>
          <a:xfrm>
            <a:off x="1100917" y="972700"/>
            <a:ext cx="16812962" cy="1140697"/>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Comprehensive Stool Analysis</a:t>
            </a:r>
            <a:endParaRPr b="0" i="0" sz="1400" u="none" cap="none" strike="noStrike">
              <a:solidFill>
                <a:srgbClr val="000000"/>
              </a:solidFill>
              <a:latin typeface="Arial"/>
              <a:ea typeface="Arial"/>
              <a:cs typeface="Arial"/>
              <a:sym typeface="Arial"/>
            </a:endParaRPr>
          </a:p>
        </p:txBody>
      </p:sp>
      <p:sp>
        <p:nvSpPr>
          <p:cNvPr id="176" name="Google Shape;176;p26"/>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7" name="Google Shape;177;p26"/>
          <p:cNvSpPr txBox="1"/>
          <p:nvPr/>
        </p:nvSpPr>
        <p:spPr>
          <a:xfrm>
            <a:off x="364876" y="3411500"/>
            <a:ext cx="8013300" cy="6943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1800" u="none" cap="none" strike="noStrike">
                <a:solidFill>
                  <a:srgbClr val="000000"/>
                </a:solidFill>
                <a:latin typeface="Calibri"/>
                <a:ea typeface="Calibri"/>
                <a:cs typeface="Calibri"/>
                <a:sym typeface="Calibri"/>
              </a:rPr>
              <a:t>What It Evaluates</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120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Digestive capacity</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Gut microbiota balance</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Intestinal inflammation &amp; immune activity</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Barrier integrity</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Short-chain fatty acid production</a:t>
            </a:r>
            <a:endParaRPr b="0" i="0" sz="1800" u="none" cap="none" strike="noStrike">
              <a:solidFill>
                <a:srgbClr val="000000"/>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Strengths</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Direct assessment of GI function</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Links digestion → absorption → nutrient status</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Valuable for autoimmune, inflammatory, and metabolic conditions</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Limitations</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Organisms ≠ symptoms without context</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Results influenced by recent diet, probiotics, antimicrobials</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Sample Case</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36M — bloating, alternating constipation/diarrhea, childhood antibiotic history, low-fiber/high-processed diet</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Findings: low elastase, low SCFAs, elevated opportunistic bacteria, low sIgA, normal calprotectin</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Interpretation: reduced enzyme output + dysbiosis without active inflammation</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800"/>
              <a:buFont typeface="Arial"/>
              <a:buNone/>
            </a:pPr>
            <a:r>
              <a:t/>
            </a:r>
            <a:endParaRPr b="0" i="0" sz="1800" u="none" cap="none" strike="noStrike">
              <a:solidFill>
                <a:srgbClr val="000000"/>
              </a:solidFill>
              <a:latin typeface="Calibri"/>
              <a:ea typeface="Calibri"/>
              <a:cs typeface="Calibri"/>
              <a:sym typeface="Calibri"/>
            </a:endParaRPr>
          </a:p>
        </p:txBody>
      </p:sp>
      <p:sp>
        <p:nvSpPr>
          <p:cNvPr id="178" name="Google Shape;178;p26"/>
          <p:cNvSpPr txBox="1"/>
          <p:nvPr/>
        </p:nvSpPr>
        <p:spPr>
          <a:xfrm>
            <a:off x="9768163" y="3380106"/>
            <a:ext cx="6497700" cy="5232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800" u="none" cap="none" strike="noStrike">
                <a:solidFill>
                  <a:srgbClr val="000000"/>
                </a:solidFill>
                <a:latin typeface="Calibri"/>
                <a:ea typeface="Calibri"/>
                <a:cs typeface="Calibri"/>
                <a:sym typeface="Calibri"/>
              </a:rPr>
              <a:t>Key Functional Markers &amp; Interpretation</a:t>
            </a:r>
            <a:endParaRPr b="0" i="0" sz="1400" u="none" cap="none" strike="noStrike">
              <a:solidFill>
                <a:srgbClr val="000000"/>
              </a:solidFill>
              <a:latin typeface="Calibri"/>
              <a:ea typeface="Calibri"/>
              <a:cs typeface="Calibri"/>
              <a:sym typeface="Calibri"/>
            </a:endParaRPr>
          </a:p>
        </p:txBody>
      </p:sp>
      <p:graphicFrame>
        <p:nvGraphicFramePr>
          <p:cNvPr id="179" name="Google Shape;179;p26"/>
          <p:cNvGraphicFramePr/>
          <p:nvPr/>
        </p:nvGraphicFramePr>
        <p:xfrm>
          <a:off x="8570366" y="4197350"/>
          <a:ext cx="3000000" cy="3000000"/>
        </p:xfrm>
        <a:graphic>
          <a:graphicData uri="http://schemas.openxmlformats.org/drawingml/2006/table">
            <a:tbl>
              <a:tblPr bandRow="1">
                <a:noFill/>
                <a:tableStyleId>{2913B584-4A57-44CA-89FB-EE9C3ED25E55}</a:tableStyleId>
              </a:tblPr>
              <a:tblGrid>
                <a:gridCol w="3760400"/>
                <a:gridCol w="5132825"/>
              </a:tblGrid>
              <a:tr h="5194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Marker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Functional Insight</a:t>
                      </a:r>
                      <a:endParaRPr sz="1400" u="none" cap="none" strike="noStrike"/>
                    </a:p>
                  </a:txBody>
                  <a:tcPr marT="12700" marB="12700" marR="12700" marL="12700" anchor="ctr"/>
                </a:tc>
              </a:tr>
              <a:tr h="5194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Elastase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Pancreatic enzyme output</a:t>
                      </a:r>
                      <a:endParaRPr sz="1400" u="none" cap="none" strike="noStrike"/>
                    </a:p>
                  </a:txBody>
                  <a:tcPr marT="12700" marB="12700" marR="12700" marL="12700" anchor="ctr"/>
                </a:tc>
              </a:tr>
              <a:tr h="5194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Fecal fat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Fat digestion &amp; bile flow</a:t>
                      </a:r>
                      <a:endParaRPr sz="1400" u="none" cap="none" strike="noStrike"/>
                    </a:p>
                  </a:txBody>
                  <a:tcPr marT="12700" marB="12700" marR="12700" marL="12700" anchor="ctr"/>
                </a:tc>
              </a:tr>
              <a:tr h="805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SCFAs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Fiber fermentation &amp; colon health</a:t>
                      </a:r>
                      <a:endParaRPr sz="1400" u="none" cap="none" strike="noStrike"/>
                    </a:p>
                  </a:txBody>
                  <a:tcPr marT="12700" marB="12700" marR="12700" marL="12700" anchor="ctr"/>
                </a:tc>
              </a:tr>
              <a:tr h="5194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Commensal bacteria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Microbial diversity</a:t>
                      </a:r>
                      <a:endParaRPr sz="1400" u="none" cap="none" strike="noStrike"/>
                    </a:p>
                  </a:txBody>
                  <a:tcPr marT="12700" marB="12700" marR="12700" marL="12700" anchor="ctr"/>
                </a:tc>
              </a:tr>
              <a:tr h="805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Opportunistic organisms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Dysbiosis patterns</a:t>
                      </a:r>
                      <a:endParaRPr sz="1400" u="none" cap="none" strike="noStrike"/>
                    </a:p>
                  </a:txBody>
                  <a:tcPr marT="12700" marB="12700" marR="12700" marL="12700" anchor="ctr"/>
                </a:tc>
              </a:tr>
              <a:tr h="5194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Calprotectin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Intestinal inflammation</a:t>
                      </a:r>
                      <a:endParaRPr sz="1400" u="none" cap="none" strike="noStrike"/>
                    </a:p>
                  </a:txBody>
                  <a:tcPr marT="12700" marB="12700" marR="12700" marL="12700" anchor="ctr"/>
                </a:tc>
              </a:tr>
              <a:tr h="5194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Secretory IgA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Mucosal immune status</a:t>
                      </a:r>
                      <a:endParaRPr sz="1400" u="none" cap="none" strike="noStrike"/>
                    </a:p>
                  </a:txBody>
                  <a:tcPr marT="12700" marB="12700" marR="12700" marL="12700" anchor="ctr"/>
                </a:tc>
              </a:tr>
              <a:tr h="805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Zonulin (when included)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Barrier permeability</a:t>
                      </a:r>
                      <a:endParaRPr sz="1400" u="none" cap="none" strike="noStrike"/>
                    </a:p>
                  </a:txBody>
                  <a:tcPr marT="12700" marB="12700" marR="12700" marL="12700" anchor="ctr"/>
                </a:tc>
              </a:tr>
            </a:tbl>
          </a:graphicData>
        </a:graphic>
      </p:graphicFrame>
      <p:sp>
        <p:nvSpPr>
          <p:cNvPr id="180" name="Google Shape;180;p26"/>
          <p:cNvSpPr/>
          <p:nvPr/>
        </p:nvSpPr>
        <p:spPr>
          <a:xfrm>
            <a:off x="16558000" y="9364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9"/>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6" name="Google Shape;186;p29"/>
          <p:cNvSpPr txBox="1"/>
          <p:nvPr/>
        </p:nvSpPr>
        <p:spPr>
          <a:xfrm>
            <a:off x="1100917" y="479842"/>
            <a:ext cx="16812962" cy="2296397"/>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Saliva Testing – Adrenals &amp; Hormones</a:t>
            </a:r>
            <a:endParaRPr b="0" i="0" sz="1400" u="none" cap="none" strike="noStrike">
              <a:solidFill>
                <a:srgbClr val="000000"/>
              </a:solidFill>
              <a:latin typeface="Arial"/>
              <a:ea typeface="Arial"/>
              <a:cs typeface="Arial"/>
              <a:sym typeface="Arial"/>
            </a:endParaRPr>
          </a:p>
        </p:txBody>
      </p:sp>
      <p:sp>
        <p:nvSpPr>
          <p:cNvPr id="187" name="Google Shape;187;p29"/>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88" name="Google Shape;188;p29"/>
          <p:cNvSpPr txBox="1"/>
          <p:nvPr/>
        </p:nvSpPr>
        <p:spPr>
          <a:xfrm>
            <a:off x="412075" y="3319450"/>
            <a:ext cx="7329000" cy="65124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1800" u="none" cap="none" strike="noStrike">
                <a:solidFill>
                  <a:srgbClr val="000000"/>
                </a:solidFill>
                <a:latin typeface="Calibri"/>
                <a:ea typeface="Calibri"/>
                <a:cs typeface="Calibri"/>
                <a:sym typeface="Calibri"/>
              </a:rPr>
              <a:t>What It Evaluates</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120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Free (bioavailable) hormone levels</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Diurnal cortisol rhythm</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Stress–HPA axis regulation</a:t>
            </a:r>
            <a:endParaRPr b="0" i="0" sz="1800" u="none" cap="none" strike="noStrike">
              <a:solidFill>
                <a:srgbClr val="000000"/>
              </a:solidFill>
              <a:latin typeface="Calibri"/>
              <a:ea typeface="Calibri"/>
              <a:cs typeface="Calibri"/>
              <a:sym typeface="Calibri"/>
            </a:endParaRPr>
          </a:p>
          <a:p>
            <a:pPr indent="-342900" lvl="0" marL="457200" marR="0" rtl="0" algn="l">
              <a:lnSpc>
                <a:spcPct val="100000"/>
              </a:lnSpc>
              <a:spcBef>
                <a:spcPts val="0"/>
              </a:spcBef>
              <a:spcAft>
                <a:spcPts val="0"/>
              </a:spcAft>
              <a:buClr>
                <a:srgbClr val="000000"/>
              </a:buClr>
              <a:buSzPts val="1800"/>
              <a:buFont typeface="Calibri"/>
              <a:buChar char="●"/>
            </a:pPr>
            <a:r>
              <a:rPr b="0" i="0" lang="en-US" sz="1800" u="none" cap="none" strike="noStrike">
                <a:solidFill>
                  <a:srgbClr val="000000"/>
                </a:solidFill>
                <a:latin typeface="Calibri"/>
                <a:ea typeface="Calibri"/>
                <a:cs typeface="Calibri"/>
                <a:sym typeface="Calibri"/>
              </a:rPr>
              <a:t>Sex hormone balance (selected panels)</a:t>
            </a:r>
            <a:endParaRPr b="0" i="0" sz="1800" u="none" cap="none" strike="noStrike">
              <a:solidFill>
                <a:srgbClr val="000000"/>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Strengths</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Reflects real-time hormone bioavailability</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Excellent for stress, fatigue, sleep, and burnout patterns</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Non-invasive, multi-time point assessment</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1800"/>
              <a:buFont typeface="Arial"/>
              <a:buNone/>
            </a:pPr>
            <a:r>
              <a:rPr b="0" i="0" lang="en-US" sz="1800" u="none" cap="none" strike="noStrike">
                <a:solidFill>
                  <a:schemeClr val="dk1"/>
                </a:solidFill>
                <a:latin typeface="Calibri"/>
                <a:ea typeface="Calibri"/>
                <a:cs typeface="Calibri"/>
                <a:sym typeface="Calibri"/>
              </a:rPr>
              <a:t> </a:t>
            </a:r>
            <a:r>
              <a:rPr b="1" i="0" lang="en-US" sz="1800" u="none" cap="none" strike="noStrike">
                <a:solidFill>
                  <a:schemeClr val="dk1"/>
                </a:solidFill>
                <a:latin typeface="Calibri"/>
                <a:ea typeface="Calibri"/>
                <a:cs typeface="Calibri"/>
                <a:sym typeface="Calibri"/>
              </a:rPr>
              <a:t>Limitations</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Influenced by sleep, shift work, and acute stress</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Not diagnostic of adrenal disease</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Requires symptom correlation</a:t>
            </a:r>
            <a:endParaRPr b="0" i="0" sz="18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1800"/>
              <a:buFont typeface="Arial"/>
              <a:buNone/>
            </a:pPr>
            <a:r>
              <a:rPr b="1" i="0" lang="en-US" sz="1800" u="none" cap="none" strike="noStrike">
                <a:solidFill>
                  <a:schemeClr val="dk1"/>
                </a:solidFill>
                <a:latin typeface="Calibri"/>
                <a:ea typeface="Calibri"/>
                <a:cs typeface="Calibri"/>
                <a:sym typeface="Calibri"/>
              </a:rPr>
              <a:t>Sample Case</a:t>
            </a:r>
            <a:br>
              <a:rPr b="1"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48F — insomnia, afternoon anxiety, morning fatigue, high job stress, late screen exposure</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Findings: low morning cortisol, elevated afternoon/evening cortisol, low-normal DHEA</a:t>
            </a:r>
            <a:br>
              <a:rPr b="0" i="0" lang="en-US" sz="1800" u="none" cap="none" strike="noStrike">
                <a:solidFill>
                  <a:schemeClr val="dk1"/>
                </a:solidFill>
                <a:latin typeface="Calibri"/>
                <a:ea typeface="Calibri"/>
                <a:cs typeface="Calibri"/>
                <a:sym typeface="Calibri"/>
              </a:rPr>
            </a:br>
            <a:r>
              <a:rPr b="0" i="0" lang="en-US" sz="1800" u="none" cap="none" strike="noStrike">
                <a:solidFill>
                  <a:schemeClr val="dk1"/>
                </a:solidFill>
                <a:latin typeface="Calibri"/>
                <a:ea typeface="Calibri"/>
                <a:cs typeface="Calibri"/>
                <a:sym typeface="Calibri"/>
              </a:rPr>
              <a:t>   • Interpretation: classic "wired but tired" inverted rhythm pattern</a:t>
            </a:r>
            <a:endParaRPr b="0" i="0" sz="1800" u="none" cap="none" strike="noStrike">
              <a:solidFill>
                <a:srgbClr val="000000"/>
              </a:solidFill>
              <a:latin typeface="Calibri"/>
              <a:ea typeface="Calibri"/>
              <a:cs typeface="Calibri"/>
              <a:sym typeface="Calibri"/>
            </a:endParaRPr>
          </a:p>
        </p:txBody>
      </p:sp>
      <p:sp>
        <p:nvSpPr>
          <p:cNvPr id="189" name="Google Shape;189;p29"/>
          <p:cNvSpPr txBox="1"/>
          <p:nvPr/>
        </p:nvSpPr>
        <p:spPr>
          <a:xfrm>
            <a:off x="9522713" y="3315406"/>
            <a:ext cx="6497644" cy="52323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1" i="0" lang="en-US" sz="2800" u="none" cap="none" strike="noStrike">
                <a:solidFill>
                  <a:srgbClr val="000000"/>
                </a:solidFill>
                <a:latin typeface="Calibri"/>
                <a:ea typeface="Calibri"/>
                <a:cs typeface="Calibri"/>
                <a:sym typeface="Calibri"/>
              </a:rPr>
              <a:t>Key Functional Markers &amp; Interpretation</a:t>
            </a:r>
            <a:endParaRPr b="0" i="0" sz="1400" u="none" cap="none" strike="noStrike">
              <a:solidFill>
                <a:srgbClr val="000000"/>
              </a:solidFill>
              <a:latin typeface="Calibri"/>
              <a:ea typeface="Calibri"/>
              <a:cs typeface="Calibri"/>
              <a:sym typeface="Calibri"/>
            </a:endParaRPr>
          </a:p>
        </p:txBody>
      </p:sp>
      <p:graphicFrame>
        <p:nvGraphicFramePr>
          <p:cNvPr id="190" name="Google Shape;190;p29"/>
          <p:cNvGraphicFramePr/>
          <p:nvPr/>
        </p:nvGraphicFramePr>
        <p:xfrm>
          <a:off x="8134349" y="4165600"/>
          <a:ext cx="3000000" cy="3000000"/>
        </p:xfrm>
        <a:graphic>
          <a:graphicData uri="http://schemas.openxmlformats.org/drawingml/2006/table">
            <a:tbl>
              <a:tblPr bandRow="1">
                <a:noFill/>
                <a:tableStyleId>{2913B584-4A57-44CA-89FB-EE9C3ED25E55}</a:tableStyleId>
              </a:tblPr>
              <a:tblGrid>
                <a:gridCol w="4128450"/>
                <a:gridCol w="5145925"/>
              </a:tblGrid>
              <a:tr h="5997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Marker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Functional Interpretation</a:t>
                      </a:r>
                      <a:endParaRPr sz="1400" u="none" cap="none" strike="noStrike"/>
                    </a:p>
                  </a:txBody>
                  <a:tcPr marT="12700" marB="12700" marR="12700" marL="12700" anchor="ctr"/>
                </a:tc>
              </a:tr>
              <a:tr h="9295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Morning cortisol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Energy &amp; circadian activation</a:t>
                      </a:r>
                      <a:endParaRPr sz="1400" u="none" cap="none" strike="noStrike"/>
                    </a:p>
                  </a:txBody>
                  <a:tcPr marT="12700" marB="12700" marR="12700" marL="12700" anchor="ctr"/>
                </a:tc>
              </a:tr>
              <a:tr h="9295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Noon/afternoon cortisol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Stress resilience</a:t>
                      </a:r>
                      <a:endParaRPr sz="1400" u="none" cap="none" strike="noStrike"/>
                    </a:p>
                  </a:txBody>
                  <a:tcPr marT="12700" marB="12700" marR="12700" marL="12700" anchor="ctr"/>
                </a:tc>
              </a:tr>
              <a:tr h="5997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Evening cortisol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Sleep quality</a:t>
                      </a:r>
                      <a:endParaRPr sz="1400" u="none" cap="none" strike="noStrike"/>
                    </a:p>
                  </a:txBody>
                  <a:tcPr marT="12700" marB="12700" marR="12700" marL="12700" anchor="ctr"/>
                </a:tc>
              </a:tr>
              <a:tr h="5997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Cortisol rhythm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HPA axis adaptability</a:t>
                      </a:r>
                      <a:endParaRPr sz="1400" u="none" cap="none" strike="noStrike"/>
                    </a:p>
                  </a:txBody>
                  <a:tcPr marT="12700" marB="12700" marR="12700" marL="12700" anchor="ctr"/>
                </a:tc>
              </a:tr>
              <a:tr h="5997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DHEA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Anabolic–catabolic balance</a:t>
                      </a:r>
                      <a:endParaRPr sz="1400" u="none" cap="none" strike="noStrike"/>
                    </a:p>
                  </a:txBody>
                  <a:tcPr marT="12700" marB="12700" marR="12700" marL="12700" anchor="ctr"/>
                </a:tc>
              </a:tr>
              <a:tr h="5997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Estradiol/Progesterone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Hormone balance &amp; cycling</a:t>
                      </a:r>
                      <a:endParaRPr sz="1400" u="none" cap="none" strike="noStrike"/>
                    </a:p>
                  </a:txBody>
                  <a:tcPr marT="12700" marB="12700" marR="12700" marL="12700" anchor="ctr"/>
                </a:tc>
              </a:tr>
              <a:tr h="5997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Testosterone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Anabolic tone</a:t>
                      </a:r>
                      <a:endParaRPr sz="1400" u="none" cap="none" strike="noStrike"/>
                    </a:p>
                  </a:txBody>
                  <a:tcPr marT="12700" marB="12700" marR="12700" marL="12700" anchor="ctr"/>
                </a:tc>
              </a:tr>
            </a:tbl>
          </a:graphicData>
        </a:graphic>
      </p:graphicFrame>
      <p:sp>
        <p:nvSpPr>
          <p:cNvPr id="191" name="Google Shape;191;p29"/>
          <p:cNvSpPr/>
          <p:nvPr/>
        </p:nvSpPr>
        <p:spPr>
          <a:xfrm>
            <a:off x="16558000" y="9364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33"/>
          <p:cNvSpPr/>
          <p:nvPr/>
        </p:nvSpPr>
        <p:spPr>
          <a:xfrm>
            <a:off x="-650753" y="-417375"/>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7" name="Google Shape;197;p33"/>
          <p:cNvSpPr txBox="1"/>
          <p:nvPr/>
        </p:nvSpPr>
        <p:spPr>
          <a:xfrm>
            <a:off x="1147362" y="476921"/>
            <a:ext cx="16812900" cy="1693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5200"/>
              <a:buFont typeface="Poppins"/>
              <a:buNone/>
            </a:pPr>
            <a:r>
              <a:rPr b="0" i="0" lang="en-US" sz="5500" u="none" cap="none" strike="noStrike">
                <a:solidFill>
                  <a:srgbClr val="0433FF"/>
                </a:solidFill>
                <a:latin typeface="Poppins"/>
                <a:ea typeface="Poppins"/>
                <a:cs typeface="Poppins"/>
                <a:sym typeface="Poppins"/>
              </a:rPr>
              <a:t>Evaluation of Hormonal and Neurotransmitter Imbalances Based on Laboratory Assessment</a:t>
            </a:r>
            <a:endParaRPr b="0" i="0" sz="1700" u="none" cap="none" strike="noStrike">
              <a:solidFill>
                <a:srgbClr val="000000"/>
              </a:solidFill>
              <a:latin typeface="Arial"/>
              <a:ea typeface="Arial"/>
              <a:cs typeface="Arial"/>
              <a:sym typeface="Arial"/>
            </a:endParaRPr>
          </a:p>
        </p:txBody>
      </p:sp>
      <p:sp>
        <p:nvSpPr>
          <p:cNvPr id="198" name="Google Shape;198;p3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99" name="Google Shape;199;p33"/>
          <p:cNvSpPr txBox="1"/>
          <p:nvPr/>
        </p:nvSpPr>
        <p:spPr>
          <a:xfrm>
            <a:off x="885025" y="3566950"/>
            <a:ext cx="16278600" cy="53256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200"/>
              <a:buFont typeface="Times"/>
              <a:buNone/>
            </a:pPr>
            <a:r>
              <a:rPr b="1" i="0" lang="en-US" sz="3000" u="none" cap="none" strike="noStrike">
                <a:solidFill>
                  <a:srgbClr val="000000"/>
                </a:solidFill>
                <a:latin typeface="Calibri"/>
                <a:ea typeface="Calibri"/>
                <a:cs typeface="Calibri"/>
                <a:sym typeface="Calibri"/>
              </a:rPr>
              <a:t>Purpose of Hormonal &amp; Neurotransmitter Evaluation</a:t>
            </a:r>
            <a:endParaRPr b="0" i="0" sz="30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0" i="0" lang="en-US" sz="3000" u="none" cap="none" strike="noStrike">
                <a:solidFill>
                  <a:srgbClr val="000000"/>
                </a:solidFill>
                <a:latin typeface="Calibri"/>
                <a:ea typeface="Calibri"/>
                <a:cs typeface="Calibri"/>
                <a:sym typeface="Calibri"/>
              </a:rPr>
              <a:t>Laboratory assessment is used to:</a:t>
            </a:r>
            <a:endParaRPr b="0" i="0" sz="3000" u="none" cap="none" strike="noStrike">
              <a:solidFill>
                <a:srgbClr val="000000"/>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00"/>
              </a:buClr>
              <a:buSzPts val="3000"/>
              <a:buFont typeface="Times"/>
              <a:buChar char="•"/>
            </a:pPr>
            <a:r>
              <a:rPr b="0" i="0" lang="en-US" sz="3000" u="none" cap="none" strike="noStrike">
                <a:solidFill>
                  <a:srgbClr val="000000"/>
                </a:solidFill>
                <a:latin typeface="Calibri"/>
                <a:ea typeface="Calibri"/>
                <a:cs typeface="Calibri"/>
                <a:sym typeface="Calibri"/>
              </a:rPr>
              <a:t>Identify </a:t>
            </a:r>
            <a:r>
              <a:rPr b="1" i="0" lang="en-US" sz="3000" u="none" cap="none" strike="noStrike">
                <a:solidFill>
                  <a:srgbClr val="000000"/>
                </a:solidFill>
                <a:latin typeface="Calibri"/>
                <a:ea typeface="Calibri"/>
                <a:cs typeface="Calibri"/>
                <a:sym typeface="Calibri"/>
              </a:rPr>
              <a:t>subclinical dysregulation</a:t>
            </a:r>
            <a:r>
              <a:rPr b="0" i="0" lang="en-US" sz="3000" u="none" cap="none" strike="noStrike">
                <a:solidFill>
                  <a:srgbClr val="000000"/>
                </a:solidFill>
                <a:latin typeface="Calibri"/>
                <a:ea typeface="Calibri"/>
                <a:cs typeface="Calibri"/>
                <a:sym typeface="Calibri"/>
              </a:rPr>
              <a:t> before overt disease</a:t>
            </a:r>
            <a:endParaRPr b="0" i="0" sz="3000" u="none" cap="none" strike="noStrike">
              <a:solidFill>
                <a:srgbClr val="000000"/>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00"/>
              </a:buClr>
              <a:buSzPts val="3000"/>
              <a:buFont typeface="Times"/>
              <a:buChar char="•"/>
            </a:pPr>
            <a:r>
              <a:rPr b="0" i="0" lang="en-US" sz="3000" u="none" cap="none" strike="noStrike">
                <a:solidFill>
                  <a:srgbClr val="000000"/>
                </a:solidFill>
                <a:latin typeface="Calibri"/>
                <a:ea typeface="Calibri"/>
                <a:cs typeface="Calibri"/>
                <a:sym typeface="Calibri"/>
              </a:rPr>
              <a:t>Correlate labs with </a:t>
            </a:r>
            <a:r>
              <a:rPr b="1" i="0" lang="en-US" sz="3000" u="none" cap="none" strike="noStrike">
                <a:solidFill>
                  <a:srgbClr val="000000"/>
                </a:solidFill>
                <a:latin typeface="Calibri"/>
                <a:ea typeface="Calibri"/>
                <a:cs typeface="Calibri"/>
                <a:sym typeface="Calibri"/>
              </a:rPr>
              <a:t>symptoms, stress load, diet, and sleep</a:t>
            </a:r>
            <a:endParaRPr b="0" i="0" sz="3000" u="none" cap="none" strike="noStrike">
              <a:solidFill>
                <a:srgbClr val="000000"/>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00"/>
              </a:buClr>
              <a:buSzPts val="3000"/>
              <a:buFont typeface="Times"/>
              <a:buChar char="•"/>
            </a:pPr>
            <a:r>
              <a:rPr b="0" i="0" lang="en-US" sz="3000" u="none" cap="none" strike="noStrike">
                <a:solidFill>
                  <a:srgbClr val="000000"/>
                </a:solidFill>
                <a:latin typeface="Calibri"/>
                <a:ea typeface="Calibri"/>
                <a:cs typeface="Calibri"/>
                <a:sym typeface="Calibri"/>
              </a:rPr>
              <a:t>Guide </a:t>
            </a:r>
            <a:r>
              <a:rPr b="1" i="0" lang="en-US" sz="3000" u="none" cap="none" strike="noStrike">
                <a:solidFill>
                  <a:srgbClr val="000000"/>
                </a:solidFill>
                <a:latin typeface="Calibri"/>
                <a:ea typeface="Calibri"/>
                <a:cs typeface="Calibri"/>
                <a:sym typeface="Calibri"/>
              </a:rPr>
              <a:t>nutrition, lifestyle, and behavioral interventions</a:t>
            </a:r>
            <a:endParaRPr b="0" i="0" sz="3000" u="none" cap="none" strike="noStrike">
              <a:solidFill>
                <a:srgbClr val="000000"/>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00"/>
              </a:buClr>
              <a:buSzPts val="3000"/>
              <a:buFont typeface="Times"/>
              <a:buChar char="•"/>
            </a:pPr>
            <a:r>
              <a:rPr b="0" i="0" lang="en-US" sz="3000" u="none" cap="none" strike="noStrike">
                <a:solidFill>
                  <a:srgbClr val="000000"/>
                </a:solidFill>
                <a:latin typeface="Calibri"/>
                <a:ea typeface="Calibri"/>
                <a:cs typeface="Calibri"/>
                <a:sym typeface="Calibri"/>
              </a:rPr>
              <a:t>Monitor </a:t>
            </a:r>
            <a:r>
              <a:rPr b="1" i="0" lang="en-US" sz="3000" u="none" cap="none" strike="noStrike">
                <a:solidFill>
                  <a:srgbClr val="000000"/>
                </a:solidFill>
                <a:latin typeface="Calibri"/>
                <a:ea typeface="Calibri"/>
                <a:cs typeface="Calibri"/>
                <a:sym typeface="Calibri"/>
              </a:rPr>
              <a:t>response to care over time</a:t>
            </a:r>
            <a:endParaRPr b="0" i="0" sz="30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t/>
            </a:r>
            <a:endParaRPr b="1" i="0" sz="30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1" i="0" lang="en-US" sz="3000" u="none" cap="none" strike="noStrike">
                <a:solidFill>
                  <a:srgbClr val="000000"/>
                </a:solidFill>
                <a:latin typeface="Calibri"/>
                <a:ea typeface="Calibri"/>
                <a:cs typeface="Calibri"/>
                <a:sym typeface="Calibri"/>
              </a:rPr>
              <a:t>Key CNS Principle:</a:t>
            </a:r>
            <a:r>
              <a:rPr b="0" i="0" lang="en-US" sz="3000" u="none" cap="none" strike="noStrike">
                <a:solidFill>
                  <a:srgbClr val="000000"/>
                </a:solidFill>
                <a:latin typeface="Calibri"/>
                <a:ea typeface="Calibri"/>
                <a:cs typeface="Calibri"/>
                <a:sym typeface="Calibri"/>
              </a:rPr>
              <a:t> Labs reflect </a:t>
            </a:r>
            <a:r>
              <a:rPr b="1" i="0" lang="en-US" sz="3000" u="none" cap="none" strike="noStrike">
                <a:solidFill>
                  <a:srgbClr val="000000"/>
                </a:solidFill>
                <a:latin typeface="Calibri"/>
                <a:ea typeface="Calibri"/>
                <a:cs typeface="Calibri"/>
                <a:sym typeface="Calibri"/>
              </a:rPr>
              <a:t>physiological signaling</a:t>
            </a:r>
            <a:r>
              <a:rPr b="0" i="0" lang="en-US" sz="3000" u="none" cap="none" strike="noStrike">
                <a:solidFill>
                  <a:srgbClr val="000000"/>
                </a:solidFill>
                <a:latin typeface="Calibri"/>
                <a:ea typeface="Calibri"/>
                <a:cs typeface="Calibri"/>
                <a:sym typeface="Calibri"/>
              </a:rPr>
              <a:t>, not just pathology. Patterns matter more than single values.</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4"/>
          <p:cNvSpPr/>
          <p:nvPr/>
        </p:nvSpPr>
        <p:spPr>
          <a:xfrm>
            <a:off x="-528003" y="-35115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5" name="Google Shape;205;p34"/>
          <p:cNvSpPr txBox="1"/>
          <p:nvPr/>
        </p:nvSpPr>
        <p:spPr>
          <a:xfrm>
            <a:off x="1464260" y="1004830"/>
            <a:ext cx="16812962" cy="1123172"/>
          </a:xfrm>
          <a:prstGeom prst="rect">
            <a:avLst/>
          </a:prstGeom>
          <a:noFill/>
          <a:ln>
            <a:noFill/>
          </a:ln>
        </p:spPr>
        <p:txBody>
          <a:bodyPr anchorCtr="0" anchor="t" bIns="0" lIns="0" spcFirstLastPara="1" rIns="0" wrap="square" tIns="0">
            <a:spAutoFit/>
          </a:bodyPr>
          <a:lstStyle/>
          <a:p>
            <a:pPr indent="0" lvl="0" marL="0" marR="0" rtl="0" algn="l">
              <a:lnSpc>
                <a:spcPct val="133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Hormonal Imbalance Evaluation</a:t>
            </a:r>
            <a:endParaRPr b="0" i="0" sz="1400" u="none" cap="none" strike="noStrike">
              <a:solidFill>
                <a:srgbClr val="000000"/>
              </a:solidFill>
              <a:latin typeface="Arial"/>
              <a:ea typeface="Arial"/>
              <a:cs typeface="Arial"/>
              <a:sym typeface="Arial"/>
            </a:endParaRPr>
          </a:p>
        </p:txBody>
      </p:sp>
      <p:sp>
        <p:nvSpPr>
          <p:cNvPr id="206" name="Google Shape;206;p34"/>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07" name="Google Shape;207;p34"/>
          <p:cNvSpPr txBox="1"/>
          <p:nvPr/>
        </p:nvSpPr>
        <p:spPr>
          <a:xfrm>
            <a:off x="1615919" y="2926664"/>
            <a:ext cx="5306100" cy="4464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300" u="none" cap="none" strike="noStrike">
                <a:solidFill>
                  <a:srgbClr val="000000"/>
                </a:solidFill>
                <a:latin typeface="Calibri"/>
                <a:ea typeface="Calibri"/>
                <a:cs typeface="Calibri"/>
                <a:sym typeface="Calibri"/>
              </a:rPr>
              <a:t>Adrenal (HPA Axis) Hormones</a:t>
            </a:r>
            <a:endParaRPr b="0" i="0" sz="2300" u="none" cap="none" strike="noStrike">
              <a:solidFill>
                <a:srgbClr val="000000"/>
              </a:solidFill>
              <a:latin typeface="Calibri"/>
              <a:ea typeface="Calibri"/>
              <a:cs typeface="Calibri"/>
              <a:sym typeface="Calibri"/>
            </a:endParaRPr>
          </a:p>
        </p:txBody>
      </p:sp>
      <p:graphicFrame>
        <p:nvGraphicFramePr>
          <p:cNvPr id="208" name="Google Shape;208;p34"/>
          <p:cNvGraphicFramePr/>
          <p:nvPr/>
        </p:nvGraphicFramePr>
        <p:xfrm>
          <a:off x="280108" y="3621391"/>
          <a:ext cx="3000000" cy="3000000"/>
        </p:xfrm>
        <a:graphic>
          <a:graphicData uri="http://schemas.openxmlformats.org/drawingml/2006/table">
            <a:tbl>
              <a:tblPr bandRow="1">
                <a:noFill/>
                <a:tableStyleId>{2913B584-4A57-44CA-89FB-EE9C3ED25E55}</a:tableStyleId>
              </a:tblPr>
              <a:tblGrid>
                <a:gridCol w="1480125"/>
                <a:gridCol w="2051200"/>
                <a:gridCol w="2622250"/>
                <a:gridCol w="2381975"/>
              </a:tblGrid>
              <a:tr h="757100">
                <a:tc>
                  <a:txBody>
                    <a:bodyPr/>
                    <a:lstStyle/>
                    <a:p>
                      <a:pPr indent="0" lvl="0" marL="0" marR="0" rtl="0" algn="ctr">
                        <a:lnSpc>
                          <a:spcPct val="100000"/>
                        </a:lnSpc>
                        <a:spcBef>
                          <a:spcPts val="0"/>
                        </a:spcBef>
                        <a:spcAft>
                          <a:spcPts val="0"/>
                        </a:spcAft>
                        <a:buClr>
                          <a:schemeClr val="dk1"/>
                        </a:buClr>
                        <a:buSzPts val="2400"/>
                        <a:buFont typeface="Times"/>
                        <a:buNone/>
                      </a:pPr>
                      <a:r>
                        <a:rPr b="1" lang="en-US" sz="2300" u="none" cap="none" strike="noStrike"/>
                        <a:t>Lab Marker</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300" u="none" cap="none" strike="noStrike"/>
                        <a:t>Functional Pattern</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300" u="none" cap="none" strike="noStrike"/>
                        <a:t>Common Symptoms</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300" u="none" cap="none" strike="noStrike"/>
                        <a:t>Interpretation</a:t>
                      </a:r>
                      <a:endParaRPr sz="2300" u="none" cap="none" strike="noStrike"/>
                    </a:p>
                  </a:txBody>
                  <a:tcPr marT="12700" marB="12700" marR="12700" marL="12700" anchor="ctr"/>
                </a:tc>
              </a:tr>
              <a:tr h="1122975">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Low AM cortisol</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Poor morning activation</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Fatigue, slow start</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Reduced circadian signaling</a:t>
                      </a:r>
                      <a:endParaRPr sz="2300" u="none" cap="none" strike="noStrike"/>
                    </a:p>
                  </a:txBody>
                  <a:tcPr marT="12700" marB="12700" marR="12700" marL="12700" anchor="ctr"/>
                </a:tc>
              </a:tr>
              <a:tr h="910825">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High PM cortisol</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Poor cortisol shut-off</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Insomnia, anxiety</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Stress overload</a:t>
                      </a:r>
                      <a:endParaRPr sz="2300" u="none" cap="none" strike="noStrike"/>
                    </a:p>
                  </a:txBody>
                  <a:tcPr marT="12700" marB="12700" marR="12700" marL="12700" anchor="ctr"/>
                </a:tc>
              </a:tr>
              <a:tr h="910825">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Flattened rhythm</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Low variability</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Burnout, apathy</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HPA dysregulation</a:t>
                      </a:r>
                      <a:endParaRPr sz="2300" u="none" cap="none" strike="noStrike"/>
                    </a:p>
                  </a:txBody>
                  <a:tcPr marT="12700" marB="12700" marR="12700" marL="12700" anchor="ctr"/>
                </a:tc>
              </a:tr>
              <a:tr h="910825">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Low DHEA</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Low anabolic reserve</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Low motivation, poor recovery</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Chronic stress adaptation</a:t>
                      </a:r>
                      <a:endParaRPr sz="2300" u="none" cap="none" strike="noStrike"/>
                    </a:p>
                  </a:txBody>
                  <a:tcPr marT="12700" marB="12700" marR="12700" marL="12700" anchor="ctr"/>
                </a:tc>
              </a:tr>
            </a:tbl>
          </a:graphicData>
        </a:graphic>
      </p:graphicFrame>
      <p:sp>
        <p:nvSpPr>
          <p:cNvPr id="209" name="Google Shape;209;p34"/>
          <p:cNvSpPr txBox="1"/>
          <p:nvPr/>
        </p:nvSpPr>
        <p:spPr>
          <a:xfrm>
            <a:off x="280098" y="8436075"/>
            <a:ext cx="8535600" cy="11544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300" u="none" cap="none" strike="noStrike">
                <a:solidFill>
                  <a:srgbClr val="000000"/>
                </a:solidFill>
                <a:latin typeface="Calibri"/>
                <a:ea typeface="Calibri"/>
                <a:cs typeface="Calibri"/>
                <a:sym typeface="Calibri"/>
              </a:rPr>
              <a:t>Functional Insight:</a:t>
            </a:r>
            <a:endParaRPr b="0" i="0" sz="2300" u="none" cap="none" strike="noStrike">
              <a:solidFill>
                <a:srgbClr val="000000"/>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Times"/>
              <a:buNone/>
            </a:pPr>
            <a:r>
              <a:rPr b="0" i="0" lang="en-US" sz="2300" u="none" cap="none" strike="noStrike">
                <a:solidFill>
                  <a:srgbClr val="000000"/>
                </a:solidFill>
                <a:latin typeface="Calibri"/>
                <a:ea typeface="Calibri"/>
                <a:cs typeface="Calibri"/>
                <a:sym typeface="Calibri"/>
              </a:rPr>
              <a:t>Adrenal patterns often reflect </a:t>
            </a:r>
            <a:r>
              <a:rPr b="1" i="0" lang="en-US" sz="2300" u="none" cap="none" strike="noStrike">
                <a:solidFill>
                  <a:srgbClr val="000000"/>
                </a:solidFill>
                <a:latin typeface="Calibri"/>
                <a:ea typeface="Calibri"/>
                <a:cs typeface="Calibri"/>
                <a:sym typeface="Calibri"/>
              </a:rPr>
              <a:t>stress perception, sleep timing, blood sugar balance, and inflammation</a:t>
            </a:r>
            <a:r>
              <a:rPr b="0" i="0" lang="en-US" sz="2300" u="none" cap="none" strike="noStrike">
                <a:solidFill>
                  <a:srgbClr val="000000"/>
                </a:solidFill>
                <a:latin typeface="Calibri"/>
                <a:ea typeface="Calibri"/>
                <a:cs typeface="Calibri"/>
                <a:sym typeface="Calibri"/>
              </a:rPr>
              <a:t>, not adrenal disease.</a:t>
            </a:r>
            <a:endParaRPr b="0" i="0" sz="2300" u="none" cap="none" strike="noStrike">
              <a:solidFill>
                <a:srgbClr val="000000"/>
              </a:solidFill>
              <a:latin typeface="Calibri"/>
              <a:ea typeface="Calibri"/>
              <a:cs typeface="Calibri"/>
              <a:sym typeface="Calibri"/>
            </a:endParaRPr>
          </a:p>
        </p:txBody>
      </p:sp>
      <p:sp>
        <p:nvSpPr>
          <p:cNvPr id="210" name="Google Shape;210;p34"/>
          <p:cNvSpPr txBox="1"/>
          <p:nvPr/>
        </p:nvSpPr>
        <p:spPr>
          <a:xfrm>
            <a:off x="11731774" y="2926672"/>
            <a:ext cx="4041900" cy="4464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3200"/>
              <a:buFont typeface="Times"/>
              <a:buNone/>
            </a:pPr>
            <a:r>
              <a:rPr b="1" i="0" lang="en-US" sz="2300" u="none" cap="none" strike="noStrike">
                <a:solidFill>
                  <a:srgbClr val="000000"/>
                </a:solidFill>
                <a:latin typeface="Calibri"/>
                <a:ea typeface="Calibri"/>
                <a:cs typeface="Calibri"/>
                <a:sym typeface="Calibri"/>
              </a:rPr>
              <a:t>Thyroid Hormones</a:t>
            </a:r>
            <a:endParaRPr b="0" i="0" sz="2300" u="none" cap="none" strike="noStrike">
              <a:solidFill>
                <a:srgbClr val="000000"/>
              </a:solidFill>
              <a:latin typeface="Calibri"/>
              <a:ea typeface="Calibri"/>
              <a:cs typeface="Calibri"/>
              <a:sym typeface="Calibri"/>
            </a:endParaRPr>
          </a:p>
        </p:txBody>
      </p:sp>
      <p:graphicFrame>
        <p:nvGraphicFramePr>
          <p:cNvPr id="211" name="Google Shape;211;p34"/>
          <p:cNvGraphicFramePr/>
          <p:nvPr/>
        </p:nvGraphicFramePr>
        <p:xfrm>
          <a:off x="9229201" y="3621391"/>
          <a:ext cx="3000000" cy="3000000"/>
        </p:xfrm>
        <a:graphic>
          <a:graphicData uri="http://schemas.openxmlformats.org/drawingml/2006/table">
            <a:tbl>
              <a:tblPr bandRow="1">
                <a:noFill/>
                <a:tableStyleId>{2913B584-4A57-44CA-89FB-EE9C3ED25E55}</a:tableStyleId>
              </a:tblPr>
              <a:tblGrid>
                <a:gridCol w="1692350"/>
                <a:gridCol w="2743975"/>
                <a:gridCol w="3949725"/>
              </a:tblGrid>
              <a:tr h="1172025">
                <a:tc>
                  <a:txBody>
                    <a:bodyPr/>
                    <a:lstStyle/>
                    <a:p>
                      <a:pPr indent="0" lvl="0" marL="0" marR="0" rtl="0" algn="ctr">
                        <a:lnSpc>
                          <a:spcPct val="100000"/>
                        </a:lnSpc>
                        <a:spcBef>
                          <a:spcPts val="0"/>
                        </a:spcBef>
                        <a:spcAft>
                          <a:spcPts val="0"/>
                        </a:spcAft>
                        <a:buClr>
                          <a:schemeClr val="dk1"/>
                        </a:buClr>
                        <a:buSzPts val="2400"/>
                        <a:buFont typeface="Times"/>
                        <a:buNone/>
                      </a:pPr>
                      <a:r>
                        <a:rPr b="1" lang="en-US" sz="2300" u="none" cap="none" strike="noStrike"/>
                        <a:t>Marker</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300" u="none" cap="none" strike="noStrike"/>
                        <a:t>Functional Range</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300" u="none" cap="none" strike="noStrike"/>
                        <a:t>Functional Meaning</a:t>
                      </a:r>
                      <a:endParaRPr sz="2300" u="none" cap="none" strike="noStrike"/>
                    </a:p>
                  </a:txBody>
                  <a:tcPr marT="12700" marB="12700" marR="12700" marL="12700" anchor="ctr"/>
                </a:tc>
              </a:tr>
              <a:tr h="756150">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TSH</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0.5–2.0 mIU/L</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Signaling efficiency</a:t>
                      </a:r>
                      <a:endParaRPr sz="2300" u="none" cap="none" strike="noStrike"/>
                    </a:p>
                  </a:txBody>
                  <a:tcPr marT="12700" marB="12700" marR="12700" marL="12700" anchor="ctr"/>
                </a:tc>
              </a:tr>
              <a:tr h="756150">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Free T4</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Mid-range</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Hormone availability</a:t>
                      </a:r>
                      <a:endParaRPr sz="2300" u="none" cap="none" strike="noStrike"/>
                    </a:p>
                  </a:txBody>
                  <a:tcPr marT="12700" marB="12700" marR="12700" marL="12700" anchor="ctr"/>
                </a:tc>
              </a:tr>
              <a:tr h="756150">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Free T3</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Upper-mid range</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Metabolic activity</a:t>
                      </a:r>
                      <a:endParaRPr sz="2300" u="none" cap="none" strike="noStrike"/>
                    </a:p>
                  </a:txBody>
                  <a:tcPr marT="12700" marB="12700" marR="12700" marL="12700" anchor="ctr"/>
                </a:tc>
              </a:tr>
              <a:tr h="1172025">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Reverse T3</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Low-normal</a:t>
                      </a:r>
                      <a:endParaRPr sz="23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300" u="none" cap="none" strike="noStrike"/>
                        <a:t>Stress/inflammation burden</a:t>
                      </a:r>
                      <a:endParaRPr sz="2300" u="none" cap="none" strike="noStrike"/>
                    </a:p>
                  </a:txBody>
                  <a:tcPr marT="12700" marB="12700" marR="12700" marL="12700" anchor="ctr"/>
                </a:tc>
              </a:tr>
            </a:tbl>
          </a:graphicData>
        </a:graphic>
      </p:graphicFrame>
      <p:sp>
        <p:nvSpPr>
          <p:cNvPr id="212" name="Google Shape;212;p34"/>
          <p:cNvSpPr txBox="1"/>
          <p:nvPr/>
        </p:nvSpPr>
        <p:spPr>
          <a:xfrm>
            <a:off x="9229200" y="8343625"/>
            <a:ext cx="9291000" cy="18471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100" u="none" cap="none" strike="noStrike">
                <a:solidFill>
                  <a:srgbClr val="000000"/>
                </a:solidFill>
                <a:latin typeface="Calibri"/>
                <a:ea typeface="Calibri"/>
                <a:cs typeface="Calibri"/>
                <a:sym typeface="Calibri"/>
              </a:rPr>
              <a:t>Patterns to Recognize:</a:t>
            </a:r>
            <a:endParaRPr b="0" i="0" sz="2100" u="none" cap="none" strike="noStrike">
              <a:solidFill>
                <a:srgbClr val="000000"/>
              </a:solidFill>
              <a:latin typeface="Calibri"/>
              <a:ea typeface="Calibri"/>
              <a:cs typeface="Calibri"/>
              <a:sym typeface="Calibri"/>
            </a:endParaRPr>
          </a:p>
          <a:p>
            <a:pPr indent="-298450" lvl="0" marL="457200" marR="0" rtl="0" algn="l">
              <a:lnSpc>
                <a:spcPct val="100000"/>
              </a:lnSpc>
              <a:spcBef>
                <a:spcPts val="1200"/>
              </a:spcBef>
              <a:spcAft>
                <a:spcPts val="0"/>
              </a:spcAft>
              <a:buClr>
                <a:srgbClr val="000000"/>
              </a:buClr>
              <a:buSzPts val="2100"/>
              <a:buFont typeface="Calibri"/>
              <a:buChar char="•"/>
            </a:pPr>
            <a:r>
              <a:rPr b="0" i="0" lang="en-US" sz="2100" u="none" cap="none" strike="noStrike">
                <a:solidFill>
                  <a:srgbClr val="000000"/>
                </a:solidFill>
                <a:latin typeface="Calibri"/>
                <a:ea typeface="Calibri"/>
                <a:cs typeface="Calibri"/>
                <a:sym typeface="Calibri"/>
              </a:rPr>
              <a:t>Normal TSH + low FT3 → poor conversion (stress, low calories, inflammation)</a:t>
            </a:r>
            <a:endParaRPr b="0" i="0" sz="2100" u="none" cap="none" strike="noStrike">
              <a:solidFill>
                <a:srgbClr val="000000"/>
              </a:solidFill>
              <a:latin typeface="Calibri"/>
              <a:ea typeface="Calibri"/>
              <a:cs typeface="Calibri"/>
              <a:sym typeface="Calibri"/>
            </a:endParaRPr>
          </a:p>
          <a:p>
            <a:pPr indent="-298450" lvl="0" marL="457200" marR="0" rtl="0" algn="l">
              <a:lnSpc>
                <a:spcPct val="100000"/>
              </a:lnSpc>
              <a:spcBef>
                <a:spcPts val="1200"/>
              </a:spcBef>
              <a:spcAft>
                <a:spcPts val="0"/>
              </a:spcAft>
              <a:buClr>
                <a:srgbClr val="000000"/>
              </a:buClr>
              <a:buSzPts val="2100"/>
              <a:buFont typeface="Calibri"/>
              <a:buChar char="•"/>
            </a:pPr>
            <a:r>
              <a:rPr b="0" i="0" lang="en-US" sz="2100" u="none" cap="none" strike="noStrike">
                <a:solidFill>
                  <a:srgbClr val="000000"/>
                </a:solidFill>
                <a:latin typeface="Calibri"/>
                <a:ea typeface="Calibri"/>
                <a:cs typeface="Calibri"/>
                <a:sym typeface="Calibri"/>
              </a:rPr>
              <a:t>Elevated rT3 → metabolic “braking” response</a:t>
            </a:r>
            <a:endParaRPr b="0" i="0" sz="2100" u="none" cap="none" strike="noStrike">
              <a:solidFill>
                <a:srgbClr val="000000"/>
              </a:solidFill>
              <a:latin typeface="Calibri"/>
              <a:ea typeface="Calibri"/>
              <a:cs typeface="Calibri"/>
              <a:sym typeface="Calibri"/>
            </a:endParaRPr>
          </a:p>
          <a:p>
            <a:pPr indent="-298450" lvl="0" marL="457200" marR="0" rtl="0" algn="l">
              <a:lnSpc>
                <a:spcPct val="100000"/>
              </a:lnSpc>
              <a:spcBef>
                <a:spcPts val="1200"/>
              </a:spcBef>
              <a:spcAft>
                <a:spcPts val="0"/>
              </a:spcAft>
              <a:buClr>
                <a:srgbClr val="000000"/>
              </a:buClr>
              <a:buSzPts val="2100"/>
              <a:buFont typeface="Calibri"/>
              <a:buChar char="•"/>
            </a:pPr>
            <a:r>
              <a:rPr b="0" i="0" lang="en-US" sz="2100" u="none" cap="none" strike="noStrike">
                <a:solidFill>
                  <a:srgbClr val="000000"/>
                </a:solidFill>
                <a:latin typeface="Calibri"/>
                <a:ea typeface="Calibri"/>
                <a:cs typeface="Calibri"/>
                <a:sym typeface="Calibri"/>
              </a:rPr>
              <a:t>Symptoms often precede abnormal conventional labs</a:t>
            </a:r>
            <a:endParaRPr b="0" i="0" sz="2100" u="none" cap="none" strike="noStrike">
              <a:solidFill>
                <a:srgbClr val="000000"/>
              </a:solidFill>
              <a:latin typeface="Calibri"/>
              <a:ea typeface="Calibri"/>
              <a:cs typeface="Calibri"/>
              <a:sym typeface="Calibri"/>
            </a:endParaRPr>
          </a:p>
        </p:txBody>
      </p:sp>
      <p:sp>
        <p:nvSpPr>
          <p:cNvPr id="213" name="Google Shape;213;p34"/>
          <p:cNvSpPr/>
          <p:nvPr/>
        </p:nvSpPr>
        <p:spPr>
          <a:xfrm>
            <a:off x="16558000" y="9364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6"/>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9" name="Google Shape;219;p36"/>
          <p:cNvSpPr txBox="1"/>
          <p:nvPr/>
        </p:nvSpPr>
        <p:spPr>
          <a:xfrm>
            <a:off x="1464260" y="1004830"/>
            <a:ext cx="16812962" cy="1123172"/>
          </a:xfrm>
          <a:prstGeom prst="rect">
            <a:avLst/>
          </a:prstGeom>
          <a:noFill/>
          <a:ln>
            <a:noFill/>
          </a:ln>
        </p:spPr>
        <p:txBody>
          <a:bodyPr anchorCtr="0" anchor="t" bIns="0" lIns="0" spcFirstLastPara="1" rIns="0" wrap="square" tIns="0">
            <a:spAutoFit/>
          </a:bodyPr>
          <a:lstStyle/>
          <a:p>
            <a:pPr indent="0" lvl="0" marL="0" marR="0" rtl="0" algn="l">
              <a:lnSpc>
                <a:spcPct val="133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Hormonal Imbalance Evaluation</a:t>
            </a:r>
            <a:endParaRPr b="0" i="0" sz="1400" u="none" cap="none" strike="noStrike">
              <a:solidFill>
                <a:srgbClr val="000000"/>
              </a:solidFill>
              <a:latin typeface="Arial"/>
              <a:ea typeface="Arial"/>
              <a:cs typeface="Arial"/>
              <a:sym typeface="Arial"/>
            </a:endParaRPr>
          </a:p>
        </p:txBody>
      </p:sp>
      <p:sp>
        <p:nvSpPr>
          <p:cNvPr id="220" name="Google Shape;220;p36"/>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21" name="Google Shape;221;p36"/>
          <p:cNvSpPr txBox="1"/>
          <p:nvPr/>
        </p:nvSpPr>
        <p:spPr>
          <a:xfrm>
            <a:off x="6209049" y="3529272"/>
            <a:ext cx="4041900" cy="4926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3200"/>
              <a:buFont typeface="Times"/>
              <a:buNone/>
            </a:pPr>
            <a:r>
              <a:rPr b="1" i="0" lang="en-US" sz="2600" u="none" cap="none" strike="noStrike">
                <a:solidFill>
                  <a:srgbClr val="000000"/>
                </a:solidFill>
                <a:latin typeface="Calibri"/>
                <a:ea typeface="Calibri"/>
                <a:cs typeface="Calibri"/>
                <a:sym typeface="Calibri"/>
              </a:rPr>
              <a:t>Sex Hormones</a:t>
            </a:r>
            <a:endParaRPr b="0" i="0" sz="2600" u="none" cap="none" strike="noStrike">
              <a:solidFill>
                <a:srgbClr val="000000"/>
              </a:solidFill>
              <a:latin typeface="Calibri"/>
              <a:ea typeface="Calibri"/>
              <a:cs typeface="Calibri"/>
              <a:sym typeface="Calibri"/>
            </a:endParaRPr>
          </a:p>
        </p:txBody>
      </p:sp>
      <p:graphicFrame>
        <p:nvGraphicFramePr>
          <p:cNvPr id="222" name="Google Shape;222;p36"/>
          <p:cNvGraphicFramePr/>
          <p:nvPr/>
        </p:nvGraphicFramePr>
        <p:xfrm>
          <a:off x="2575424" y="4284286"/>
          <a:ext cx="3000000" cy="3000000"/>
        </p:xfrm>
        <a:graphic>
          <a:graphicData uri="http://schemas.openxmlformats.org/drawingml/2006/table">
            <a:tbl>
              <a:tblPr bandRow="1">
                <a:noFill/>
                <a:tableStyleId>{2913B584-4A57-44CA-89FB-EE9C3ED25E55}</a:tableStyleId>
              </a:tblPr>
              <a:tblGrid>
                <a:gridCol w="5702800"/>
                <a:gridCol w="6724950"/>
              </a:tblGrid>
              <a:tr h="655700">
                <a:tc>
                  <a:txBody>
                    <a:bodyPr/>
                    <a:lstStyle/>
                    <a:p>
                      <a:pPr indent="0" lvl="0" marL="0" marR="0" rtl="0" algn="ctr">
                        <a:lnSpc>
                          <a:spcPct val="100000"/>
                        </a:lnSpc>
                        <a:spcBef>
                          <a:spcPts val="0"/>
                        </a:spcBef>
                        <a:spcAft>
                          <a:spcPts val="0"/>
                        </a:spcAft>
                        <a:buClr>
                          <a:schemeClr val="dk1"/>
                        </a:buClr>
                        <a:buSzPts val="2400"/>
                        <a:buFont typeface="Times"/>
                        <a:buNone/>
                      </a:pPr>
                      <a:r>
                        <a:rPr b="1" lang="en-US" sz="2600" u="none" cap="none" strike="noStrike"/>
                        <a:t>Hormone Pattern</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600" u="none" cap="none" strike="noStrike"/>
                        <a:t>Functional Interpretation</a:t>
                      </a:r>
                      <a:endParaRPr sz="2600" u="none" cap="none" strike="noStrike"/>
                    </a:p>
                  </a:txBody>
                  <a:tcPr marT="12700" marB="12700" marR="12700" marL="12700" anchor="ctr"/>
                </a:tc>
              </a:tr>
              <a:tr h="1016325">
                <a:tc>
                  <a:txBody>
                    <a:bodyPr/>
                    <a:lstStyle/>
                    <a:p>
                      <a:pPr indent="0" lvl="0" marL="0" marR="0" rtl="0" algn="ctr">
                        <a:lnSpc>
                          <a:spcPct val="100000"/>
                        </a:lnSpc>
                        <a:spcBef>
                          <a:spcPts val="0"/>
                        </a:spcBef>
                        <a:spcAft>
                          <a:spcPts val="0"/>
                        </a:spcAft>
                        <a:buClr>
                          <a:schemeClr val="dk1"/>
                        </a:buClr>
                        <a:buSzPts val="2400"/>
                        <a:buFont typeface="Times"/>
                        <a:buNone/>
                      </a:pPr>
                      <a:r>
                        <a:rPr lang="en-US" sz="2600" u="none" cap="none" strike="noStrike"/>
                        <a:t>Estrogen dominance (relative)</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600" u="none" cap="none" strike="noStrike"/>
                        <a:t>Impaired detoxification, stress, low progesterone</a:t>
                      </a:r>
                      <a:endParaRPr sz="2600" u="none" cap="none" strike="noStrike"/>
                    </a:p>
                  </a:txBody>
                  <a:tcPr marT="12700" marB="12700" marR="12700" marL="12700" anchor="ctr"/>
                </a:tc>
              </a:tr>
              <a:tr h="655700">
                <a:tc>
                  <a:txBody>
                    <a:bodyPr/>
                    <a:lstStyle/>
                    <a:p>
                      <a:pPr indent="0" lvl="0" marL="0" marR="0" rtl="0" algn="ctr">
                        <a:lnSpc>
                          <a:spcPct val="100000"/>
                        </a:lnSpc>
                        <a:spcBef>
                          <a:spcPts val="0"/>
                        </a:spcBef>
                        <a:spcAft>
                          <a:spcPts val="0"/>
                        </a:spcAft>
                        <a:buClr>
                          <a:schemeClr val="dk1"/>
                        </a:buClr>
                        <a:buSzPts val="2400"/>
                        <a:buFont typeface="Times"/>
                        <a:buNone/>
                      </a:pPr>
                      <a:r>
                        <a:rPr lang="en-US" sz="2600" u="none" cap="none" strike="noStrike"/>
                        <a:t>Low progesterone</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600" u="none" cap="none" strike="noStrike"/>
                        <a:t>Sleep issues, anxiety, PMS</a:t>
                      </a:r>
                      <a:endParaRPr sz="2600" u="none" cap="none" strike="noStrike"/>
                    </a:p>
                  </a:txBody>
                  <a:tcPr marT="12700" marB="12700" marR="12700" marL="12700" anchor="ctr"/>
                </a:tc>
              </a:tr>
              <a:tr h="655700">
                <a:tc>
                  <a:txBody>
                    <a:bodyPr/>
                    <a:lstStyle/>
                    <a:p>
                      <a:pPr indent="0" lvl="0" marL="0" marR="0" rtl="0" algn="ctr">
                        <a:lnSpc>
                          <a:spcPct val="100000"/>
                        </a:lnSpc>
                        <a:spcBef>
                          <a:spcPts val="0"/>
                        </a:spcBef>
                        <a:spcAft>
                          <a:spcPts val="0"/>
                        </a:spcAft>
                        <a:buClr>
                          <a:schemeClr val="dk1"/>
                        </a:buClr>
                        <a:buSzPts val="2400"/>
                        <a:buFont typeface="Times"/>
                        <a:buNone/>
                      </a:pPr>
                      <a:r>
                        <a:rPr lang="en-US" sz="2600" u="none" cap="none" strike="noStrike"/>
                        <a:t>Low testosterone (all genders)</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600" u="none" cap="none" strike="noStrike"/>
                        <a:t>Low muscle mass, fatigue, insulin resistance</a:t>
                      </a:r>
                      <a:endParaRPr sz="2600" u="none" cap="none" strike="noStrike"/>
                    </a:p>
                  </a:txBody>
                  <a:tcPr marT="12700" marB="12700" marR="12700" marL="12700" anchor="ctr"/>
                </a:tc>
              </a:tr>
              <a:tr h="1016325">
                <a:tc>
                  <a:txBody>
                    <a:bodyPr/>
                    <a:lstStyle/>
                    <a:p>
                      <a:pPr indent="0" lvl="0" marL="0" marR="0" rtl="0" algn="ctr">
                        <a:lnSpc>
                          <a:spcPct val="100000"/>
                        </a:lnSpc>
                        <a:spcBef>
                          <a:spcPts val="0"/>
                        </a:spcBef>
                        <a:spcAft>
                          <a:spcPts val="0"/>
                        </a:spcAft>
                        <a:buClr>
                          <a:schemeClr val="dk1"/>
                        </a:buClr>
                        <a:buSzPts val="2400"/>
                        <a:buFont typeface="Times"/>
                        <a:buNone/>
                      </a:pPr>
                      <a:r>
                        <a:rPr lang="en-US" sz="2600" u="none" cap="none" strike="noStrike"/>
                        <a:t>Altered estrogen metabolites (urine tests)</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600" u="none" cap="none" strike="noStrike"/>
                        <a:t>Detox pathway imbalance</a:t>
                      </a:r>
                      <a:endParaRPr sz="2600" u="none" cap="none" strike="noStrike"/>
                    </a:p>
                  </a:txBody>
                  <a:tcPr marT="12700" marB="12700" marR="12700" marL="12700" anchor="ctr"/>
                </a:tc>
              </a:tr>
            </a:tbl>
          </a:graphicData>
        </a:graphic>
      </p:graphicFrame>
      <p:sp>
        <p:nvSpPr>
          <p:cNvPr id="223" name="Google Shape;223;p36"/>
          <p:cNvSpPr/>
          <p:nvPr/>
        </p:nvSpPr>
        <p:spPr>
          <a:xfrm>
            <a:off x="16558000" y="9364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8"/>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29" name="Google Shape;229;p38"/>
          <p:cNvSpPr txBox="1"/>
          <p:nvPr/>
        </p:nvSpPr>
        <p:spPr>
          <a:xfrm>
            <a:off x="1610521" y="403612"/>
            <a:ext cx="16812962" cy="2278873"/>
          </a:xfrm>
          <a:prstGeom prst="rect">
            <a:avLst/>
          </a:prstGeom>
          <a:noFill/>
          <a:ln>
            <a:noFill/>
          </a:ln>
        </p:spPr>
        <p:txBody>
          <a:bodyPr anchorCtr="0" anchor="t" bIns="0" lIns="0" spcFirstLastPara="1" rIns="0" wrap="square" tIns="0">
            <a:spAutoFit/>
          </a:bodyPr>
          <a:lstStyle/>
          <a:p>
            <a:pPr indent="0" lvl="0" marL="0" marR="0" rtl="0" algn="l">
              <a:lnSpc>
                <a:spcPct val="133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Neurotransmitter Patterns &amp; Symptoms</a:t>
            </a:r>
            <a:endParaRPr b="0" i="0" sz="1400" u="none" cap="none" strike="noStrike">
              <a:solidFill>
                <a:srgbClr val="000000"/>
              </a:solidFill>
              <a:latin typeface="Arial"/>
              <a:ea typeface="Arial"/>
              <a:cs typeface="Arial"/>
              <a:sym typeface="Arial"/>
            </a:endParaRPr>
          </a:p>
        </p:txBody>
      </p:sp>
      <p:sp>
        <p:nvSpPr>
          <p:cNvPr id="230" name="Google Shape;230;p38"/>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231" name="Google Shape;231;p38"/>
          <p:cNvGraphicFramePr/>
          <p:nvPr/>
        </p:nvGraphicFramePr>
        <p:xfrm>
          <a:off x="527169" y="3520557"/>
          <a:ext cx="3000000" cy="3000000"/>
        </p:xfrm>
        <a:graphic>
          <a:graphicData uri="http://schemas.openxmlformats.org/drawingml/2006/table">
            <a:tbl>
              <a:tblPr bandRow="1">
                <a:noFill/>
                <a:tableStyleId>{2913B584-4A57-44CA-89FB-EE9C3ED25E55}</a:tableStyleId>
              </a:tblPr>
              <a:tblGrid>
                <a:gridCol w="2811975"/>
                <a:gridCol w="2851700"/>
                <a:gridCol w="3597050"/>
              </a:tblGrid>
              <a:tr h="7830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Symptoms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Functional Drivers</a:t>
                      </a:r>
                      <a:endParaRPr sz="1400" u="none" cap="none" strike="noStrike"/>
                    </a:p>
                  </a:txBody>
                  <a:tcPr marT="12700" marB="12700" marR="12700" marL="12700" anchor="ctr"/>
                </a:tc>
              </a:tr>
              <a:tr h="12136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 dopamine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 motivation, focus issues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 protein, iron, B6</a:t>
                      </a:r>
                      <a:endParaRPr sz="1400" u="none" cap="none" strike="noStrike"/>
                    </a:p>
                  </a:txBody>
                  <a:tcPr marT="12700" marB="12700" marR="12700" marL="12700" anchor="ctr"/>
                </a:tc>
              </a:tr>
              <a:tr h="7830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High dopamine turnover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Anxiety, restlessness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Chronic stress</a:t>
                      </a:r>
                      <a:endParaRPr sz="1400" u="none" cap="none" strike="noStrike"/>
                    </a:p>
                  </a:txBody>
                  <a:tcPr marT="12700" marB="12700" marR="12700" marL="12700" anchor="ctr"/>
                </a:tc>
              </a:tr>
              <a:tr h="7830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 serotonin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Mood instability, cravings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Poor gut health, low tryptophan</a:t>
                      </a:r>
                      <a:endParaRPr sz="1400" u="none" cap="none" strike="noStrike"/>
                    </a:p>
                  </a:txBody>
                  <a:tcPr marT="12700" marB="12700" marR="12700" marL="12700" anchor="ctr"/>
                </a:tc>
              </a:tr>
              <a:tr h="12136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High glutamate / low GABA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Anxiety, insomnia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Magnesium deficiency, inflammation</a:t>
                      </a:r>
                      <a:endParaRPr sz="1400" u="none" cap="none" strike="noStrike"/>
                    </a:p>
                  </a:txBody>
                  <a:tcPr marT="12700" marB="12700" marR="12700" marL="12700" anchor="ctr"/>
                </a:tc>
              </a:tr>
            </a:tbl>
          </a:graphicData>
        </a:graphic>
      </p:graphicFrame>
      <p:sp>
        <p:nvSpPr>
          <p:cNvPr id="232" name="Google Shape;232;p38"/>
          <p:cNvSpPr txBox="1"/>
          <p:nvPr/>
        </p:nvSpPr>
        <p:spPr>
          <a:xfrm>
            <a:off x="527175" y="8731300"/>
            <a:ext cx="8050200" cy="585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Commonly assessed by functional testing: </a:t>
            </a:r>
            <a:r>
              <a:rPr b="0" i="0" lang="en-US" sz="2600" u="none" cap="none" strike="noStrike">
                <a:solidFill>
                  <a:schemeClr val="dk1"/>
                </a:solidFill>
                <a:latin typeface="Calibri"/>
                <a:ea typeface="Calibri"/>
                <a:cs typeface="Calibri"/>
                <a:sym typeface="Calibri"/>
              </a:rPr>
              <a:t>Urine / OAT</a:t>
            </a:r>
            <a:endParaRPr b="0" i="0" sz="2600" u="none" cap="none" strike="noStrike">
              <a:solidFill>
                <a:schemeClr val="dk1"/>
              </a:solidFill>
              <a:latin typeface="Calibri"/>
              <a:ea typeface="Calibri"/>
              <a:cs typeface="Calibri"/>
              <a:sym typeface="Calibri"/>
            </a:endParaRPr>
          </a:p>
        </p:txBody>
      </p:sp>
      <p:sp>
        <p:nvSpPr>
          <p:cNvPr id="233" name="Google Shape;233;p38"/>
          <p:cNvSpPr txBox="1"/>
          <p:nvPr/>
        </p:nvSpPr>
        <p:spPr>
          <a:xfrm>
            <a:off x="10462025" y="3528700"/>
            <a:ext cx="7255200" cy="4802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Reminder of the gut-brain connection here:</a:t>
            </a:r>
            <a:endParaRPr b="1" i="0" sz="26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600"/>
              <a:buFont typeface="Arial"/>
              <a:buNone/>
            </a:pPr>
            <a:r>
              <a:t/>
            </a:r>
            <a:endParaRPr b="1" i="0" sz="2600" u="none" cap="none" strike="noStrike">
              <a:solidFill>
                <a:schemeClr val="dk1"/>
              </a:solidFill>
              <a:latin typeface="Calibri"/>
              <a:ea typeface="Calibri"/>
              <a:cs typeface="Calibri"/>
              <a:sym typeface="Calibri"/>
            </a:endParaRPr>
          </a:p>
          <a:p>
            <a:pPr indent="-279400" lvl="0" marL="457200" marR="0" rtl="0" algn="l">
              <a:lnSpc>
                <a:spcPct val="100000"/>
              </a:lnSpc>
              <a:spcBef>
                <a:spcPts val="0"/>
              </a:spcBef>
              <a:spcAft>
                <a:spcPts val="0"/>
              </a:spcAft>
              <a:buClr>
                <a:schemeClr val="dk1"/>
              </a:buClr>
              <a:buSzPts val="2600"/>
              <a:buFont typeface="Times"/>
              <a:buChar char="•"/>
            </a:pPr>
            <a:r>
              <a:rPr b="0" i="0" lang="en-US" sz="2600" u="none" cap="none" strike="noStrike">
                <a:solidFill>
                  <a:schemeClr val="dk1"/>
                </a:solidFill>
                <a:latin typeface="Calibri"/>
                <a:ea typeface="Calibri"/>
                <a:cs typeface="Calibri"/>
                <a:sym typeface="Calibri"/>
              </a:rPr>
              <a:t>~90% of serotonin is produced in the </a:t>
            </a:r>
            <a:r>
              <a:rPr b="1" i="0" lang="en-US" sz="2600" u="none" cap="none" strike="noStrike">
                <a:solidFill>
                  <a:schemeClr val="dk1"/>
                </a:solidFill>
                <a:latin typeface="Calibri"/>
                <a:ea typeface="Calibri"/>
                <a:cs typeface="Calibri"/>
                <a:sym typeface="Calibri"/>
              </a:rPr>
              <a:t>gut</a:t>
            </a:r>
            <a:endParaRPr b="0" i="0" sz="2600" u="none" cap="none" strike="noStrike">
              <a:solidFill>
                <a:schemeClr val="dk1"/>
              </a:solidFill>
              <a:latin typeface="Calibri"/>
              <a:ea typeface="Calibri"/>
              <a:cs typeface="Calibri"/>
              <a:sym typeface="Calibri"/>
            </a:endParaRPr>
          </a:p>
          <a:p>
            <a:pPr indent="-279400" lvl="0" marL="457200" marR="0" rtl="0" algn="l">
              <a:lnSpc>
                <a:spcPct val="100000"/>
              </a:lnSpc>
              <a:spcBef>
                <a:spcPts val="1200"/>
              </a:spcBef>
              <a:spcAft>
                <a:spcPts val="0"/>
              </a:spcAft>
              <a:buClr>
                <a:schemeClr val="dk1"/>
              </a:buClr>
              <a:buSzPts val="2600"/>
              <a:buFont typeface="Calibri"/>
              <a:buChar char="•"/>
            </a:pPr>
            <a:r>
              <a:rPr b="0" i="0" lang="en-US" sz="2600" u="none" cap="none" strike="noStrike">
                <a:solidFill>
                  <a:schemeClr val="dk1"/>
                </a:solidFill>
                <a:latin typeface="Calibri"/>
                <a:ea typeface="Calibri"/>
                <a:cs typeface="Calibri"/>
                <a:sym typeface="Calibri"/>
              </a:rPr>
              <a:t>Dysbiosis → altered neurotransmitter metabolism</a:t>
            </a:r>
            <a:endParaRPr b="0" i="0" sz="2600" u="none" cap="none" strike="noStrike">
              <a:solidFill>
                <a:schemeClr val="dk1"/>
              </a:solidFill>
              <a:latin typeface="Calibri"/>
              <a:ea typeface="Calibri"/>
              <a:cs typeface="Calibri"/>
              <a:sym typeface="Calibri"/>
            </a:endParaRPr>
          </a:p>
          <a:p>
            <a:pPr indent="-279400" lvl="0" marL="457200" marR="0" rtl="0" algn="l">
              <a:lnSpc>
                <a:spcPct val="100000"/>
              </a:lnSpc>
              <a:spcBef>
                <a:spcPts val="1200"/>
              </a:spcBef>
              <a:spcAft>
                <a:spcPts val="0"/>
              </a:spcAft>
              <a:buClr>
                <a:schemeClr val="dk1"/>
              </a:buClr>
              <a:buSzPts val="2600"/>
              <a:buFont typeface="Calibri"/>
              <a:buChar char="•"/>
            </a:pPr>
            <a:r>
              <a:rPr b="0" i="0" lang="en-US" sz="2600" u="none" cap="none" strike="noStrike">
                <a:solidFill>
                  <a:schemeClr val="dk1"/>
                </a:solidFill>
                <a:latin typeface="Calibri"/>
                <a:ea typeface="Calibri"/>
                <a:cs typeface="Calibri"/>
                <a:sym typeface="Calibri"/>
              </a:rPr>
              <a:t>Inflammation shifts tryptophan away from serotonin toward the kynurenine pathway</a:t>
            </a:r>
            <a:endParaRPr b="0" i="0" sz="2600" u="none" cap="none" strike="noStrike">
              <a:solidFill>
                <a:schemeClr val="dk1"/>
              </a:solidFill>
              <a:latin typeface="Calibri"/>
              <a:ea typeface="Calibri"/>
              <a:cs typeface="Calibri"/>
              <a:sym typeface="Calibri"/>
            </a:endParaRPr>
          </a:p>
          <a:p>
            <a:pPr indent="-279400" lvl="0" marL="457200" marR="0" rtl="0" algn="l">
              <a:lnSpc>
                <a:spcPct val="100000"/>
              </a:lnSpc>
              <a:spcBef>
                <a:spcPts val="1200"/>
              </a:spcBef>
              <a:spcAft>
                <a:spcPts val="0"/>
              </a:spcAft>
              <a:buClr>
                <a:schemeClr val="dk1"/>
              </a:buClr>
              <a:buSzPts val="2600"/>
              <a:buFont typeface="Calibri"/>
              <a:buChar char="•"/>
            </a:pPr>
            <a:r>
              <a:rPr b="0" i="0" lang="en-US" sz="2600" u="none" cap="none" strike="noStrike">
                <a:solidFill>
                  <a:schemeClr val="dk1"/>
                </a:solidFill>
                <a:latin typeface="Calibri"/>
                <a:ea typeface="Calibri"/>
                <a:cs typeface="Calibri"/>
                <a:sym typeface="Calibri"/>
              </a:rPr>
              <a:t>Cortisol directly alters neurotransmitter synthesis</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Big takeaway: </a:t>
            </a:r>
            <a:r>
              <a:rPr b="0" i="0" lang="en-US" sz="2600" u="none" cap="none" strike="noStrike">
                <a:solidFill>
                  <a:schemeClr val="dk1"/>
                </a:solidFill>
                <a:latin typeface="Calibri"/>
                <a:ea typeface="Calibri"/>
                <a:cs typeface="Calibri"/>
                <a:sym typeface="Calibri"/>
              </a:rPr>
              <a:t>gut + stress = neurotransmitter balance</a:t>
            </a:r>
            <a:endParaRPr b="0" i="0" sz="2600" u="none" cap="none" strike="noStrike">
              <a:solidFill>
                <a:schemeClr val="dk1"/>
              </a:solidFill>
              <a:latin typeface="Calibri"/>
              <a:ea typeface="Calibri"/>
              <a:cs typeface="Calibri"/>
              <a:sym typeface="Calibri"/>
            </a:endParaRPr>
          </a:p>
        </p:txBody>
      </p:sp>
      <p:sp>
        <p:nvSpPr>
          <p:cNvPr id="234" name="Google Shape;234;p38"/>
          <p:cNvSpPr/>
          <p:nvPr/>
        </p:nvSpPr>
        <p:spPr>
          <a:xfrm>
            <a:off x="16558000" y="9364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40"/>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0" name="Google Shape;240;p40"/>
          <p:cNvSpPr txBox="1"/>
          <p:nvPr/>
        </p:nvSpPr>
        <p:spPr>
          <a:xfrm>
            <a:off x="1087846" y="356087"/>
            <a:ext cx="16812900" cy="2447400"/>
          </a:xfrm>
          <a:prstGeom prst="rect">
            <a:avLst/>
          </a:prstGeom>
          <a:noFill/>
          <a:ln>
            <a:noFill/>
          </a:ln>
        </p:spPr>
        <p:txBody>
          <a:bodyPr anchorCtr="0" anchor="t" bIns="0" lIns="0" spcFirstLastPara="1" rIns="0" wrap="square" tIns="0">
            <a:spAutoFit/>
          </a:bodyPr>
          <a:lstStyle/>
          <a:p>
            <a:pPr indent="0" lvl="0" marL="0" marR="0" rtl="0" algn="l">
              <a:lnSpc>
                <a:spcPct val="133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Integrated Hormone–Neurotransmitter Patterns</a:t>
            </a:r>
            <a:endParaRPr b="0" i="0" sz="1400" u="none" cap="none" strike="noStrike">
              <a:solidFill>
                <a:srgbClr val="000000"/>
              </a:solidFill>
              <a:latin typeface="Arial"/>
              <a:ea typeface="Arial"/>
              <a:cs typeface="Arial"/>
              <a:sym typeface="Arial"/>
            </a:endParaRPr>
          </a:p>
        </p:txBody>
      </p:sp>
      <p:sp>
        <p:nvSpPr>
          <p:cNvPr id="241" name="Google Shape;241;p4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242" name="Google Shape;242;p40"/>
          <p:cNvGraphicFramePr/>
          <p:nvPr/>
        </p:nvGraphicFramePr>
        <p:xfrm>
          <a:off x="3740856" y="3805611"/>
          <a:ext cx="3000000" cy="3000000"/>
        </p:xfrm>
        <a:graphic>
          <a:graphicData uri="http://schemas.openxmlformats.org/drawingml/2006/table">
            <a:tbl>
              <a:tblPr bandRow="1">
                <a:noFill/>
                <a:tableStyleId>{2913B584-4A57-44CA-89FB-EE9C3ED25E55}</a:tableStyleId>
              </a:tblPr>
              <a:tblGrid>
                <a:gridCol w="5139325"/>
                <a:gridCol w="6751750"/>
              </a:tblGrid>
              <a:tr h="9383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Combined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Functional Interpretation</a:t>
                      </a:r>
                      <a:endParaRPr sz="1400" u="none" cap="none" strike="noStrike"/>
                    </a:p>
                  </a:txBody>
                  <a:tcPr marT="12700" marB="12700" marR="12700" marL="12700" anchor="ctr"/>
                </a:tc>
              </a:tr>
              <a:tr h="9383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High cortisol + low serotonin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Stress-driven mood symptoms</a:t>
                      </a:r>
                      <a:endParaRPr sz="1400" u="none" cap="none" strike="noStrike"/>
                    </a:p>
                  </a:txBody>
                  <a:tcPr marT="12700" marB="12700" marR="12700" marL="12700" anchor="ctr"/>
                </a:tc>
              </a:tr>
              <a:tr h="9383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 cortisol + low dopamine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Burnout, low drive</a:t>
                      </a:r>
                      <a:endParaRPr sz="1400" u="none" cap="none" strike="noStrike"/>
                    </a:p>
                  </a:txBody>
                  <a:tcPr marT="12700" marB="12700" marR="12700" marL="12700" anchor="ctr"/>
                </a:tc>
              </a:tr>
              <a:tr h="14544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Estrogen dominance + anxiety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Impaired detox + neurotransmitter imbalance</a:t>
                      </a:r>
                      <a:endParaRPr sz="1400" u="none" cap="none" strike="noStrike"/>
                    </a:p>
                  </a:txBody>
                  <a:tcPr marT="12700" marB="12700" marR="12700" marL="12700" anchor="ctr"/>
                </a:tc>
              </a:tr>
              <a:tr h="14544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Insulin resistance + low dopamine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Reward signaling disruption</a:t>
                      </a:r>
                      <a:endParaRPr sz="1400" u="none" cap="none" strike="noStrike"/>
                    </a:p>
                  </a:txBody>
                  <a:tcPr marT="12700" marB="12700" marR="12700" marL="12700" anchor="ct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41"/>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8" name="Google Shape;248;p41"/>
          <p:cNvSpPr txBox="1"/>
          <p:nvPr/>
        </p:nvSpPr>
        <p:spPr>
          <a:xfrm>
            <a:off x="1064375" y="581350"/>
            <a:ext cx="16147200" cy="209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Functional Interpretation Framework + Red Flags for Referral</a:t>
            </a:r>
            <a:endParaRPr b="0" i="0" sz="1400" u="none" cap="none" strike="noStrike">
              <a:solidFill>
                <a:srgbClr val="000000"/>
              </a:solidFill>
              <a:latin typeface="Arial"/>
              <a:ea typeface="Arial"/>
              <a:cs typeface="Arial"/>
              <a:sym typeface="Arial"/>
            </a:endParaRPr>
          </a:p>
        </p:txBody>
      </p:sp>
      <p:sp>
        <p:nvSpPr>
          <p:cNvPr id="249" name="Google Shape;249;p41"/>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50" name="Google Shape;250;p41"/>
          <p:cNvSpPr txBox="1"/>
          <p:nvPr/>
        </p:nvSpPr>
        <p:spPr>
          <a:xfrm>
            <a:off x="1064382" y="3462996"/>
            <a:ext cx="8502600" cy="4863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1" i="0" lang="en-US" sz="2600" u="none" cap="none" strike="noStrike">
                <a:solidFill>
                  <a:srgbClr val="000000"/>
                </a:solidFill>
                <a:latin typeface="Calibri"/>
                <a:ea typeface="Calibri"/>
                <a:cs typeface="Calibri"/>
                <a:sym typeface="Calibri"/>
              </a:rPr>
              <a:t>Step 1:</a:t>
            </a:r>
            <a:r>
              <a:rPr b="0" i="0" lang="en-US" sz="2600" u="none" cap="none" strike="noStrike">
                <a:solidFill>
                  <a:srgbClr val="000000"/>
                </a:solidFill>
                <a:latin typeface="Calibri"/>
                <a:ea typeface="Calibri"/>
                <a:cs typeface="Calibri"/>
                <a:sym typeface="Calibri"/>
              </a:rPr>
              <a:t> Identify symptom clusters</a:t>
            </a:r>
            <a:br>
              <a:rPr b="0" i="0" lang="en-US" sz="2600" u="none" cap="none" strike="noStrike">
                <a:solidFill>
                  <a:srgbClr val="000000"/>
                </a:solidFill>
                <a:latin typeface="Calibri"/>
                <a:ea typeface="Calibri"/>
                <a:cs typeface="Calibri"/>
                <a:sym typeface="Calibri"/>
              </a:rPr>
            </a:br>
            <a:r>
              <a:rPr b="1" i="0" lang="en-US" sz="2600" u="none" cap="none" strike="noStrike">
                <a:solidFill>
                  <a:srgbClr val="000000"/>
                </a:solidFill>
                <a:latin typeface="Calibri"/>
                <a:ea typeface="Calibri"/>
                <a:cs typeface="Calibri"/>
                <a:sym typeface="Calibri"/>
              </a:rPr>
              <a:t>Step 2:</a:t>
            </a:r>
            <a:r>
              <a:rPr b="0" i="0" lang="en-US" sz="2600" u="none" cap="none" strike="noStrike">
                <a:solidFill>
                  <a:srgbClr val="000000"/>
                </a:solidFill>
                <a:latin typeface="Calibri"/>
                <a:ea typeface="Calibri"/>
                <a:cs typeface="Calibri"/>
                <a:sym typeface="Calibri"/>
              </a:rPr>
              <a:t> Evaluate hormone rhythms (not single values)</a:t>
            </a:r>
            <a:br>
              <a:rPr b="0" i="0" lang="en-US" sz="2600" u="none" cap="none" strike="noStrike">
                <a:solidFill>
                  <a:srgbClr val="000000"/>
                </a:solidFill>
                <a:latin typeface="Calibri"/>
                <a:ea typeface="Calibri"/>
                <a:cs typeface="Calibri"/>
                <a:sym typeface="Calibri"/>
              </a:rPr>
            </a:br>
            <a:r>
              <a:rPr b="1" i="0" lang="en-US" sz="2600" u="none" cap="none" strike="noStrike">
                <a:solidFill>
                  <a:srgbClr val="000000"/>
                </a:solidFill>
                <a:latin typeface="Calibri"/>
                <a:ea typeface="Calibri"/>
                <a:cs typeface="Calibri"/>
                <a:sym typeface="Calibri"/>
              </a:rPr>
              <a:t>Step 3:</a:t>
            </a:r>
            <a:r>
              <a:rPr b="0" i="0" lang="en-US" sz="2600" u="none" cap="none" strike="noStrike">
                <a:solidFill>
                  <a:srgbClr val="000000"/>
                </a:solidFill>
                <a:latin typeface="Calibri"/>
                <a:ea typeface="Calibri"/>
                <a:cs typeface="Calibri"/>
                <a:sym typeface="Calibri"/>
              </a:rPr>
              <a:t> Assess neurotransmitter trends</a:t>
            </a:r>
            <a:br>
              <a:rPr b="0" i="0" lang="en-US" sz="2600" u="none" cap="none" strike="noStrike">
                <a:solidFill>
                  <a:srgbClr val="000000"/>
                </a:solidFill>
                <a:latin typeface="Calibri"/>
                <a:ea typeface="Calibri"/>
                <a:cs typeface="Calibri"/>
                <a:sym typeface="Calibri"/>
              </a:rPr>
            </a:br>
            <a:r>
              <a:rPr b="1" i="0" lang="en-US" sz="2600" u="none" cap="none" strike="noStrike">
                <a:solidFill>
                  <a:srgbClr val="000000"/>
                </a:solidFill>
                <a:latin typeface="Calibri"/>
                <a:ea typeface="Calibri"/>
                <a:cs typeface="Calibri"/>
                <a:sym typeface="Calibri"/>
              </a:rPr>
              <a:t>Step 4:</a:t>
            </a:r>
            <a:r>
              <a:rPr b="0" i="0" lang="en-US" sz="2600" u="none" cap="none" strike="noStrike">
                <a:solidFill>
                  <a:srgbClr val="000000"/>
                </a:solidFill>
                <a:latin typeface="Calibri"/>
                <a:ea typeface="Calibri"/>
                <a:cs typeface="Calibri"/>
                <a:sym typeface="Calibri"/>
              </a:rPr>
              <a:t> Identify upstream drivers</a:t>
            </a:r>
            <a:endParaRPr b="0" i="0" sz="2600" u="none" cap="none" strike="noStrike">
              <a:solidFill>
                <a:srgbClr val="000000"/>
              </a:solidFill>
              <a:latin typeface="Calibri"/>
              <a:ea typeface="Calibri"/>
              <a:cs typeface="Calibri"/>
              <a:sym typeface="Calibri"/>
            </a:endParaRPr>
          </a:p>
          <a:p>
            <a:pPr indent="-304800" lvl="2" marL="736600" marR="0" rtl="0" algn="l">
              <a:lnSpc>
                <a:spcPct val="100000"/>
              </a:lnSpc>
              <a:spcBef>
                <a:spcPts val="120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Diet quality &amp; timing</a:t>
            </a:r>
            <a:endParaRPr b="0" i="0" sz="2600" u="none" cap="none" strike="noStrike">
              <a:solidFill>
                <a:srgbClr val="000000"/>
              </a:solidFill>
              <a:latin typeface="Calibri"/>
              <a:ea typeface="Calibri"/>
              <a:cs typeface="Calibri"/>
              <a:sym typeface="Calibri"/>
            </a:endParaRPr>
          </a:p>
          <a:p>
            <a:pPr indent="-304800" lvl="2" marL="736600" marR="0" rtl="0" algn="l">
              <a:lnSpc>
                <a:spcPct val="100000"/>
              </a:lnSpc>
              <a:spcBef>
                <a:spcPts val="120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Protein &amp; micronutrient sufficiency</a:t>
            </a:r>
            <a:endParaRPr b="0" i="0" sz="2600" u="none" cap="none" strike="noStrike">
              <a:solidFill>
                <a:srgbClr val="000000"/>
              </a:solidFill>
              <a:latin typeface="Calibri"/>
              <a:ea typeface="Calibri"/>
              <a:cs typeface="Calibri"/>
              <a:sym typeface="Calibri"/>
            </a:endParaRPr>
          </a:p>
          <a:p>
            <a:pPr indent="-304800" lvl="2" marL="736600" marR="0" rtl="0" algn="l">
              <a:lnSpc>
                <a:spcPct val="100000"/>
              </a:lnSpc>
              <a:spcBef>
                <a:spcPts val="120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Gut integrity</a:t>
            </a:r>
            <a:endParaRPr b="0" i="0" sz="2600" u="none" cap="none" strike="noStrike">
              <a:solidFill>
                <a:srgbClr val="000000"/>
              </a:solidFill>
              <a:latin typeface="Calibri"/>
              <a:ea typeface="Calibri"/>
              <a:cs typeface="Calibri"/>
              <a:sym typeface="Calibri"/>
            </a:endParaRPr>
          </a:p>
          <a:p>
            <a:pPr indent="-304800" lvl="2" marL="736600" marR="0" rtl="0" algn="l">
              <a:lnSpc>
                <a:spcPct val="100000"/>
              </a:lnSpc>
              <a:spcBef>
                <a:spcPts val="120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Stress perception &amp; sleep</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1" i="0" lang="en-US" sz="2600" u="none" cap="none" strike="noStrike">
                <a:solidFill>
                  <a:srgbClr val="000000"/>
                </a:solidFill>
                <a:latin typeface="Calibri"/>
                <a:ea typeface="Calibri"/>
                <a:cs typeface="Calibri"/>
                <a:sym typeface="Calibri"/>
              </a:rPr>
              <a:t>Step 5:</a:t>
            </a:r>
            <a:r>
              <a:rPr b="0" i="0" lang="en-US" sz="2600" u="none" cap="none" strike="noStrike">
                <a:solidFill>
                  <a:srgbClr val="000000"/>
                </a:solidFill>
                <a:latin typeface="Calibri"/>
                <a:ea typeface="Calibri"/>
                <a:cs typeface="Calibri"/>
                <a:sym typeface="Calibri"/>
              </a:rPr>
              <a:t> Match findings to nutrition-lifestyle strategies</a:t>
            </a:r>
            <a:br>
              <a:rPr b="0" i="0" lang="en-US" sz="2600" u="none" cap="none" strike="noStrike">
                <a:solidFill>
                  <a:srgbClr val="000000"/>
                </a:solidFill>
                <a:latin typeface="Calibri"/>
                <a:ea typeface="Calibri"/>
                <a:cs typeface="Calibri"/>
                <a:sym typeface="Calibri"/>
              </a:rPr>
            </a:br>
            <a:r>
              <a:rPr b="1" i="0" lang="en-US" sz="2600" u="none" cap="none" strike="noStrike">
                <a:solidFill>
                  <a:srgbClr val="000000"/>
                </a:solidFill>
                <a:latin typeface="Calibri"/>
                <a:ea typeface="Calibri"/>
                <a:cs typeface="Calibri"/>
                <a:sym typeface="Calibri"/>
              </a:rPr>
              <a:t>Step 6:</a:t>
            </a:r>
            <a:r>
              <a:rPr b="0" i="0" lang="en-US" sz="2600" u="none" cap="none" strike="noStrike">
                <a:solidFill>
                  <a:srgbClr val="000000"/>
                </a:solidFill>
                <a:latin typeface="Calibri"/>
                <a:ea typeface="Calibri"/>
                <a:cs typeface="Calibri"/>
                <a:sym typeface="Calibri"/>
              </a:rPr>
              <a:t> Refer if pathology suspected</a:t>
            </a:r>
            <a:endParaRPr b="0" i="0" sz="2600" u="none" cap="none" strike="noStrike">
              <a:solidFill>
                <a:srgbClr val="000000"/>
              </a:solidFill>
              <a:latin typeface="Calibri"/>
              <a:ea typeface="Calibri"/>
              <a:cs typeface="Calibri"/>
              <a:sym typeface="Calibri"/>
            </a:endParaRPr>
          </a:p>
        </p:txBody>
      </p:sp>
      <p:sp>
        <p:nvSpPr>
          <p:cNvPr id="251" name="Google Shape;251;p41"/>
          <p:cNvSpPr txBox="1"/>
          <p:nvPr/>
        </p:nvSpPr>
        <p:spPr>
          <a:xfrm>
            <a:off x="9566982" y="3462998"/>
            <a:ext cx="8502600" cy="3109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600"/>
              <a:buFont typeface="Arial"/>
              <a:buNone/>
            </a:pPr>
            <a:r>
              <a:rPr b="1" i="0" lang="en-US" sz="2600" u="none" cap="none" strike="noStrike">
                <a:solidFill>
                  <a:srgbClr val="000000"/>
                </a:solidFill>
                <a:highlight>
                  <a:srgbClr val="F4CCCC"/>
                </a:highlight>
                <a:latin typeface="Calibri"/>
                <a:ea typeface="Calibri"/>
                <a:cs typeface="Calibri"/>
                <a:sym typeface="Calibri"/>
              </a:rPr>
              <a:t>Red flags for referral: </a:t>
            </a:r>
            <a:endParaRPr b="1" i="0" sz="2600" u="none" cap="none" strike="noStrike">
              <a:solidFill>
                <a:srgbClr val="000000"/>
              </a:solidFill>
              <a:highlight>
                <a:srgbClr val="F4CCCC"/>
              </a:highlight>
              <a:latin typeface="Calibri"/>
              <a:ea typeface="Calibri"/>
              <a:cs typeface="Calibri"/>
              <a:sym typeface="Calibri"/>
            </a:endParaRPr>
          </a:p>
          <a:p>
            <a:pPr indent="-279400" lvl="0" marL="457200" marR="0" rtl="0" algn="l">
              <a:lnSpc>
                <a:spcPct val="100000"/>
              </a:lnSpc>
              <a:spcBef>
                <a:spcPts val="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Extremely low or high hormone values</a:t>
            </a:r>
            <a:endParaRPr b="0" i="0" sz="2600" u="none" cap="none" strike="noStrike">
              <a:solidFill>
                <a:srgbClr val="000000"/>
              </a:solidFill>
              <a:latin typeface="Calibri"/>
              <a:ea typeface="Calibri"/>
              <a:cs typeface="Calibri"/>
              <a:sym typeface="Calibri"/>
            </a:endParaRPr>
          </a:p>
          <a:p>
            <a:pPr indent="-279400" lvl="0" marL="457200" marR="0" rtl="0" algn="l">
              <a:lnSpc>
                <a:spcPct val="100000"/>
              </a:lnSpc>
              <a:spcBef>
                <a:spcPts val="120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Rapid hormonal changes</a:t>
            </a:r>
            <a:endParaRPr b="0" i="0" sz="2600" u="none" cap="none" strike="noStrike">
              <a:solidFill>
                <a:srgbClr val="000000"/>
              </a:solidFill>
              <a:latin typeface="Calibri"/>
              <a:ea typeface="Calibri"/>
              <a:cs typeface="Calibri"/>
              <a:sym typeface="Calibri"/>
            </a:endParaRPr>
          </a:p>
          <a:p>
            <a:pPr indent="-279400" lvl="0" marL="457200" marR="0" rtl="0" algn="l">
              <a:lnSpc>
                <a:spcPct val="100000"/>
              </a:lnSpc>
              <a:spcBef>
                <a:spcPts val="120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Suicidal ideation or severe mood disturbance</a:t>
            </a:r>
            <a:endParaRPr b="0" i="0" sz="2600" u="none" cap="none" strike="noStrike">
              <a:solidFill>
                <a:srgbClr val="000000"/>
              </a:solidFill>
              <a:latin typeface="Calibri"/>
              <a:ea typeface="Calibri"/>
              <a:cs typeface="Calibri"/>
              <a:sym typeface="Calibri"/>
            </a:endParaRPr>
          </a:p>
          <a:p>
            <a:pPr indent="-279400" lvl="0" marL="457200" marR="0" rtl="0" algn="l">
              <a:lnSpc>
                <a:spcPct val="100000"/>
              </a:lnSpc>
              <a:spcBef>
                <a:spcPts val="120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Suspected endocrine or neurologic disease</a:t>
            </a:r>
            <a:endParaRPr b="0" i="0" sz="2600" u="none" cap="none" strike="noStrike">
              <a:solidFill>
                <a:srgbClr val="000000"/>
              </a:solidFill>
              <a:latin typeface="Calibri"/>
              <a:ea typeface="Calibri"/>
              <a:cs typeface="Calibri"/>
              <a:sym typeface="Calibri"/>
            </a:endParaRPr>
          </a:p>
          <a:p>
            <a:pPr indent="-279400" lvl="0" marL="457200" marR="0" rtl="0" algn="l">
              <a:lnSpc>
                <a:spcPct val="100000"/>
              </a:lnSpc>
              <a:spcBef>
                <a:spcPts val="1200"/>
              </a:spcBef>
              <a:spcAft>
                <a:spcPts val="0"/>
              </a:spcAft>
              <a:buClr>
                <a:srgbClr val="000000"/>
              </a:buClr>
              <a:buSzPts val="2600"/>
              <a:buFont typeface="Calibri"/>
              <a:buChar char="•"/>
            </a:pPr>
            <a:r>
              <a:rPr b="0" i="0" lang="en-US" sz="2600" u="none" cap="none" strike="noStrike">
                <a:solidFill>
                  <a:srgbClr val="000000"/>
                </a:solidFill>
                <a:latin typeface="Calibri"/>
                <a:ea typeface="Calibri"/>
                <a:cs typeface="Calibri"/>
                <a:sym typeface="Calibri"/>
              </a:rPr>
              <a:t>Persistent symptoms despite intervention</a:t>
            </a:r>
            <a:endParaRPr b="0" i="0" sz="2600" u="none" cap="none" strike="noStrike">
              <a:solidFill>
                <a:srgbClr val="000000"/>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3"/>
          <p:cNvSpPr txBox="1"/>
          <p:nvPr/>
        </p:nvSpPr>
        <p:spPr>
          <a:xfrm>
            <a:off x="1317997" y="981464"/>
            <a:ext cx="16812966" cy="1123172"/>
          </a:xfrm>
          <a:prstGeom prst="rect">
            <a:avLst/>
          </a:prstGeom>
          <a:noFill/>
          <a:ln>
            <a:noFill/>
          </a:ln>
        </p:spPr>
        <p:txBody>
          <a:bodyPr anchorCtr="0" anchor="t" bIns="0" lIns="0" spcFirstLastPara="1" rIns="0" wrap="square" tIns="0">
            <a:spAutoFit/>
          </a:bodyPr>
          <a:lstStyle/>
          <a:p>
            <a:pPr indent="0" lvl="0" marL="0" marR="0" rtl="0" algn="l">
              <a:lnSpc>
                <a:spcPct val="133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Summary Table</a:t>
            </a:r>
            <a:endParaRPr b="0" i="0" sz="1400" u="none" cap="none" strike="noStrike">
              <a:solidFill>
                <a:srgbClr val="000000"/>
              </a:solidFill>
              <a:latin typeface="Arial"/>
              <a:ea typeface="Arial"/>
              <a:cs typeface="Arial"/>
              <a:sym typeface="Arial"/>
            </a:endParaRPr>
          </a:p>
        </p:txBody>
      </p:sp>
      <p:graphicFrame>
        <p:nvGraphicFramePr>
          <p:cNvPr id="257" name="Google Shape;257;p43"/>
          <p:cNvGraphicFramePr/>
          <p:nvPr/>
        </p:nvGraphicFramePr>
        <p:xfrm>
          <a:off x="343505" y="91944"/>
          <a:ext cx="3000000" cy="3000000"/>
        </p:xfrm>
        <a:graphic>
          <a:graphicData uri="http://schemas.openxmlformats.org/drawingml/2006/table">
            <a:tbl>
              <a:tblPr bandRow="1">
                <a:noFill/>
                <a:tableStyleId>{2913B584-4A57-44CA-89FB-EE9C3ED25E55}</a:tableStyleId>
              </a:tblPr>
              <a:tblGrid>
                <a:gridCol w="2227675"/>
                <a:gridCol w="2339800"/>
                <a:gridCol w="2614800"/>
                <a:gridCol w="2331275"/>
                <a:gridCol w="2526075"/>
                <a:gridCol w="3353200"/>
                <a:gridCol w="2208150"/>
              </a:tblGrid>
              <a:tr h="516200">
                <a:tc>
                  <a:txBody>
                    <a:bodyPr/>
                    <a:lstStyle/>
                    <a:p>
                      <a:pPr indent="0" lvl="0" marL="0" marR="0" rtl="0" algn="ctr">
                        <a:lnSpc>
                          <a:spcPct val="100000"/>
                        </a:lnSpc>
                        <a:spcBef>
                          <a:spcPts val="0"/>
                        </a:spcBef>
                        <a:spcAft>
                          <a:spcPts val="0"/>
                        </a:spcAft>
                        <a:buClr>
                          <a:schemeClr val="dk1"/>
                        </a:buClr>
                        <a:buSzPts val="1800"/>
                        <a:buFont typeface="Times"/>
                        <a:buNone/>
                      </a:pPr>
                      <a:r>
                        <a:rPr b="1" lang="en-US" sz="1800" u="none" cap="none" strike="noStrike"/>
                        <a:t>System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800" u="none" cap="none" strike="noStrike"/>
                        <a:t>Lab Marker /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800" u="none" cap="none" strike="noStrike"/>
                        <a:t>Functional Imbalance Indicated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800" u="none" cap="none" strike="noStrike"/>
                        <a:t>Common Symptoms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800" u="none" cap="none" strike="noStrike"/>
                        <a:t>Likely Contributing Factors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800" u="none" cap="none" strike="noStrike"/>
                        <a:t>Nutrition &amp; Lifestyle Focus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800" u="none" cap="none" strike="noStrike"/>
                        <a:t>Referral Red Flags</a:t>
                      </a:r>
                      <a:endParaRPr sz="1400" u="none" cap="none" strike="noStrike"/>
                    </a:p>
                  </a:txBody>
                  <a:tcPr marT="12700" marB="12700" marR="12700" marL="12700" anchor="ctr"/>
                </a:tc>
              </a:tr>
              <a:tr h="516200">
                <a:tc>
                  <a:txBody>
                    <a:bodyPr/>
                    <a:lstStyle/>
                    <a:p>
                      <a:pPr indent="0" lvl="0" marL="0" marR="0" rtl="0" algn="l">
                        <a:lnSpc>
                          <a:spcPct val="100000"/>
                        </a:lnSpc>
                        <a:spcBef>
                          <a:spcPts val="0"/>
                        </a:spcBef>
                        <a:spcAft>
                          <a:spcPts val="0"/>
                        </a:spcAft>
                        <a:buClr>
                          <a:schemeClr val="dk1"/>
                        </a:buClr>
                        <a:buSzPts val="1700"/>
                        <a:buFont typeface="Times"/>
                        <a:buNone/>
                      </a:pPr>
                      <a:r>
                        <a:rPr b="1" lang="en-US" sz="1700" u="none" cap="none" strike="noStrike"/>
                        <a:t>Adrenal (HPA Axis)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AM cortisol</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Poor circadian activation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Morning fatigue, low energy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Chronic stress, poor sleep timing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Protein at breakfast, morning light exposure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Hypotension, dizziness</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High PM cortisol</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Impaired cortisol shut-off</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Insomnia, anxiety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Late caffeine, evening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Reduce stimulants, magnesium-rich foods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Severe sleep disruption</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Flattened cortisol curve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HPA dysregulation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Burnout, apathy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Prolonged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Regular meals, gentle movement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Suspected adrenal pathology</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DHEA</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anabolic reserve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Poor recovery, low motivation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Aging, chronic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Adequate protein, zinc</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Very low levels</a:t>
                      </a:r>
                      <a:endParaRPr sz="1400" u="none" cap="none" strike="noStrike"/>
                    </a:p>
                  </a:txBody>
                  <a:tcPr marT="12700" marB="12700" marR="12700" marL="12700" anchor="ctr"/>
                </a:tc>
              </a:tr>
              <a:tr h="516200">
                <a:tc>
                  <a:txBody>
                    <a:bodyPr/>
                    <a:lstStyle/>
                    <a:p>
                      <a:pPr indent="0" lvl="0" marL="0" marR="0" rtl="0" algn="l">
                        <a:lnSpc>
                          <a:spcPct val="100000"/>
                        </a:lnSpc>
                        <a:spcBef>
                          <a:spcPts val="0"/>
                        </a:spcBef>
                        <a:spcAft>
                          <a:spcPts val="0"/>
                        </a:spcAft>
                        <a:buClr>
                          <a:schemeClr val="dk1"/>
                        </a:buClr>
                        <a:buSzPts val="1700"/>
                        <a:buFont typeface="Times"/>
                        <a:buNone/>
                      </a:pPr>
                      <a:r>
                        <a:rPr b="1" lang="en-US" sz="1700" u="none" cap="none" strike="noStrike"/>
                        <a:t>Thyroid</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TSH &gt;2.0 mIU/L</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Reduced signaling efficiency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Cold intolerance, fatigue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Stress, low iodine/selenium</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Thyroid-supportive nutrients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Rapid lab changes</a:t>
                      </a:r>
                      <a:endParaRPr sz="1400" u="none" cap="none" strike="noStrike"/>
                    </a:p>
                  </a:txBody>
                  <a:tcPr marT="12700" marB="12700" marR="12700" marL="12700" anchor="ctr"/>
                </a:tc>
              </a:tr>
              <a:tr h="52595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Normal TSH + low FT3</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Poor T4→T3 conversion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Brain fog, low metabolism</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Inflammation, caloric restriction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Selenium, iron sufficiency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Suspected hypothyroidism</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Elevated reverse T3</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Metabolic downregulation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Fatigue, weight resistance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Chronic stress, illness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Stress reduction priority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Progressive symptoms</a:t>
                      </a:r>
                      <a:endParaRPr sz="1400" u="none" cap="none" strike="noStrike"/>
                    </a:p>
                  </a:txBody>
                  <a:tcPr marT="12700" marB="12700" marR="12700" marL="12700" anchor="ctr"/>
                </a:tc>
              </a:tr>
              <a:tr h="749325">
                <a:tc>
                  <a:txBody>
                    <a:bodyPr/>
                    <a:lstStyle/>
                    <a:p>
                      <a:pPr indent="0" lvl="0" marL="0" marR="0" rtl="0" algn="l">
                        <a:lnSpc>
                          <a:spcPct val="100000"/>
                        </a:lnSpc>
                        <a:spcBef>
                          <a:spcPts val="0"/>
                        </a:spcBef>
                        <a:spcAft>
                          <a:spcPts val="0"/>
                        </a:spcAft>
                        <a:buClr>
                          <a:schemeClr val="dk1"/>
                        </a:buClr>
                        <a:buSzPts val="1700"/>
                        <a:buFont typeface="Times"/>
                        <a:buNone/>
                      </a:pPr>
                      <a:r>
                        <a:rPr b="1" lang="en-US" sz="1700" u="none" cap="none" strike="noStrike"/>
                        <a:t>Sex Hormones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Estrogen dominance (relative)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Impaired hormone clearance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PMS, breast tenderness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Poor detox,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Fiber, cruciferous vegetables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Abnormal bleeding</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progesterone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Inadequate luteal support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Anxiety, insomnia</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Stress, nutrient depletion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Magnesium, B6, sleep hygiene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Severe mood symptoms</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testosterone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Reduced anabolic tone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muscle, fatigue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Aging, insulin resistance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Protein, resistance training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Markedly low levels</a:t>
                      </a:r>
                      <a:endParaRPr sz="1400" u="none" cap="none" strike="noStrike"/>
                    </a:p>
                  </a:txBody>
                  <a:tcPr marT="12700" marB="12700" marR="12700" marL="12700" anchor="ctr"/>
                </a:tc>
              </a:tr>
              <a:tr h="516200">
                <a:tc>
                  <a:txBody>
                    <a:bodyPr/>
                    <a:lstStyle/>
                    <a:p>
                      <a:pPr indent="0" lvl="0" marL="0" marR="0" rtl="0" algn="l">
                        <a:lnSpc>
                          <a:spcPct val="100000"/>
                        </a:lnSpc>
                        <a:spcBef>
                          <a:spcPts val="0"/>
                        </a:spcBef>
                        <a:spcAft>
                          <a:spcPts val="0"/>
                        </a:spcAft>
                        <a:buClr>
                          <a:schemeClr val="dk1"/>
                        </a:buClr>
                        <a:buSzPts val="1700"/>
                        <a:buFont typeface="Times"/>
                        <a:buNone/>
                      </a:pPr>
                      <a:r>
                        <a:rPr b="1" lang="en-US" sz="1700" u="none" cap="none" strike="noStrike"/>
                        <a:t>Neurotransmitters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dopamine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Reduced reward signaling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motivation, focus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protein, iron deficiency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Tyrosine-rich foods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Depression</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High dopamine turnover</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Stress overactivation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Anxiety, restlessness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Chronic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Stress modulation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Panic symptoms</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serotonin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Mood instability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Cravings, low mood</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Gut dysbiosis, inflammation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Gut support, tryptophan foods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Severe depression</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High glutamate / low GABA</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Excitatory dominance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Anxiety, insomnia</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Magnesium deficiency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Magnesium, relaxation practices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Neurologic symptoms</a:t>
                      </a:r>
                      <a:endParaRPr sz="1400" u="none" cap="none" strike="noStrike"/>
                    </a:p>
                  </a:txBody>
                  <a:tcPr marT="12700" marB="12700" marR="12700" marL="12700" anchor="ctr"/>
                </a:tc>
              </a:tr>
              <a:tr h="516200">
                <a:tc>
                  <a:txBody>
                    <a:bodyPr/>
                    <a:lstStyle/>
                    <a:p>
                      <a:pPr indent="0" lvl="0" marL="0" marR="0" rtl="0" algn="l">
                        <a:lnSpc>
                          <a:spcPct val="100000"/>
                        </a:lnSpc>
                        <a:spcBef>
                          <a:spcPts val="0"/>
                        </a:spcBef>
                        <a:spcAft>
                          <a:spcPts val="0"/>
                        </a:spcAft>
                        <a:buClr>
                          <a:schemeClr val="dk1"/>
                        </a:buClr>
                        <a:buSzPts val="1700"/>
                        <a:buFont typeface="Times"/>
                        <a:buNone/>
                      </a:pPr>
                      <a:r>
                        <a:rPr b="1" lang="en-US" sz="1700" u="none" cap="none" strike="noStrike"/>
                        <a:t>Integrated Patterns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High cortisol + low serotonin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Stress-driven mood imbalance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Anxiety, poor sleep</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HPA-gut disruption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Stress-first intervention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Psychiatric referral</a:t>
                      </a:r>
                      <a:endParaRPr sz="1400" u="none" cap="none" strike="noStrike"/>
                    </a:p>
                  </a:txBody>
                  <a:tcPr marT="12700" marB="12700" marR="12700" marL="12700" anchor="ctr"/>
                </a:tc>
              </a:tr>
              <a:tr h="516200">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Low cortisol + low dopamine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Burnout pattern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Apathy, fatigue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Prolonged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Gentle reactivation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Persistent fatigue</a:t>
                      </a:r>
                      <a:endParaRPr sz="1400" u="none" cap="none" strike="noStrike"/>
                    </a:p>
                  </a:txBody>
                  <a:tcPr marT="12700" marB="12700" marR="12700" marL="12700" anchor="ctr"/>
                </a:tc>
              </a:tr>
              <a:tr h="7493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Estrogen dominance + anxiety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Hormone–neuro overlap</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Mood swings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Impaired detox</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Fiber, antioxidants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700"/>
                        <a:buFont typeface="Times"/>
                        <a:buNone/>
                      </a:pPr>
                      <a:r>
                        <a:rPr lang="en-US" sz="1700" u="none" cap="none" strike="noStrike"/>
                        <a:t>Gynecologic symptoms</a:t>
                      </a:r>
                      <a:endParaRPr sz="1400" u="none" cap="none" strike="noStrike"/>
                    </a:p>
                  </a:txBody>
                  <a:tcPr marT="12700" marB="12700" marR="12700" marL="12700" anchor="ctr"/>
                </a:tc>
              </a:tr>
            </a:tbl>
          </a:graphicData>
        </a:graphic>
      </p:graphicFrame>
      <p:sp>
        <p:nvSpPr>
          <p:cNvPr id="258" name="Google Shape;258;p43"/>
          <p:cNvSpPr/>
          <p:nvPr/>
        </p:nvSpPr>
        <p:spPr>
          <a:xfrm>
            <a:off x="82600" y="108492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44"/>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64" name="Google Shape;264;p44"/>
          <p:cNvSpPr txBox="1"/>
          <p:nvPr/>
        </p:nvSpPr>
        <p:spPr>
          <a:xfrm>
            <a:off x="1147362" y="476920"/>
            <a:ext cx="16812900" cy="2185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7100"/>
              <a:buFont typeface="Poppins"/>
              <a:buNone/>
            </a:pPr>
            <a:r>
              <a:rPr b="0" i="0" lang="en-US" sz="7100" u="none" cap="none" strike="noStrike">
                <a:solidFill>
                  <a:srgbClr val="0433FF"/>
                </a:solidFill>
                <a:latin typeface="Poppins"/>
                <a:ea typeface="Poppins"/>
                <a:cs typeface="Poppins"/>
                <a:sym typeface="Poppins"/>
              </a:rPr>
              <a:t>Assessment of Single-Nucleotide Polymorphisms (SNPs)</a:t>
            </a:r>
            <a:endParaRPr b="0" i="0" sz="1400" u="none" cap="none" strike="noStrike">
              <a:solidFill>
                <a:srgbClr val="000000"/>
              </a:solidFill>
              <a:latin typeface="Arial"/>
              <a:ea typeface="Arial"/>
              <a:cs typeface="Arial"/>
              <a:sym typeface="Arial"/>
            </a:endParaRPr>
          </a:p>
        </p:txBody>
      </p:sp>
      <p:sp>
        <p:nvSpPr>
          <p:cNvPr id="265" name="Google Shape;265;p44"/>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66" name="Google Shape;266;p44"/>
          <p:cNvSpPr txBox="1"/>
          <p:nvPr/>
        </p:nvSpPr>
        <p:spPr>
          <a:xfrm>
            <a:off x="1095476" y="3651125"/>
            <a:ext cx="16194000" cy="4771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200"/>
              <a:buFont typeface="Times"/>
              <a:buNone/>
            </a:pPr>
            <a:r>
              <a:rPr b="1" i="0" lang="en-US" sz="2600" u="none" cap="none" strike="noStrike">
                <a:solidFill>
                  <a:srgbClr val="000000"/>
                </a:solidFill>
                <a:latin typeface="Calibri"/>
                <a:ea typeface="Calibri"/>
                <a:cs typeface="Calibri"/>
                <a:sym typeface="Calibri"/>
              </a:rPr>
              <a:t>Purpose of SNP Assessment (Functional Nutrition Context)</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0" i="0" lang="en-US" sz="2600" u="none" cap="none" strike="noStrike">
                <a:solidFill>
                  <a:srgbClr val="000000"/>
                </a:solidFill>
                <a:latin typeface="Calibri"/>
                <a:ea typeface="Calibri"/>
                <a:cs typeface="Calibri"/>
                <a:sym typeface="Calibri"/>
              </a:rPr>
              <a:t>SNP testing is used to:</a:t>
            </a:r>
            <a:endParaRPr b="0" i="0" sz="2600" u="none" cap="none" strike="noStrike">
              <a:solidFill>
                <a:srgbClr val="000000"/>
              </a:solidFill>
              <a:latin typeface="Calibri"/>
              <a:ea typeface="Calibri"/>
              <a:cs typeface="Calibri"/>
              <a:sym typeface="Calibri"/>
            </a:endParaRPr>
          </a:p>
          <a:p>
            <a:pPr indent="-304800" lvl="0" marL="457200" marR="0" rtl="0" algn="l">
              <a:lnSpc>
                <a:spcPct val="100000"/>
              </a:lnSpc>
              <a:spcBef>
                <a:spcPts val="1200"/>
              </a:spcBef>
              <a:spcAft>
                <a:spcPts val="0"/>
              </a:spcAft>
              <a:buClr>
                <a:srgbClr val="000000"/>
              </a:buClr>
              <a:buSzPts val="2600"/>
              <a:buFont typeface="Times"/>
              <a:buChar char="•"/>
            </a:pPr>
            <a:r>
              <a:rPr b="0" i="0" lang="en-US" sz="2600" u="none" cap="none" strike="noStrike">
                <a:solidFill>
                  <a:srgbClr val="000000"/>
                </a:solidFill>
                <a:latin typeface="Calibri"/>
                <a:ea typeface="Calibri"/>
                <a:cs typeface="Calibri"/>
                <a:sym typeface="Calibri"/>
              </a:rPr>
              <a:t>Identify </a:t>
            </a:r>
            <a:r>
              <a:rPr b="1" i="0" lang="en-US" sz="2600" u="none" cap="none" strike="noStrike">
                <a:solidFill>
                  <a:srgbClr val="000000"/>
                </a:solidFill>
                <a:latin typeface="Calibri"/>
                <a:ea typeface="Calibri"/>
                <a:cs typeface="Calibri"/>
                <a:sym typeface="Calibri"/>
              </a:rPr>
              <a:t>genetic tendencies</a:t>
            </a:r>
            <a:r>
              <a:rPr b="0" i="0" lang="en-US" sz="2600" u="none" cap="none" strike="noStrike">
                <a:solidFill>
                  <a:srgbClr val="000000"/>
                </a:solidFill>
                <a:latin typeface="Calibri"/>
                <a:ea typeface="Calibri"/>
                <a:cs typeface="Calibri"/>
                <a:sym typeface="Calibri"/>
              </a:rPr>
              <a:t> that influence nutrient needs and metabolism</a:t>
            </a:r>
            <a:endParaRPr b="0" i="0" sz="2600" u="none" cap="none" strike="noStrike">
              <a:solidFill>
                <a:srgbClr val="000000"/>
              </a:solidFill>
              <a:latin typeface="Calibri"/>
              <a:ea typeface="Calibri"/>
              <a:cs typeface="Calibri"/>
              <a:sym typeface="Calibri"/>
            </a:endParaRPr>
          </a:p>
          <a:p>
            <a:pPr indent="-304800" lvl="0" marL="457200" marR="0" rtl="0" algn="l">
              <a:lnSpc>
                <a:spcPct val="100000"/>
              </a:lnSpc>
              <a:spcBef>
                <a:spcPts val="1200"/>
              </a:spcBef>
              <a:spcAft>
                <a:spcPts val="0"/>
              </a:spcAft>
              <a:buClr>
                <a:srgbClr val="000000"/>
              </a:buClr>
              <a:buSzPts val="2600"/>
              <a:buFont typeface="Times"/>
              <a:buChar char="•"/>
            </a:pPr>
            <a:r>
              <a:rPr b="0" i="0" lang="en-US" sz="2600" u="none" cap="none" strike="noStrike">
                <a:solidFill>
                  <a:srgbClr val="000000"/>
                </a:solidFill>
                <a:latin typeface="Calibri"/>
                <a:ea typeface="Calibri"/>
                <a:cs typeface="Calibri"/>
                <a:sym typeface="Calibri"/>
              </a:rPr>
              <a:t>Explain </a:t>
            </a:r>
            <a:r>
              <a:rPr b="1" i="0" lang="en-US" sz="2600" u="none" cap="none" strike="noStrike">
                <a:solidFill>
                  <a:srgbClr val="000000"/>
                </a:solidFill>
                <a:latin typeface="Calibri"/>
                <a:ea typeface="Calibri"/>
                <a:cs typeface="Calibri"/>
                <a:sym typeface="Calibri"/>
              </a:rPr>
              <a:t>variability in response</a:t>
            </a:r>
            <a:r>
              <a:rPr b="0" i="0" lang="en-US" sz="2600" u="none" cap="none" strike="noStrike">
                <a:solidFill>
                  <a:srgbClr val="000000"/>
                </a:solidFill>
                <a:latin typeface="Calibri"/>
                <a:ea typeface="Calibri"/>
                <a:cs typeface="Calibri"/>
                <a:sym typeface="Calibri"/>
              </a:rPr>
              <a:t> to diet, supplements, stress, and toxins</a:t>
            </a:r>
            <a:endParaRPr b="0" i="0" sz="2600" u="none" cap="none" strike="noStrike">
              <a:solidFill>
                <a:srgbClr val="000000"/>
              </a:solidFill>
              <a:latin typeface="Calibri"/>
              <a:ea typeface="Calibri"/>
              <a:cs typeface="Calibri"/>
              <a:sym typeface="Calibri"/>
            </a:endParaRPr>
          </a:p>
          <a:p>
            <a:pPr indent="-304800" lvl="0" marL="457200" marR="0" rtl="0" algn="l">
              <a:lnSpc>
                <a:spcPct val="100000"/>
              </a:lnSpc>
              <a:spcBef>
                <a:spcPts val="1200"/>
              </a:spcBef>
              <a:spcAft>
                <a:spcPts val="0"/>
              </a:spcAft>
              <a:buClr>
                <a:srgbClr val="000000"/>
              </a:buClr>
              <a:buSzPts val="2600"/>
              <a:buFont typeface="Times"/>
              <a:buChar char="•"/>
            </a:pPr>
            <a:r>
              <a:rPr b="0" i="0" lang="en-US" sz="2600" u="none" cap="none" strike="noStrike">
                <a:solidFill>
                  <a:srgbClr val="000000"/>
                </a:solidFill>
                <a:latin typeface="Calibri"/>
                <a:ea typeface="Calibri"/>
                <a:cs typeface="Calibri"/>
                <a:sym typeface="Calibri"/>
              </a:rPr>
              <a:t>Support </a:t>
            </a:r>
            <a:r>
              <a:rPr b="1" i="0" lang="en-US" sz="2600" u="none" cap="none" strike="noStrike">
                <a:solidFill>
                  <a:srgbClr val="000000"/>
                </a:solidFill>
                <a:latin typeface="Calibri"/>
                <a:ea typeface="Calibri"/>
                <a:cs typeface="Calibri"/>
                <a:sym typeface="Calibri"/>
              </a:rPr>
              <a:t>personalized nutrition and lifestyle strategies</a:t>
            </a:r>
            <a:endParaRPr b="0" i="0" sz="2600" u="none" cap="none" strike="noStrike">
              <a:solidFill>
                <a:srgbClr val="000000"/>
              </a:solidFill>
              <a:latin typeface="Calibri"/>
              <a:ea typeface="Calibri"/>
              <a:cs typeface="Calibri"/>
              <a:sym typeface="Calibri"/>
            </a:endParaRPr>
          </a:p>
          <a:p>
            <a:pPr indent="-304800" lvl="0" marL="457200" marR="0" rtl="0" algn="l">
              <a:lnSpc>
                <a:spcPct val="100000"/>
              </a:lnSpc>
              <a:spcBef>
                <a:spcPts val="1200"/>
              </a:spcBef>
              <a:spcAft>
                <a:spcPts val="0"/>
              </a:spcAft>
              <a:buClr>
                <a:srgbClr val="000000"/>
              </a:buClr>
              <a:buSzPts val="2600"/>
              <a:buFont typeface="Times"/>
              <a:buChar char="•"/>
            </a:pPr>
            <a:r>
              <a:rPr b="0" i="0" lang="en-US" sz="2600" u="none" cap="none" strike="noStrike">
                <a:solidFill>
                  <a:srgbClr val="000000"/>
                </a:solidFill>
                <a:latin typeface="Calibri"/>
                <a:ea typeface="Calibri"/>
                <a:cs typeface="Calibri"/>
                <a:sym typeface="Calibri"/>
              </a:rPr>
              <a:t>Guide </a:t>
            </a:r>
            <a:r>
              <a:rPr b="1" i="0" lang="en-US" sz="2600" u="none" cap="none" strike="noStrike">
                <a:solidFill>
                  <a:srgbClr val="000000"/>
                </a:solidFill>
                <a:latin typeface="Calibri"/>
                <a:ea typeface="Calibri"/>
                <a:cs typeface="Calibri"/>
                <a:sym typeface="Calibri"/>
              </a:rPr>
              <a:t>preventive care</a:t>
            </a:r>
            <a:r>
              <a:rPr b="0" i="0" lang="en-US" sz="2600" u="none" cap="none" strike="noStrike">
                <a:solidFill>
                  <a:srgbClr val="000000"/>
                </a:solidFill>
                <a:latin typeface="Calibri"/>
                <a:ea typeface="Calibri"/>
                <a:cs typeface="Calibri"/>
                <a:sym typeface="Calibri"/>
              </a:rPr>
              <a:t>, not diagnosis or disease prediction</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1" i="0" lang="en-US" sz="2600" u="none" cap="none" strike="noStrike">
                <a:solidFill>
                  <a:srgbClr val="000000"/>
                </a:solidFill>
                <a:latin typeface="Calibri"/>
                <a:ea typeface="Calibri"/>
                <a:cs typeface="Calibri"/>
                <a:sym typeface="Calibri"/>
              </a:rPr>
              <a:t>Key CNS Principle: SNPs indicate risk or tendency, not destiny.</a:t>
            </a:r>
            <a:r>
              <a:rPr b="0" i="0" lang="en-US" sz="2600" u="none" cap="none" strike="noStrike">
                <a:solidFill>
                  <a:srgbClr val="000000"/>
                </a:solidFill>
                <a:latin typeface="Calibri"/>
                <a:ea typeface="Calibri"/>
                <a:cs typeface="Calibri"/>
                <a:sym typeface="Calibri"/>
              </a:rPr>
              <a:t> Expression is modified by diet, lifestyle, stress, environment, and epigenetics.</a:t>
            </a:r>
            <a:endParaRPr b="0" i="0" sz="2600" u="none" cap="none" strike="noStrike">
              <a:solidFill>
                <a:srgbClr val="000000"/>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5"/>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2" name="Google Shape;272;p45"/>
          <p:cNvSpPr txBox="1"/>
          <p:nvPr/>
        </p:nvSpPr>
        <p:spPr>
          <a:xfrm>
            <a:off x="1147362" y="476919"/>
            <a:ext cx="16812900" cy="2339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600"/>
              <a:buFont typeface="Poppins"/>
              <a:buNone/>
            </a:pPr>
            <a:r>
              <a:rPr b="0" i="0" lang="en-US" sz="7600" u="none" cap="none" strike="noStrike">
                <a:solidFill>
                  <a:srgbClr val="FFFFFF"/>
                </a:solidFill>
                <a:latin typeface="Poppins"/>
                <a:ea typeface="Poppins"/>
                <a:cs typeface="Poppins"/>
                <a:sym typeface="Poppins"/>
              </a:rPr>
              <a:t>Interpretation Principles &amp; Framework </a:t>
            </a:r>
            <a:endParaRPr b="0" i="0" sz="1400" u="none" cap="none" strike="noStrike">
              <a:solidFill>
                <a:srgbClr val="000000"/>
              </a:solidFill>
              <a:latin typeface="Arial"/>
              <a:ea typeface="Arial"/>
              <a:cs typeface="Arial"/>
              <a:sym typeface="Arial"/>
            </a:endParaRPr>
          </a:p>
        </p:txBody>
      </p:sp>
      <p:sp>
        <p:nvSpPr>
          <p:cNvPr id="273" name="Google Shape;273;p45"/>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4" name="Google Shape;274;p45"/>
          <p:cNvSpPr txBox="1"/>
          <p:nvPr/>
        </p:nvSpPr>
        <p:spPr>
          <a:xfrm>
            <a:off x="653696" y="3556184"/>
            <a:ext cx="7797600" cy="59106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1200"/>
              </a:spcBef>
              <a:spcAft>
                <a:spcPts val="0"/>
              </a:spcAft>
              <a:buClr>
                <a:schemeClr val="dk1"/>
              </a:buClr>
              <a:buSzPts val="1100"/>
              <a:buFont typeface="Arial"/>
              <a:buNone/>
            </a:pPr>
            <a:r>
              <a:rPr b="1" i="0" lang="en-US" sz="2800" u="none" cap="none" strike="noStrike">
                <a:solidFill>
                  <a:schemeClr val="dk1"/>
                </a:solidFill>
                <a:latin typeface="Calibri"/>
                <a:ea typeface="Calibri"/>
                <a:cs typeface="Calibri"/>
                <a:sym typeface="Calibri"/>
              </a:rPr>
              <a:t>How SNPs Are Interpreted</a:t>
            </a:r>
            <a:endParaRPr b="1" i="0" sz="2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800" u="none" cap="none" strike="noStrike">
                <a:solidFill>
                  <a:schemeClr val="dk1"/>
                </a:solidFill>
                <a:latin typeface="Calibri"/>
                <a:ea typeface="Calibri"/>
                <a:cs typeface="Calibri"/>
                <a:sym typeface="Calibri"/>
              </a:rPr>
              <a:t>  • </a:t>
            </a:r>
            <a:r>
              <a:rPr b="1" i="0" lang="en-US" sz="2800" u="none" cap="none" strike="noStrike">
                <a:solidFill>
                  <a:schemeClr val="dk1"/>
                </a:solidFill>
                <a:latin typeface="Calibri"/>
                <a:ea typeface="Calibri"/>
                <a:cs typeface="Calibri"/>
                <a:sym typeface="Calibri"/>
              </a:rPr>
              <a:t>Homozygous</a:t>
            </a:r>
            <a:r>
              <a:rPr b="0" i="0" lang="en-US" sz="2800" u="none" cap="none" strike="noStrike">
                <a:solidFill>
                  <a:schemeClr val="dk1"/>
                </a:solidFill>
                <a:latin typeface="Calibri"/>
                <a:ea typeface="Calibri"/>
                <a:cs typeface="Calibri"/>
                <a:sym typeface="Calibri"/>
              </a:rPr>
              <a:t> variants → greater functional impact</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800" u="none" cap="none" strike="noStrike">
                <a:solidFill>
                  <a:schemeClr val="dk1"/>
                </a:solidFill>
                <a:latin typeface="Calibri"/>
                <a:ea typeface="Calibri"/>
                <a:cs typeface="Calibri"/>
                <a:sym typeface="Calibri"/>
              </a:rPr>
              <a:t>  • </a:t>
            </a:r>
            <a:r>
              <a:rPr b="1" i="0" lang="en-US" sz="2800" u="none" cap="none" strike="noStrike">
                <a:solidFill>
                  <a:schemeClr val="dk1"/>
                </a:solidFill>
                <a:latin typeface="Calibri"/>
                <a:ea typeface="Calibri"/>
                <a:cs typeface="Calibri"/>
                <a:sym typeface="Calibri"/>
              </a:rPr>
              <a:t>Heterozygous</a:t>
            </a:r>
            <a:r>
              <a:rPr b="0" i="0" lang="en-US" sz="2800" u="none" cap="none" strike="noStrike">
                <a:solidFill>
                  <a:schemeClr val="dk1"/>
                </a:solidFill>
                <a:latin typeface="Calibri"/>
                <a:ea typeface="Calibri"/>
                <a:cs typeface="Calibri"/>
                <a:sym typeface="Calibri"/>
              </a:rPr>
              <a:t> variants → partial impact</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Focus areas: </a:t>
            </a:r>
            <a:endParaRPr b="1" i="0" sz="2800" u="none" cap="none" strike="noStrike">
              <a:solidFill>
                <a:schemeClr val="dk1"/>
              </a:solidFill>
              <a:latin typeface="Calibri"/>
              <a:ea typeface="Calibri"/>
              <a:cs typeface="Calibri"/>
              <a:sym typeface="Calibri"/>
            </a:endParaRPr>
          </a:p>
          <a:p>
            <a:pPr indent="-406400" lvl="0" marL="457200" marR="0" rtl="0" algn="l">
              <a:lnSpc>
                <a:spcPct val="100000"/>
              </a:lnSpc>
              <a:spcBef>
                <a:spcPts val="120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nutrient cofactors</a:t>
            </a:r>
            <a:endParaRPr b="0" i="0" sz="2800" u="none" cap="none" strike="noStrike">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pathway efficiency</a:t>
            </a:r>
            <a:endParaRPr b="0" i="0" sz="2800" u="none" cap="none" strike="noStrike">
              <a:solidFill>
                <a:schemeClr val="dk1"/>
              </a:solidFill>
              <a:latin typeface="Calibri"/>
              <a:ea typeface="Calibri"/>
              <a:cs typeface="Calibri"/>
              <a:sym typeface="Calibri"/>
            </a:endParaRPr>
          </a:p>
          <a:p>
            <a:pPr indent="-406400" lvl="0" marL="457200" marR="0" rtl="0" algn="l">
              <a:lnSpc>
                <a:spcPct val="100000"/>
              </a:lnSpc>
              <a:spcBef>
                <a:spcPts val="0"/>
              </a:spcBef>
              <a:spcAft>
                <a:spcPts val="0"/>
              </a:spcAft>
              <a:buClr>
                <a:schemeClr val="dk1"/>
              </a:buClr>
              <a:buSzPts val="2800"/>
              <a:buFont typeface="Calibri"/>
              <a:buChar char="●"/>
            </a:pPr>
            <a:r>
              <a:rPr b="0" i="0" lang="en-US" sz="2800" u="none" cap="none" strike="noStrike">
                <a:solidFill>
                  <a:schemeClr val="dk1"/>
                </a:solidFill>
                <a:latin typeface="Calibri"/>
                <a:ea typeface="Calibri"/>
                <a:cs typeface="Calibri"/>
                <a:sym typeface="Calibri"/>
              </a:rPr>
              <a:t>environmental/lifestyle modifiers</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 </a:t>
            </a:r>
            <a:endParaRPr b="0" i="0" sz="28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Arial"/>
              <a:buNone/>
            </a:pPr>
            <a:r>
              <a:rPr b="0" i="0" lang="en-US" sz="2800" u="none" cap="none" strike="noStrike">
                <a:solidFill>
                  <a:schemeClr val="dk1"/>
                </a:solidFill>
                <a:latin typeface="Calibri"/>
                <a:ea typeface="Calibri"/>
                <a:cs typeface="Calibri"/>
                <a:sym typeface="Calibri"/>
              </a:rPr>
              <a:t>Never interpreted alone, always combined with symptoms, functional labs, diet history, lifestyle </a:t>
            </a:r>
            <a:endParaRPr b="1" i="0" sz="2800" u="none" cap="none" strike="noStrike">
              <a:solidFill>
                <a:srgbClr val="000000"/>
              </a:solidFill>
              <a:latin typeface="Calibri"/>
              <a:ea typeface="Calibri"/>
              <a:cs typeface="Calibri"/>
              <a:sym typeface="Calibri"/>
            </a:endParaRPr>
          </a:p>
        </p:txBody>
      </p:sp>
      <p:sp>
        <p:nvSpPr>
          <p:cNvPr id="275" name="Google Shape;275;p45"/>
          <p:cNvSpPr txBox="1"/>
          <p:nvPr/>
        </p:nvSpPr>
        <p:spPr>
          <a:xfrm>
            <a:off x="9977625" y="3556175"/>
            <a:ext cx="7253400" cy="4239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800"/>
              <a:buFont typeface="Arial"/>
              <a:buNone/>
            </a:pPr>
            <a:r>
              <a:rPr b="1" i="0" lang="en-US" sz="2800" u="none" cap="none" strike="noStrike">
                <a:solidFill>
                  <a:schemeClr val="dk1"/>
                </a:solidFill>
                <a:latin typeface="Calibri"/>
                <a:ea typeface="Calibri"/>
                <a:cs typeface="Calibri"/>
                <a:sym typeface="Calibri"/>
              </a:rPr>
              <a:t>5-Step Interpretation Framework</a:t>
            </a:r>
            <a:endParaRPr b="1" i="0" sz="2800" u="none" cap="none" strike="noStrike">
              <a:solidFill>
                <a:schemeClr val="dk1"/>
              </a:solidFill>
              <a:latin typeface="Calibri"/>
              <a:ea typeface="Calibri"/>
              <a:cs typeface="Calibri"/>
              <a:sym typeface="Calibri"/>
            </a:endParaRPr>
          </a:p>
          <a:p>
            <a:pPr indent="-406400" lvl="0" marL="457200" marR="0" rtl="0" algn="l">
              <a:lnSpc>
                <a:spcPct val="115000"/>
              </a:lnSpc>
              <a:spcBef>
                <a:spcPts val="120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Identify affected pathway(s)</a:t>
            </a:r>
            <a:endParaRPr b="0" i="0" sz="2800" u="none" cap="none" strike="noStrike">
              <a:solidFill>
                <a:schemeClr val="dk1"/>
              </a:solidFill>
              <a:latin typeface="Calibri"/>
              <a:ea typeface="Calibri"/>
              <a:cs typeface="Calibri"/>
              <a:sym typeface="Calibri"/>
            </a:endParaRPr>
          </a:p>
          <a:p>
            <a:pPr indent="-406400" lvl="0" marL="457200" marR="0" rtl="0" algn="l">
              <a:lnSpc>
                <a:spcPct val="115000"/>
              </a:lnSpc>
              <a:spcBef>
                <a:spcPts val="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Assess zygosity (hetero vs. homozygous)</a:t>
            </a:r>
            <a:endParaRPr b="0" i="0" sz="2800" u="none" cap="none" strike="noStrike">
              <a:solidFill>
                <a:schemeClr val="dk1"/>
              </a:solidFill>
              <a:latin typeface="Calibri"/>
              <a:ea typeface="Calibri"/>
              <a:cs typeface="Calibri"/>
              <a:sym typeface="Calibri"/>
            </a:endParaRPr>
          </a:p>
          <a:p>
            <a:pPr indent="-406400" lvl="0" marL="457200" marR="0" rtl="0" algn="l">
              <a:lnSpc>
                <a:spcPct val="115000"/>
              </a:lnSpc>
              <a:spcBef>
                <a:spcPts val="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Correlate with symptoms, functional labs (homocysteine, ferritin, CRP), diet/lifestyle</a:t>
            </a:r>
            <a:endParaRPr b="0" i="0" sz="2800" u="none" cap="none" strike="noStrike">
              <a:solidFill>
                <a:schemeClr val="dk1"/>
              </a:solidFill>
              <a:latin typeface="Calibri"/>
              <a:ea typeface="Calibri"/>
              <a:cs typeface="Calibri"/>
              <a:sym typeface="Calibri"/>
            </a:endParaRPr>
          </a:p>
          <a:p>
            <a:pPr indent="-406400" lvl="0" marL="457200" marR="0" rtl="0" algn="l">
              <a:lnSpc>
                <a:spcPct val="115000"/>
              </a:lnSpc>
              <a:spcBef>
                <a:spcPts val="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Apply food-first, DRI-aligned support</a:t>
            </a:r>
            <a:endParaRPr b="0" i="0" sz="2800" u="none" cap="none" strike="noStrike">
              <a:solidFill>
                <a:schemeClr val="dk1"/>
              </a:solidFill>
              <a:latin typeface="Calibri"/>
              <a:ea typeface="Calibri"/>
              <a:cs typeface="Calibri"/>
              <a:sym typeface="Calibri"/>
            </a:endParaRPr>
          </a:p>
          <a:p>
            <a:pPr indent="-406400" lvl="0" marL="457200" marR="0" rtl="0" algn="l">
              <a:lnSpc>
                <a:spcPct val="115000"/>
              </a:lnSpc>
              <a:spcBef>
                <a:spcPts val="0"/>
              </a:spcBef>
              <a:spcAft>
                <a:spcPts val="0"/>
              </a:spcAft>
              <a:buClr>
                <a:schemeClr val="dk1"/>
              </a:buClr>
              <a:buSzPts val="2800"/>
              <a:buFont typeface="Calibri"/>
              <a:buAutoNum type="arabicPeriod"/>
            </a:pPr>
            <a:r>
              <a:rPr b="0" i="0" lang="en-US" sz="2800" u="none" cap="none" strike="noStrike">
                <a:solidFill>
                  <a:schemeClr val="dk1"/>
                </a:solidFill>
                <a:latin typeface="Calibri"/>
                <a:ea typeface="Calibri"/>
                <a:cs typeface="Calibri"/>
                <a:sym typeface="Calibri"/>
              </a:rPr>
              <a:t>Reassess over time, focus on outcomes, not genes</a:t>
            </a:r>
            <a:endParaRPr b="0" i="0" sz="28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47"/>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 name="Google Shape;281;p47"/>
          <p:cNvSpPr txBox="1"/>
          <p:nvPr/>
        </p:nvSpPr>
        <p:spPr>
          <a:xfrm>
            <a:off x="1098606" y="399232"/>
            <a:ext cx="16812900" cy="2185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100"/>
              <a:buFont typeface="Poppins"/>
              <a:buNone/>
            </a:pPr>
            <a:r>
              <a:rPr b="1" i="0" lang="en-US" sz="7100" u="none" cap="none" strike="noStrike">
                <a:solidFill>
                  <a:srgbClr val="FFFFFF"/>
                </a:solidFill>
                <a:latin typeface="Calibri"/>
                <a:ea typeface="Calibri"/>
                <a:cs typeface="Calibri"/>
                <a:sym typeface="Calibri"/>
              </a:rPr>
              <a:t>Summary Table: </a:t>
            </a:r>
            <a:r>
              <a:rPr b="0" i="0" lang="en-US" sz="7100" u="none" cap="none" strike="noStrike">
                <a:solidFill>
                  <a:srgbClr val="FFFFFF"/>
                </a:solidFill>
                <a:latin typeface="Calibri"/>
                <a:ea typeface="Calibri"/>
                <a:cs typeface="Calibri"/>
                <a:sym typeface="Calibri"/>
              </a:rPr>
              <a:t>SNP Assessment for Functional Nutrition</a:t>
            </a:r>
            <a:endParaRPr b="0" i="0" sz="1400" u="none" cap="none" strike="noStrike">
              <a:solidFill>
                <a:srgbClr val="000000"/>
              </a:solidFill>
              <a:latin typeface="Calibri"/>
              <a:ea typeface="Calibri"/>
              <a:cs typeface="Calibri"/>
              <a:sym typeface="Calibri"/>
            </a:endParaRPr>
          </a:p>
        </p:txBody>
      </p:sp>
      <p:sp>
        <p:nvSpPr>
          <p:cNvPr id="282" name="Google Shape;282;p47"/>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283" name="Google Shape;283;p47"/>
          <p:cNvGraphicFramePr/>
          <p:nvPr/>
        </p:nvGraphicFramePr>
        <p:xfrm>
          <a:off x="496443" y="3226798"/>
          <a:ext cx="3000000" cy="3000000"/>
        </p:xfrm>
        <a:graphic>
          <a:graphicData uri="http://schemas.openxmlformats.org/drawingml/2006/table">
            <a:tbl>
              <a:tblPr bandRow="1">
                <a:noFill/>
                <a:tableStyleId>{2913B584-4A57-44CA-89FB-EE9C3ED25E55}</a:tableStyleId>
              </a:tblPr>
              <a:tblGrid>
                <a:gridCol w="3048975"/>
                <a:gridCol w="1785650"/>
                <a:gridCol w="3343850"/>
                <a:gridCol w="3196575"/>
                <a:gridCol w="2946750"/>
                <a:gridCol w="2896325"/>
              </a:tblGrid>
              <a:tr h="674350">
                <a:tc>
                  <a:txBody>
                    <a:bodyPr/>
                    <a:lstStyle/>
                    <a:p>
                      <a:pPr indent="0" lvl="0" marL="0" marR="0" rtl="0" algn="ctr">
                        <a:lnSpc>
                          <a:spcPct val="100000"/>
                        </a:lnSpc>
                        <a:spcBef>
                          <a:spcPts val="0"/>
                        </a:spcBef>
                        <a:spcAft>
                          <a:spcPts val="0"/>
                        </a:spcAft>
                        <a:buClr>
                          <a:schemeClr val="dk1"/>
                        </a:buClr>
                        <a:buSzPts val="2300"/>
                        <a:buFont typeface="Times"/>
                        <a:buNone/>
                      </a:pPr>
                      <a:r>
                        <a:rPr b="1" lang="en-US" sz="2300" u="none" cap="none" strike="noStrike"/>
                        <a:t>Pathway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300"/>
                        <a:buFont typeface="Times"/>
                        <a:buNone/>
                      </a:pPr>
                      <a:r>
                        <a:rPr b="1" lang="en-US" sz="2300" u="none" cap="none" strike="noStrike"/>
                        <a:t>Common SNPs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300"/>
                        <a:buFont typeface="Times"/>
                        <a:buNone/>
                      </a:pPr>
                      <a:r>
                        <a:rPr b="1" lang="en-US" sz="2300" u="none" cap="none" strike="noStrike"/>
                        <a:t>Functional Impact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300"/>
                        <a:buFont typeface="Times"/>
                        <a:buNone/>
                      </a:pPr>
                      <a:r>
                        <a:rPr b="1" lang="en-US" sz="2300" u="none" cap="none" strike="noStrike"/>
                        <a:t>Possible Clinical Tendencies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300"/>
                        <a:buFont typeface="Times"/>
                        <a:buNone/>
                      </a:pPr>
                      <a:r>
                        <a:rPr b="1" lang="en-US" sz="2300" u="none" cap="none" strike="noStrike"/>
                        <a:t>Nutrition &amp; Lifestyle Focus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300"/>
                        <a:buFont typeface="Times"/>
                        <a:buNone/>
                      </a:pPr>
                      <a:r>
                        <a:rPr b="1" lang="en-US" sz="2300" u="none" cap="none" strike="noStrike"/>
                        <a:t>Scope Notes</a:t>
                      </a:r>
                      <a:endParaRPr sz="1400" u="none" cap="none" strike="noStrike"/>
                    </a:p>
                  </a:txBody>
                  <a:tcPr marT="12700" marB="12700" marR="12700" marL="12700" anchor="ctr"/>
                </a:tc>
              </a:tr>
              <a:tr h="67435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Methylation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MTHFR, MTR, MTRR</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Reduced methyl donor availability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Fatigue, mood issues, poor detox tolerance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Folate-rich foods, B12, B6, choline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Do not diagnose methylation disorders</a:t>
                      </a:r>
                      <a:endParaRPr sz="1400" u="none" cap="none" strike="noStrike"/>
                    </a:p>
                  </a:txBody>
                  <a:tcPr marT="12700" marB="12700" marR="12700" marL="12700" anchor="ctr"/>
                </a:tc>
              </a:tr>
              <a:tr h="68740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Detoxification – Phase I</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CYP450 variants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Altered toxin/drug metabolism</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Sensitivity to chemicals, medications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Antioxidant-rich diet, protein adequacy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Medication issues → medical referral</a:t>
                      </a:r>
                      <a:endParaRPr sz="1400" u="none" cap="none" strike="noStrike"/>
                    </a:p>
                  </a:txBody>
                  <a:tcPr marT="12700" marB="12700" marR="12700" marL="12700" anchor="ctr"/>
                </a:tc>
              </a:tr>
              <a:tr h="67435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Detoxification – Phase II</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GST, COMT, UGT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Reduced conjugation capacity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Estrogen dominance, oxidative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Cruciferous veg, sulfur foods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Support only—no detox claims</a:t>
                      </a:r>
                      <a:endParaRPr sz="1400" u="none" cap="none" strike="noStrike"/>
                    </a:p>
                  </a:txBody>
                  <a:tcPr marT="12700" marB="12700" marR="12700" marL="12700" anchor="ctr"/>
                </a:tc>
              </a:tr>
              <a:tr h="68740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Neurotransmitter Metabolism</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COMT, MAOA</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Slower or faster neurotransmitter breakdown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Anxiety, stress sensitivity, focus issues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Magnesium, glycine, stress regulation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Mental health red flags → referral</a:t>
                      </a:r>
                      <a:endParaRPr sz="1400" u="none" cap="none" strike="noStrike"/>
                    </a:p>
                  </a:txBody>
                  <a:tcPr marT="12700" marB="12700" marR="12700" marL="12700" anchor="ctr"/>
                </a:tc>
              </a:tr>
              <a:tr h="67435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Inflammation &amp; Oxidative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IL-6, TNF-α, SOD2</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Higher inflammatory signaling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Joint pain, fatigue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Omega-3s, polyphenols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Not diagnostic of autoimmune disease</a:t>
                      </a:r>
                      <a:endParaRPr sz="1400" u="none" cap="none" strike="noStrike"/>
                    </a:p>
                  </a:txBody>
                  <a:tcPr marT="12700" marB="12700" marR="12700" marL="12700" anchor="ctr"/>
                </a:tc>
              </a:tr>
              <a:tr h="68740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Lipid Metabolism</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APOE, FADS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Altered fat processing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Dyslipidemia tendency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Fat quality focus, omega-3 balance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Lipid disorders → medical care</a:t>
                      </a:r>
                      <a:endParaRPr sz="1400" u="none" cap="none" strike="noStrike"/>
                    </a:p>
                  </a:txBody>
                  <a:tcPr marT="12700" marB="12700" marR="12700" marL="12700" anchor="ctr"/>
                </a:tc>
              </a:tr>
              <a:tr h="67435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Glucose &amp; Insulin Signaling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TCF7L2, PPAR-γ</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Altered insulin sensitivity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Weight resistance, energy swings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Balanced meals, fiber, activity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Diabetes diagnosis out of scope</a:t>
                      </a:r>
                      <a:endParaRPr sz="1400" u="none" cap="none" strike="noStrike"/>
                    </a:p>
                  </a:txBody>
                  <a:tcPr marT="12700" marB="12700" marR="12700" marL="12700" anchor="ctr"/>
                </a:tc>
              </a:tr>
              <a:tr h="67435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Vitamin D Metabolism</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VDR</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Reduced receptor efficiency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Low vitamin D response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Adequate intake, sun exposure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Labs guide dosing</a:t>
                      </a:r>
                      <a:endParaRPr sz="1400" u="none" cap="none" strike="noStrike"/>
                    </a:p>
                  </a:txBody>
                  <a:tcPr marT="12700" marB="12700" marR="12700" marL="12700" anchor="ctr"/>
                </a:tc>
              </a:tr>
              <a:tr h="687400">
                <a:tc>
                  <a:txBody>
                    <a:bodyPr/>
                    <a:lstStyle/>
                    <a:p>
                      <a:pPr indent="0" lvl="0" marL="0" marR="0" rtl="0" algn="l">
                        <a:lnSpc>
                          <a:spcPct val="100000"/>
                        </a:lnSpc>
                        <a:spcBef>
                          <a:spcPts val="0"/>
                        </a:spcBef>
                        <a:spcAft>
                          <a:spcPts val="0"/>
                        </a:spcAft>
                        <a:buClr>
                          <a:schemeClr val="dk1"/>
                        </a:buClr>
                        <a:buSzPts val="2100"/>
                        <a:buFont typeface="Times"/>
                        <a:buNone/>
                      </a:pPr>
                      <a:r>
                        <a:rPr b="1" lang="en-US" sz="2100" u="none" cap="none" strike="noStrike"/>
                        <a:t>Mineral Transport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HFE, SLC variants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Altered iron or mineral handling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Fatigue, oxidative stress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Monitor intake carefully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100"/>
                        <a:buFont typeface="Times"/>
                        <a:buNone/>
                      </a:pPr>
                      <a:r>
                        <a:rPr lang="en-US" sz="2100" u="none" cap="none" strike="noStrike"/>
                        <a:t>Abnormal labs → referral</a:t>
                      </a:r>
                      <a:endParaRPr sz="1400" u="none" cap="none" strike="noStrike"/>
                    </a:p>
                  </a:txBody>
                  <a:tcPr marT="12700" marB="12700" marR="12700" marL="12700" anchor="ctr"/>
                </a:tc>
              </a:tr>
            </a:tbl>
          </a:graphicData>
        </a:graphic>
      </p:graphicFrame>
      <p:sp>
        <p:nvSpPr>
          <p:cNvPr id="284" name="Google Shape;284;p47"/>
          <p:cNvSpPr/>
          <p:nvPr/>
        </p:nvSpPr>
        <p:spPr>
          <a:xfrm>
            <a:off x="16558000" y="9364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49"/>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0" name="Google Shape;290;p49"/>
          <p:cNvSpPr txBox="1"/>
          <p:nvPr/>
        </p:nvSpPr>
        <p:spPr>
          <a:xfrm>
            <a:off x="1098606" y="399232"/>
            <a:ext cx="16812900" cy="2185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100"/>
              <a:buFont typeface="Poppins"/>
              <a:buNone/>
            </a:pPr>
            <a:r>
              <a:rPr b="0" i="0" lang="en-US" sz="7100" u="none" cap="none" strike="noStrike">
                <a:solidFill>
                  <a:srgbClr val="FFFFFF"/>
                </a:solidFill>
                <a:latin typeface="Poppins"/>
                <a:ea typeface="Poppins"/>
                <a:cs typeface="Poppins"/>
                <a:sym typeface="Poppins"/>
              </a:rPr>
              <a:t>Important Scope &amp; Ethics Considerations</a:t>
            </a:r>
            <a:endParaRPr b="0" i="0" sz="1400" u="none" cap="none" strike="noStrike">
              <a:solidFill>
                <a:srgbClr val="000000"/>
              </a:solidFill>
              <a:latin typeface="Arial"/>
              <a:ea typeface="Arial"/>
              <a:cs typeface="Arial"/>
              <a:sym typeface="Arial"/>
            </a:endParaRPr>
          </a:p>
        </p:txBody>
      </p:sp>
      <p:sp>
        <p:nvSpPr>
          <p:cNvPr id="291" name="Google Shape;291;p49"/>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2" name="Google Shape;292;p49"/>
          <p:cNvSpPr txBox="1"/>
          <p:nvPr/>
        </p:nvSpPr>
        <p:spPr>
          <a:xfrm>
            <a:off x="1663221" y="3855625"/>
            <a:ext cx="9259200" cy="5448900"/>
          </a:xfrm>
          <a:prstGeom prst="rect">
            <a:avLst/>
          </a:prstGeom>
          <a:noFill/>
          <a:ln>
            <a:noFill/>
          </a:ln>
        </p:spPr>
        <p:txBody>
          <a:bodyPr anchorCtr="0" anchor="t" bIns="45700" lIns="45700" spcFirstLastPara="1" rIns="45700" wrap="square" tIns="45700">
            <a:spAutoFit/>
          </a:bodyPr>
          <a:lstStyle/>
          <a:p>
            <a:pPr indent="-320841" lvl="0" marL="320841" marR="0" rtl="0" algn="l">
              <a:lnSpc>
                <a:spcPct val="100000"/>
              </a:lnSpc>
              <a:spcBef>
                <a:spcPts val="0"/>
              </a:spcBef>
              <a:spcAft>
                <a:spcPts val="0"/>
              </a:spcAft>
              <a:buClr>
                <a:srgbClr val="000000"/>
              </a:buClr>
              <a:buSzPts val="3200"/>
              <a:buFont typeface="Times"/>
              <a:buChar char="•"/>
            </a:pPr>
            <a:r>
              <a:rPr b="0" i="0" lang="en-US" sz="3200" u="none" cap="none" strike="noStrike">
                <a:solidFill>
                  <a:srgbClr val="000000"/>
                </a:solidFill>
                <a:highlight>
                  <a:srgbClr val="FFF2CC"/>
                </a:highlight>
                <a:latin typeface="Calibri"/>
                <a:ea typeface="Calibri"/>
                <a:cs typeface="Calibri"/>
                <a:sym typeface="Calibri"/>
              </a:rPr>
              <a:t>SNPs </a:t>
            </a:r>
            <a:r>
              <a:rPr b="1" i="0" lang="en-US" sz="3200" u="none" cap="none" strike="noStrike">
                <a:solidFill>
                  <a:srgbClr val="000000"/>
                </a:solidFill>
                <a:highlight>
                  <a:srgbClr val="FFF2CC"/>
                </a:highlight>
                <a:latin typeface="Calibri"/>
                <a:ea typeface="Calibri"/>
                <a:cs typeface="Calibri"/>
                <a:sym typeface="Calibri"/>
              </a:rPr>
              <a:t>do not diagnose disease</a:t>
            </a:r>
            <a:endParaRPr b="0" i="0" sz="1400" u="none" cap="none" strike="noStrike">
              <a:solidFill>
                <a:srgbClr val="000000"/>
              </a:solidFill>
              <a:highlight>
                <a:srgbClr val="FFF2CC"/>
              </a:highlight>
              <a:latin typeface="Calibri"/>
              <a:ea typeface="Calibri"/>
              <a:cs typeface="Calibri"/>
              <a:sym typeface="Calibri"/>
            </a:endParaRPr>
          </a:p>
          <a:p>
            <a:pPr indent="-320841" lvl="0" marL="320841" marR="0" rtl="0" algn="l">
              <a:lnSpc>
                <a:spcPct val="100000"/>
              </a:lnSpc>
              <a:spcBef>
                <a:spcPts val="1200"/>
              </a:spcBef>
              <a:spcAft>
                <a:spcPts val="0"/>
              </a:spcAft>
              <a:buClr>
                <a:srgbClr val="000000"/>
              </a:buClr>
              <a:buSzPts val="3200"/>
              <a:buFont typeface="Calibri"/>
              <a:buChar char="•"/>
            </a:pPr>
            <a:r>
              <a:rPr b="0" i="0" lang="en-US" sz="3200" u="none" cap="none" strike="noStrike">
                <a:solidFill>
                  <a:srgbClr val="000000"/>
                </a:solidFill>
                <a:latin typeface="Calibri"/>
                <a:ea typeface="Calibri"/>
                <a:cs typeface="Calibri"/>
                <a:sym typeface="Calibri"/>
              </a:rPr>
              <a:t>Avoid deterministic language (“you will develop…”)</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1200"/>
              </a:spcBef>
              <a:spcAft>
                <a:spcPts val="0"/>
              </a:spcAft>
              <a:buClr>
                <a:srgbClr val="000000"/>
              </a:buClr>
              <a:buSzPts val="3200"/>
              <a:buFont typeface="Times"/>
              <a:buChar char="•"/>
            </a:pPr>
            <a:r>
              <a:rPr b="0" i="0" lang="en-US" sz="3200" u="none" cap="none" strike="noStrike">
                <a:solidFill>
                  <a:srgbClr val="000000"/>
                </a:solidFill>
                <a:latin typeface="Calibri"/>
                <a:ea typeface="Calibri"/>
                <a:cs typeface="Calibri"/>
                <a:sym typeface="Calibri"/>
              </a:rPr>
              <a:t>Emphasize </a:t>
            </a:r>
            <a:r>
              <a:rPr b="1" i="0" lang="en-US" sz="3200" u="none" cap="none" strike="noStrike">
                <a:solidFill>
                  <a:srgbClr val="000000"/>
                </a:solidFill>
                <a:latin typeface="Calibri"/>
                <a:ea typeface="Calibri"/>
                <a:cs typeface="Calibri"/>
                <a:sym typeface="Calibri"/>
              </a:rPr>
              <a:t>modifiable lifestyle factors</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3200"/>
              <a:buFont typeface="Times"/>
              <a:buNone/>
            </a:pPr>
            <a:r>
              <a:t/>
            </a:r>
            <a:endParaRPr b="1" i="0" sz="32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3200"/>
              <a:buFont typeface="Times"/>
              <a:buNone/>
            </a:pPr>
            <a:r>
              <a:rPr b="1" i="0" lang="en-US" sz="3200" u="none" cap="none" strike="noStrike">
                <a:solidFill>
                  <a:srgbClr val="000000"/>
                </a:solidFill>
                <a:latin typeface="Calibri"/>
                <a:ea typeface="Calibri"/>
                <a:cs typeface="Calibri"/>
                <a:sym typeface="Calibri"/>
              </a:rPr>
              <a:t>Refer when:</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Calibri"/>
              <a:buChar char="•"/>
            </a:pPr>
            <a:r>
              <a:rPr b="0" i="0" lang="en-US" sz="3200" u="none" cap="none" strike="noStrike">
                <a:solidFill>
                  <a:srgbClr val="000000"/>
                </a:solidFill>
                <a:latin typeface="Calibri"/>
                <a:ea typeface="Calibri"/>
                <a:cs typeface="Calibri"/>
                <a:sym typeface="Calibri"/>
              </a:rPr>
              <a:t>Labs show pathology</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Calibri"/>
              <a:buChar char="•"/>
            </a:pPr>
            <a:r>
              <a:rPr b="0" i="0" lang="en-US" sz="3200" u="none" cap="none" strike="noStrike">
                <a:solidFill>
                  <a:srgbClr val="000000"/>
                </a:solidFill>
                <a:latin typeface="Calibri"/>
                <a:ea typeface="Calibri"/>
                <a:cs typeface="Calibri"/>
                <a:sym typeface="Calibri"/>
              </a:rPr>
              <a:t>Severe symptoms present</a:t>
            </a:r>
            <a:endParaRPr b="0"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Calibri"/>
              <a:buChar char="•"/>
            </a:pPr>
            <a:r>
              <a:rPr b="0" i="0" lang="en-US" sz="3200" u="none" cap="none" strike="noStrike">
                <a:solidFill>
                  <a:srgbClr val="000000"/>
                </a:solidFill>
                <a:latin typeface="Calibri"/>
                <a:ea typeface="Calibri"/>
                <a:cs typeface="Calibri"/>
                <a:sym typeface="Calibri"/>
              </a:rPr>
              <a:t>Mental health or endocrine disease suspected</a:t>
            </a:r>
            <a:endParaRPr b="0" i="0" sz="14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Calibri"/>
                <a:ea typeface="Calibri"/>
                <a:cs typeface="Calibri"/>
                <a:sym typeface="Calibri"/>
              </a:rPr>
              <a:t>s</a:t>
            </a:r>
            <a:endParaRPr b="0" i="0" sz="1400" u="none" cap="none" strike="noStrike">
              <a:solidFill>
                <a:srgbClr val="000000"/>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50"/>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8" name="Google Shape;298;p50"/>
          <p:cNvSpPr txBox="1"/>
          <p:nvPr/>
        </p:nvSpPr>
        <p:spPr>
          <a:xfrm>
            <a:off x="1079156" y="1081595"/>
            <a:ext cx="16812900" cy="1092900"/>
          </a:xfrm>
          <a:prstGeom prst="rect">
            <a:avLst/>
          </a:prstGeom>
          <a:noFill/>
          <a:ln>
            <a:noFill/>
          </a:ln>
        </p:spPr>
        <p:txBody>
          <a:bodyPr anchorCtr="0" anchor="t" bIns="0" lIns="0" spcFirstLastPara="1" rIns="0" wrap="square" tIns="0">
            <a:spAutoFit/>
          </a:bodyPr>
          <a:lstStyle/>
          <a:p>
            <a:pPr indent="0" lvl="0" marL="0" marR="0" rtl="0" algn="l">
              <a:lnSpc>
                <a:spcPct val="128169"/>
              </a:lnSpc>
              <a:spcBef>
                <a:spcPts val="0"/>
              </a:spcBef>
              <a:spcAft>
                <a:spcPts val="0"/>
              </a:spcAft>
              <a:buClr>
                <a:srgbClr val="FFFFFF"/>
              </a:buClr>
              <a:buSzPts val="7100"/>
              <a:buFont typeface="Poppins"/>
              <a:buNone/>
            </a:pPr>
            <a:r>
              <a:rPr b="1" i="0" lang="en-US" sz="7100" u="none" cap="none" strike="noStrike">
                <a:solidFill>
                  <a:srgbClr val="FFFFFF"/>
                </a:solidFill>
                <a:latin typeface="Poppins"/>
                <a:ea typeface="Poppins"/>
                <a:cs typeface="Poppins"/>
                <a:sym typeface="Poppins"/>
              </a:rPr>
              <a:t>Case Studies:</a:t>
            </a:r>
            <a:r>
              <a:rPr b="0" i="0" lang="en-US" sz="7100" u="none" cap="none" strike="noStrike">
                <a:solidFill>
                  <a:srgbClr val="FFFFFF"/>
                </a:solidFill>
                <a:latin typeface="Poppins"/>
                <a:ea typeface="Poppins"/>
                <a:cs typeface="Poppins"/>
                <a:sym typeface="Poppins"/>
              </a:rPr>
              <a:t> Methylation &amp; Detox </a:t>
            </a:r>
            <a:endParaRPr b="0" i="0" sz="1400" u="none" cap="none" strike="noStrike">
              <a:solidFill>
                <a:srgbClr val="000000"/>
              </a:solidFill>
              <a:latin typeface="Arial"/>
              <a:ea typeface="Arial"/>
              <a:cs typeface="Arial"/>
              <a:sym typeface="Arial"/>
            </a:endParaRPr>
          </a:p>
        </p:txBody>
      </p:sp>
      <p:sp>
        <p:nvSpPr>
          <p:cNvPr id="299" name="Google Shape;299;p5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0" name="Google Shape;300;p50"/>
          <p:cNvSpPr txBox="1"/>
          <p:nvPr/>
        </p:nvSpPr>
        <p:spPr>
          <a:xfrm>
            <a:off x="323100" y="3542700"/>
            <a:ext cx="8468400" cy="27768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400" u="none" cap="none" strike="noStrike">
                <a:solidFill>
                  <a:schemeClr val="dk1"/>
                </a:solidFill>
                <a:latin typeface="Calibri"/>
                <a:ea typeface="Calibri"/>
                <a:cs typeface="Calibri"/>
                <a:sym typeface="Calibri"/>
              </a:rPr>
              <a:t>Methylation (MTHFR) Case</a:t>
            </a:r>
            <a:endParaRPr b="1"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38F, fatigue/brain fog/mood swings, low leafy greens intake</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MTHFR C677T, homozygous</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a:t>
            </a:r>
            <a:r>
              <a:rPr b="1" i="0" lang="en-US" sz="2400" u="none" cap="none" strike="noStrike">
                <a:solidFill>
                  <a:schemeClr val="dk1"/>
                </a:solidFill>
                <a:latin typeface="Calibri"/>
                <a:ea typeface="Calibri"/>
                <a:cs typeface="Calibri"/>
                <a:sym typeface="Calibri"/>
              </a:rPr>
              <a:t>Labs: </a:t>
            </a:r>
            <a:r>
              <a:rPr b="0" i="0" lang="en-US" sz="2400" u="none" cap="none" strike="noStrike">
                <a:solidFill>
                  <a:schemeClr val="dk1"/>
                </a:solidFill>
                <a:latin typeface="Calibri"/>
                <a:ea typeface="Calibri"/>
                <a:cs typeface="Calibri"/>
                <a:sym typeface="Calibri"/>
              </a:rPr>
              <a:t>elevated homocysteine, low-normal folate and B12</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  </a:t>
            </a:r>
            <a:r>
              <a:rPr b="1" i="0" lang="en-US" sz="2400" u="none" cap="none" strike="noStrike">
                <a:solidFill>
                  <a:schemeClr val="dk1"/>
                </a:solidFill>
                <a:latin typeface="Calibri"/>
                <a:ea typeface="Calibri"/>
                <a:cs typeface="Calibri"/>
                <a:sym typeface="Calibri"/>
              </a:rPr>
              <a:t>Pattern:</a:t>
            </a:r>
            <a:r>
              <a:rPr b="0" i="0" lang="en-US" sz="2400" u="none" cap="none" strike="noStrike">
                <a:solidFill>
                  <a:schemeClr val="dk1"/>
                </a:solidFill>
                <a:latin typeface="Calibri"/>
                <a:ea typeface="Calibri"/>
                <a:cs typeface="Calibri"/>
                <a:sym typeface="Calibri"/>
              </a:rPr>
              <a:t> classic methylation insufficiency, diet-driven </a:t>
            </a:r>
            <a:endParaRPr b="0" i="0" sz="2400" u="none" cap="none" strike="noStrike">
              <a:solidFill>
                <a:srgbClr val="000000"/>
              </a:solidFill>
              <a:latin typeface="Calibri"/>
              <a:ea typeface="Calibri"/>
              <a:cs typeface="Calibri"/>
              <a:sym typeface="Calibri"/>
            </a:endParaRPr>
          </a:p>
        </p:txBody>
      </p:sp>
      <p:sp>
        <p:nvSpPr>
          <p:cNvPr id="301" name="Google Shape;301;p50"/>
          <p:cNvSpPr txBox="1"/>
          <p:nvPr/>
        </p:nvSpPr>
        <p:spPr>
          <a:xfrm>
            <a:off x="9839750" y="3379500"/>
            <a:ext cx="7741200" cy="35280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Detox &amp; Estrogen Clearance (COMT + GST) Case</a:t>
            </a:r>
            <a:endParaRPr b="1" i="0" sz="24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  • 44F, PMS/breast tenderness/irritability, limited vegetable intake</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400"/>
              <a:buFont typeface="Arial"/>
              <a:buNone/>
            </a:pPr>
            <a:r>
              <a:rPr b="0" i="0" lang="en-US" sz="2400" u="none" cap="none" strike="noStrike">
                <a:solidFill>
                  <a:schemeClr val="dk1"/>
                </a:solidFill>
                <a:latin typeface="Calibri"/>
                <a:ea typeface="Calibri"/>
                <a:cs typeface="Calibri"/>
                <a:sym typeface="Calibri"/>
              </a:rPr>
              <a:t>  • COMT Val158Met homozygous (slow COMT), GSTT1 null</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  • Labs: </a:t>
            </a:r>
            <a:r>
              <a:rPr b="0" i="0" lang="en-US" sz="2400" u="none" cap="none" strike="noStrike">
                <a:solidFill>
                  <a:schemeClr val="dk1"/>
                </a:solidFill>
                <a:latin typeface="Calibri"/>
                <a:ea typeface="Calibri"/>
                <a:cs typeface="Calibri"/>
                <a:sym typeface="Calibri"/>
              </a:rPr>
              <a:t>high-normal estradiol, low progesterone, mildly elevated hs-CRP</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Pattern:</a:t>
            </a:r>
            <a:r>
              <a:rPr b="0" i="0" lang="en-US" sz="2400" u="none" cap="none" strike="noStrike">
                <a:solidFill>
                  <a:schemeClr val="dk1"/>
                </a:solidFill>
                <a:latin typeface="Calibri"/>
                <a:ea typeface="Calibri"/>
                <a:cs typeface="Calibri"/>
                <a:sym typeface="Calibri"/>
              </a:rPr>
              <a:t> slow estrogen clearance + reduced Phase II conjugation </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 name="Shape 305"/>
        <p:cNvGrpSpPr/>
        <p:nvPr/>
      </p:nvGrpSpPr>
      <p:grpSpPr>
        <a:xfrm>
          <a:off x="0" y="0"/>
          <a:ext cx="0" cy="0"/>
          <a:chOff x="0" y="0"/>
          <a:chExt cx="0" cy="0"/>
        </a:xfrm>
      </p:grpSpPr>
      <p:sp>
        <p:nvSpPr>
          <p:cNvPr id="306" name="Google Shape;306;p51"/>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7" name="Google Shape;307;p51"/>
          <p:cNvSpPr txBox="1"/>
          <p:nvPr/>
        </p:nvSpPr>
        <p:spPr>
          <a:xfrm>
            <a:off x="1254181" y="788156"/>
            <a:ext cx="16812900" cy="1847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000"/>
              <a:buFont typeface="Poppins"/>
              <a:buNone/>
            </a:pPr>
            <a:r>
              <a:rPr b="1" i="0" lang="en-US" sz="6000" u="none" cap="none" strike="noStrike">
                <a:solidFill>
                  <a:srgbClr val="FFFFFF"/>
                </a:solidFill>
                <a:latin typeface="Poppins"/>
                <a:ea typeface="Poppins"/>
                <a:cs typeface="Poppins"/>
                <a:sym typeface="Poppins"/>
              </a:rPr>
              <a:t>Case Studies: </a:t>
            </a:r>
            <a:r>
              <a:rPr b="0" i="0" lang="en-US" sz="6000" u="none" cap="none" strike="noStrike">
                <a:solidFill>
                  <a:srgbClr val="FFFFFF"/>
                </a:solidFill>
                <a:latin typeface="Poppins"/>
                <a:ea typeface="Poppins"/>
                <a:cs typeface="Poppins"/>
                <a:sym typeface="Poppins"/>
              </a:rPr>
              <a:t>Neurotransmitters, Inflammation, VDR</a:t>
            </a:r>
            <a:endParaRPr b="0" i="0" sz="1400" u="none" cap="none" strike="noStrike">
              <a:solidFill>
                <a:srgbClr val="000000"/>
              </a:solidFill>
              <a:latin typeface="Arial"/>
              <a:ea typeface="Arial"/>
              <a:cs typeface="Arial"/>
              <a:sym typeface="Arial"/>
            </a:endParaRPr>
          </a:p>
        </p:txBody>
      </p:sp>
      <p:sp>
        <p:nvSpPr>
          <p:cNvPr id="308" name="Google Shape;308;p51"/>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9" name="Google Shape;309;p51"/>
          <p:cNvSpPr txBox="1"/>
          <p:nvPr/>
        </p:nvSpPr>
        <p:spPr>
          <a:xfrm>
            <a:off x="653700" y="3609925"/>
            <a:ext cx="5259600" cy="4771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1200"/>
              </a:spcBef>
              <a:spcAft>
                <a:spcPts val="0"/>
              </a:spcAft>
              <a:buClr>
                <a:schemeClr val="dk1"/>
              </a:buClr>
              <a:buSzPts val="1100"/>
              <a:buFont typeface="Arial"/>
              <a:buNone/>
            </a:pPr>
            <a:r>
              <a:rPr b="1" i="0" lang="en-US" sz="2400" u="none" cap="none" strike="noStrike">
                <a:solidFill>
                  <a:schemeClr val="dk1"/>
                </a:solidFill>
                <a:latin typeface="Calibri"/>
                <a:ea typeface="Calibri"/>
                <a:cs typeface="Calibri"/>
                <a:sym typeface="Calibri"/>
              </a:rPr>
              <a:t>Neurotransmitter Metabolism (MAOA + COMT) Case</a:t>
            </a:r>
            <a:endParaRPr b="1"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29M, anxiety/racing thoughts/poor stress tolerance, high caffeine, poor sleep</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MAOA slow variant, COMT heterozygous</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Labs: elevated PM cortisol, high urinary dopamine metabolites, low-normal magnesium</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Pattern:</a:t>
            </a:r>
            <a:r>
              <a:rPr b="0" i="0" lang="en-US" sz="2400" u="none" cap="none" strike="noStrike">
                <a:solidFill>
                  <a:schemeClr val="dk1"/>
                </a:solidFill>
                <a:latin typeface="Calibri"/>
                <a:ea typeface="Calibri"/>
                <a:cs typeface="Calibri"/>
                <a:sym typeface="Calibri"/>
              </a:rPr>
              <a:t> slow neurotransmitter clearance amplified by lifestyle stimulants </a:t>
            </a:r>
            <a:endParaRPr b="0" i="0" sz="2400" u="none" cap="none" strike="noStrike">
              <a:solidFill>
                <a:schemeClr val="dk1"/>
              </a:solidFill>
              <a:latin typeface="Calibri"/>
              <a:ea typeface="Calibri"/>
              <a:cs typeface="Calibri"/>
              <a:sym typeface="Calibri"/>
            </a:endParaRPr>
          </a:p>
        </p:txBody>
      </p:sp>
      <p:sp>
        <p:nvSpPr>
          <p:cNvPr id="310" name="Google Shape;310;p51"/>
          <p:cNvSpPr txBox="1"/>
          <p:nvPr/>
        </p:nvSpPr>
        <p:spPr>
          <a:xfrm>
            <a:off x="6371200" y="3609925"/>
            <a:ext cx="5765100" cy="4402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1200"/>
              </a:spcBef>
              <a:spcAft>
                <a:spcPts val="0"/>
              </a:spcAft>
              <a:buClr>
                <a:schemeClr val="dk1"/>
              </a:buClr>
              <a:buSzPts val="1100"/>
              <a:buFont typeface="Arial"/>
              <a:buNone/>
            </a:pPr>
            <a:r>
              <a:rPr b="1" i="0" lang="en-US" sz="2400" u="none" cap="none" strike="noStrike">
                <a:solidFill>
                  <a:schemeClr val="dk1"/>
                </a:solidFill>
                <a:latin typeface="Calibri"/>
                <a:ea typeface="Calibri"/>
                <a:cs typeface="Calibri"/>
                <a:sym typeface="Calibri"/>
              </a:rPr>
              <a:t>Inflammation &amp; Oxidative Stress (IL-6 + SOD2) Case</a:t>
            </a:r>
            <a:endParaRPr b="1"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52M, joint pain/slow recovery/fatigue, low omega-3 intake</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IL-6 pro-inflammatory variant, SOD2 reduced antioxidant efficiency</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Labs: elevated hs-CRP, low omega-3 index, high-normal ferritin</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Pattern:</a:t>
            </a:r>
            <a:r>
              <a:rPr b="0" i="0" lang="en-US" sz="2400" u="none" cap="none" strike="noStrike">
                <a:solidFill>
                  <a:schemeClr val="dk1"/>
                </a:solidFill>
                <a:latin typeface="Calibri"/>
                <a:ea typeface="Calibri"/>
                <a:cs typeface="Calibri"/>
                <a:sym typeface="Calibri"/>
              </a:rPr>
              <a:t> genetic inflammatory tendency + low anti-inflammatory dietary support </a:t>
            </a:r>
            <a:endParaRPr b="1" i="0" sz="2400" u="none" cap="none" strike="noStrike">
              <a:solidFill>
                <a:schemeClr val="dk1"/>
              </a:solidFill>
              <a:latin typeface="Calibri"/>
              <a:ea typeface="Calibri"/>
              <a:cs typeface="Calibri"/>
              <a:sym typeface="Calibri"/>
            </a:endParaRPr>
          </a:p>
        </p:txBody>
      </p:sp>
      <p:sp>
        <p:nvSpPr>
          <p:cNvPr id="311" name="Google Shape;311;p51"/>
          <p:cNvSpPr txBox="1"/>
          <p:nvPr/>
        </p:nvSpPr>
        <p:spPr>
          <a:xfrm>
            <a:off x="12301975" y="3609925"/>
            <a:ext cx="5765100" cy="4032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1200"/>
              </a:spcBef>
              <a:spcAft>
                <a:spcPts val="0"/>
              </a:spcAft>
              <a:buClr>
                <a:schemeClr val="dk1"/>
              </a:buClr>
              <a:buSzPts val="1100"/>
              <a:buFont typeface="Arial"/>
              <a:buNone/>
            </a:pPr>
            <a:r>
              <a:rPr b="1" i="0" lang="en-US" sz="2400" u="none" cap="none" strike="noStrike">
                <a:solidFill>
                  <a:schemeClr val="dk1"/>
                </a:solidFill>
                <a:latin typeface="Calibri"/>
                <a:ea typeface="Calibri"/>
                <a:cs typeface="Calibri"/>
                <a:sym typeface="Calibri"/>
              </a:rPr>
              <a:t>Vitamin D Receptor (VDR) Case</a:t>
            </a:r>
            <a:endParaRPr b="1"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47F, frequent infections/fatigue, limited sun exposure</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VDR polymorphism, reduced receptor sensitivity</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chemeClr val="dk1"/>
              </a:buClr>
              <a:buSzPts val="1100"/>
              <a:buFont typeface="Arial"/>
              <a:buNone/>
            </a:pPr>
            <a:r>
              <a:rPr b="0" i="0" lang="en-US" sz="2400" u="none" cap="none" strike="noStrike">
                <a:solidFill>
                  <a:schemeClr val="dk1"/>
                </a:solidFill>
                <a:latin typeface="Calibri"/>
                <a:ea typeface="Calibri"/>
                <a:cs typeface="Calibri"/>
                <a:sym typeface="Calibri"/>
              </a:rPr>
              <a:t>  • Labs: low-normal 25-OH vitamin D (28 ng/mL), mildly elevated hs-CRP</a:t>
            </a:r>
            <a:endParaRPr b="0" i="0" sz="24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Pattern:</a:t>
            </a:r>
            <a:r>
              <a:rPr b="0" i="0" lang="en-US" sz="2400" u="none" cap="none" strike="noStrike">
                <a:solidFill>
                  <a:schemeClr val="dk1"/>
                </a:solidFill>
                <a:latin typeface="Calibri"/>
                <a:ea typeface="Calibri"/>
                <a:cs typeface="Calibri"/>
                <a:sym typeface="Calibri"/>
              </a:rPr>
              <a:t> reduced receptor efficiency compounding borderline intake </a:t>
            </a:r>
            <a:endParaRPr b="1" i="0" sz="2400" u="none" cap="none" strike="noStrike">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55"/>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17" name="Google Shape;317;p55"/>
          <p:cNvSpPr txBox="1"/>
          <p:nvPr/>
        </p:nvSpPr>
        <p:spPr>
          <a:xfrm>
            <a:off x="1216184" y="488607"/>
            <a:ext cx="17419200" cy="22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6800"/>
              <a:buFont typeface="Poppins"/>
              <a:buNone/>
            </a:pPr>
            <a:r>
              <a:rPr b="0" i="0" lang="en-US" sz="7200" u="none" cap="none" strike="noStrike">
                <a:solidFill>
                  <a:srgbClr val="0433FF"/>
                </a:solidFill>
                <a:latin typeface="Poppins"/>
                <a:ea typeface="Poppins"/>
                <a:cs typeface="Poppins"/>
                <a:sym typeface="Poppins"/>
              </a:rPr>
              <a:t>Nutritional Inborn Errors of Metabolism (IEMs)</a:t>
            </a:r>
            <a:endParaRPr b="0" i="0" sz="7200" u="none" cap="none" strike="noStrike">
              <a:solidFill>
                <a:srgbClr val="000000"/>
              </a:solidFill>
              <a:latin typeface="Arial"/>
              <a:ea typeface="Arial"/>
              <a:cs typeface="Arial"/>
              <a:sym typeface="Arial"/>
            </a:endParaRPr>
          </a:p>
        </p:txBody>
      </p:sp>
      <p:sp>
        <p:nvSpPr>
          <p:cNvPr id="318" name="Google Shape;318;p55"/>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19" name="Google Shape;319;p55"/>
          <p:cNvSpPr txBox="1"/>
          <p:nvPr/>
        </p:nvSpPr>
        <p:spPr>
          <a:xfrm>
            <a:off x="653704" y="3526125"/>
            <a:ext cx="16774500" cy="47931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700" u="none" cap="none" strike="noStrike">
                <a:solidFill>
                  <a:schemeClr val="dk1"/>
                </a:solidFill>
                <a:latin typeface="Calibri"/>
                <a:ea typeface="Calibri"/>
                <a:cs typeface="Calibri"/>
                <a:sym typeface="Calibri"/>
              </a:rPr>
              <a:t>Definition: </a:t>
            </a:r>
            <a:r>
              <a:rPr b="0" i="0" lang="en-US" sz="2700" u="none" cap="none" strike="noStrike">
                <a:solidFill>
                  <a:schemeClr val="dk1"/>
                </a:solidFill>
                <a:latin typeface="Calibri"/>
                <a:ea typeface="Calibri"/>
                <a:cs typeface="Calibri"/>
                <a:sym typeface="Calibri"/>
              </a:rPr>
              <a:t>Genetically inherited enzyme/transport defects that impair nutrient metabolism, causing toxic metabolite accumulation, downstream deficiency, or energy production failure. Nutrition is the primary lifelong therapy for many IEMs.</a:t>
            </a:r>
            <a:endParaRPr b="0" i="0" sz="27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t/>
            </a:r>
            <a:endParaRPr b="0" i="0" sz="27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b="1" i="0" lang="en-US" sz="2700" u="none" cap="none" strike="noStrike">
                <a:solidFill>
                  <a:schemeClr val="dk1"/>
                </a:solidFill>
                <a:latin typeface="Calibri"/>
                <a:ea typeface="Calibri"/>
                <a:cs typeface="Calibri"/>
                <a:sym typeface="Calibri"/>
              </a:rPr>
              <a:t>Why this matters in practice:</a:t>
            </a:r>
            <a:endParaRPr b="1" i="0" sz="2700" u="none" cap="none" strike="noStrike">
              <a:solidFill>
                <a:schemeClr val="dk1"/>
              </a:solidFill>
              <a:latin typeface="Calibri"/>
              <a:ea typeface="Calibri"/>
              <a:cs typeface="Calibri"/>
              <a:sym typeface="Calibri"/>
            </a:endParaRPr>
          </a:p>
          <a:p>
            <a:pPr indent="-400050" lvl="0" marL="457200" marR="0" rtl="0" algn="l">
              <a:lnSpc>
                <a:spcPct val="115000"/>
              </a:lnSpc>
              <a:spcBef>
                <a:spcPts val="1200"/>
              </a:spcBef>
              <a:spcAft>
                <a:spcPts val="0"/>
              </a:spcAft>
              <a:buClr>
                <a:schemeClr val="dk1"/>
              </a:buClr>
              <a:buSzPts val="2700"/>
              <a:buFont typeface="Arial"/>
              <a:buChar char="●"/>
            </a:pPr>
            <a:r>
              <a:rPr b="0" i="0" lang="en-US" sz="2700" u="none" cap="none" strike="noStrike">
                <a:solidFill>
                  <a:schemeClr val="dk1"/>
                </a:solidFill>
                <a:latin typeface="Calibri"/>
                <a:ea typeface="Calibri"/>
                <a:cs typeface="Calibri"/>
                <a:sym typeface="Calibri"/>
              </a:rPr>
              <a:t>Many IEMs are </a:t>
            </a:r>
            <a:r>
              <a:rPr b="1" i="0" lang="en-US" sz="2700" u="none" cap="none" strike="noStrike">
                <a:solidFill>
                  <a:schemeClr val="dk1"/>
                </a:solidFill>
                <a:latin typeface="Calibri"/>
                <a:ea typeface="Calibri"/>
                <a:cs typeface="Calibri"/>
                <a:sym typeface="Calibri"/>
              </a:rPr>
              <a:t>diet-managed conditions</a:t>
            </a:r>
            <a:endParaRPr b="1" i="0" sz="2700" u="none" cap="none" strike="noStrike">
              <a:solidFill>
                <a:schemeClr val="dk1"/>
              </a:solidFill>
              <a:latin typeface="Calibri"/>
              <a:ea typeface="Calibri"/>
              <a:cs typeface="Calibri"/>
              <a:sym typeface="Calibri"/>
            </a:endParaRPr>
          </a:p>
          <a:p>
            <a:pPr indent="-400050" lvl="0" marL="457200" marR="0" rtl="0" algn="l">
              <a:lnSpc>
                <a:spcPct val="115000"/>
              </a:lnSpc>
              <a:spcBef>
                <a:spcPts val="0"/>
              </a:spcBef>
              <a:spcAft>
                <a:spcPts val="0"/>
              </a:spcAft>
              <a:buClr>
                <a:schemeClr val="dk1"/>
              </a:buClr>
              <a:buSzPts val="2700"/>
              <a:buFont typeface="Arial"/>
              <a:buChar char="●"/>
            </a:pPr>
            <a:r>
              <a:rPr b="0" i="0" lang="en-US" sz="2700" u="none" cap="none" strike="noStrike">
                <a:solidFill>
                  <a:schemeClr val="dk1"/>
                </a:solidFill>
                <a:latin typeface="Calibri"/>
                <a:ea typeface="Calibri"/>
                <a:cs typeface="Calibri"/>
                <a:sym typeface="Calibri"/>
              </a:rPr>
              <a:t>Early intervention prevents </a:t>
            </a:r>
            <a:r>
              <a:rPr b="1" i="0" lang="en-US" sz="2700" u="none" cap="none" strike="noStrike">
                <a:solidFill>
                  <a:schemeClr val="dk1"/>
                </a:solidFill>
                <a:latin typeface="Calibri"/>
                <a:ea typeface="Calibri"/>
                <a:cs typeface="Calibri"/>
                <a:sym typeface="Calibri"/>
              </a:rPr>
              <a:t>neurologic damage and organ dysfunction</a:t>
            </a:r>
            <a:endParaRPr b="1" i="0" sz="2700" u="none" cap="none" strike="noStrike">
              <a:solidFill>
                <a:schemeClr val="dk1"/>
              </a:solidFill>
              <a:latin typeface="Calibri"/>
              <a:ea typeface="Calibri"/>
              <a:cs typeface="Calibri"/>
              <a:sym typeface="Calibri"/>
            </a:endParaRPr>
          </a:p>
          <a:p>
            <a:pPr indent="-400050" lvl="0" marL="457200" marR="0" rtl="0" algn="l">
              <a:lnSpc>
                <a:spcPct val="115000"/>
              </a:lnSpc>
              <a:spcBef>
                <a:spcPts val="0"/>
              </a:spcBef>
              <a:spcAft>
                <a:spcPts val="0"/>
              </a:spcAft>
              <a:buClr>
                <a:schemeClr val="dk1"/>
              </a:buClr>
              <a:buSzPts val="2700"/>
              <a:buFont typeface="Arial"/>
              <a:buChar char="●"/>
            </a:pPr>
            <a:r>
              <a:rPr b="0" i="0" lang="en-US" sz="2700" u="none" cap="none" strike="noStrike">
                <a:solidFill>
                  <a:schemeClr val="dk1"/>
                </a:solidFill>
                <a:latin typeface="Calibri"/>
                <a:ea typeface="Calibri"/>
                <a:cs typeface="Calibri"/>
                <a:sym typeface="Calibri"/>
              </a:rPr>
              <a:t>Adults may present with </a:t>
            </a:r>
            <a:r>
              <a:rPr b="1" i="0" lang="en-US" sz="2700" u="none" cap="none" strike="noStrike">
                <a:solidFill>
                  <a:schemeClr val="dk1"/>
                </a:solidFill>
                <a:latin typeface="Calibri"/>
                <a:ea typeface="Calibri"/>
                <a:cs typeface="Calibri"/>
                <a:sym typeface="Calibri"/>
              </a:rPr>
              <a:t>milder or late-onset forms</a:t>
            </a:r>
            <a:endParaRPr b="1" i="0" sz="2700" u="none" cap="none" strike="noStrike">
              <a:solidFill>
                <a:schemeClr val="dk1"/>
              </a:solidFill>
              <a:latin typeface="Calibri"/>
              <a:ea typeface="Calibri"/>
              <a:cs typeface="Calibri"/>
              <a:sym typeface="Calibri"/>
            </a:endParaRPr>
          </a:p>
          <a:p>
            <a:pPr indent="-400050" lvl="0" marL="457200" marR="0" rtl="0" algn="l">
              <a:lnSpc>
                <a:spcPct val="115000"/>
              </a:lnSpc>
              <a:spcBef>
                <a:spcPts val="0"/>
              </a:spcBef>
              <a:spcAft>
                <a:spcPts val="0"/>
              </a:spcAft>
              <a:buClr>
                <a:schemeClr val="dk1"/>
              </a:buClr>
              <a:buSzPts val="2700"/>
              <a:buFont typeface="Arial"/>
              <a:buChar char="●"/>
            </a:pPr>
            <a:r>
              <a:rPr b="0" i="0" lang="en-US" sz="2700" u="none" cap="none" strike="noStrike">
                <a:solidFill>
                  <a:schemeClr val="dk1"/>
                </a:solidFill>
                <a:latin typeface="Calibri"/>
                <a:ea typeface="Calibri"/>
                <a:cs typeface="Calibri"/>
                <a:sym typeface="Calibri"/>
              </a:rPr>
              <a:t>Nutrition professionals play a </a:t>
            </a:r>
            <a:r>
              <a:rPr b="1" i="0" lang="en-US" sz="2700" u="none" cap="none" strike="noStrike">
                <a:solidFill>
                  <a:schemeClr val="dk1"/>
                </a:solidFill>
                <a:latin typeface="Calibri"/>
                <a:ea typeface="Calibri"/>
                <a:cs typeface="Calibri"/>
                <a:sym typeface="Calibri"/>
              </a:rPr>
              <a:t>central role</a:t>
            </a:r>
            <a:r>
              <a:rPr b="0" i="0" lang="en-US" sz="2700" u="none" cap="none" strike="noStrike">
                <a:solidFill>
                  <a:schemeClr val="dk1"/>
                </a:solidFill>
                <a:latin typeface="Calibri"/>
                <a:ea typeface="Calibri"/>
                <a:cs typeface="Calibri"/>
                <a:sym typeface="Calibri"/>
              </a:rPr>
              <a:t> in medical nutrition therapy (MNT)</a:t>
            </a:r>
            <a:endParaRPr b="1" i="0" sz="2700" u="none" cap="none" strike="noStrike">
              <a:solidFill>
                <a:srgbClr val="000000"/>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3" name="Shape 323"/>
        <p:cNvGrpSpPr/>
        <p:nvPr/>
      </p:nvGrpSpPr>
      <p:grpSpPr>
        <a:xfrm>
          <a:off x="0" y="0"/>
          <a:ext cx="0" cy="0"/>
          <a:chOff x="0" y="0"/>
          <a:chExt cx="0" cy="0"/>
        </a:xfrm>
      </p:grpSpPr>
      <p:sp>
        <p:nvSpPr>
          <p:cNvPr id="324" name="Google Shape;324;p56"/>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5" name="Google Shape;325;p56"/>
          <p:cNvSpPr txBox="1"/>
          <p:nvPr/>
        </p:nvSpPr>
        <p:spPr>
          <a:xfrm>
            <a:off x="868812" y="581326"/>
            <a:ext cx="17419200" cy="209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600"/>
              <a:buFont typeface="Poppins"/>
              <a:buNone/>
            </a:pPr>
            <a:r>
              <a:rPr b="1" i="0" lang="en-US" sz="6800" u="none" cap="none" strike="noStrike">
                <a:solidFill>
                  <a:srgbClr val="FFFFFF"/>
                </a:solidFill>
                <a:latin typeface="Poppins"/>
                <a:ea typeface="Poppins"/>
                <a:cs typeface="Poppins"/>
                <a:sym typeface="Poppins"/>
              </a:rPr>
              <a:t>Classification of Nutritional IEMs:</a:t>
            </a:r>
            <a:endParaRPr b="1" i="0" sz="6800" u="none" cap="none" strike="noStrike">
              <a:solidFill>
                <a:srgbClr val="FFFFFF"/>
              </a:solidFill>
              <a:latin typeface="Poppins"/>
              <a:ea typeface="Poppins"/>
              <a:cs typeface="Poppins"/>
              <a:sym typeface="Poppins"/>
            </a:endParaRPr>
          </a:p>
          <a:p>
            <a:pPr indent="0" lvl="0" marL="0" marR="0" rtl="0" algn="l">
              <a:lnSpc>
                <a:spcPct val="100000"/>
              </a:lnSpc>
              <a:spcBef>
                <a:spcPts val="0"/>
              </a:spcBef>
              <a:spcAft>
                <a:spcPts val="0"/>
              </a:spcAft>
              <a:buClr>
                <a:srgbClr val="FFFFFF"/>
              </a:buClr>
              <a:buSzPts val="6600"/>
              <a:buFont typeface="Poppins"/>
              <a:buNone/>
            </a:pPr>
            <a:r>
              <a:rPr b="0" i="0" lang="en-US" sz="6800" u="none" cap="none" strike="noStrike">
                <a:solidFill>
                  <a:srgbClr val="FFFFFF"/>
                </a:solidFill>
                <a:latin typeface="Poppins"/>
                <a:ea typeface="Poppins"/>
                <a:cs typeface="Poppins"/>
                <a:sym typeface="Poppins"/>
              </a:rPr>
              <a:t>(Amino Acid &amp; Carbohydrate Disorders) </a:t>
            </a:r>
            <a:endParaRPr b="0" i="0" sz="6800" u="none" cap="none" strike="noStrike">
              <a:solidFill>
                <a:srgbClr val="000000"/>
              </a:solidFill>
              <a:latin typeface="Arial"/>
              <a:ea typeface="Arial"/>
              <a:cs typeface="Arial"/>
              <a:sym typeface="Arial"/>
            </a:endParaRPr>
          </a:p>
        </p:txBody>
      </p:sp>
      <p:sp>
        <p:nvSpPr>
          <p:cNvPr id="326" name="Google Shape;326;p56"/>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7" name="Google Shape;327;p56"/>
          <p:cNvSpPr txBox="1"/>
          <p:nvPr/>
        </p:nvSpPr>
        <p:spPr>
          <a:xfrm>
            <a:off x="1798677" y="3092825"/>
            <a:ext cx="5479200" cy="461700"/>
          </a:xfrm>
          <a:prstGeom prst="rect">
            <a:avLst/>
          </a:prstGeom>
          <a:noFill/>
          <a:ln>
            <a:noFill/>
          </a:ln>
        </p:spPr>
        <p:txBody>
          <a:bodyPr anchorCtr="0" anchor="t" bIns="45700" lIns="45700" spcFirstLastPara="1" rIns="45700" wrap="square" tIns="45700">
            <a:spAutoFit/>
          </a:bodyPr>
          <a:lstStyle/>
          <a:p>
            <a:pPr indent="-457200" lvl="0" marL="457200" marR="0" rtl="0" algn="l">
              <a:lnSpc>
                <a:spcPct val="100000"/>
              </a:lnSpc>
              <a:spcBef>
                <a:spcPts val="0"/>
              </a:spcBef>
              <a:spcAft>
                <a:spcPts val="0"/>
              </a:spcAft>
              <a:buClr>
                <a:srgbClr val="000000"/>
              </a:buClr>
              <a:buSzPts val="2800"/>
              <a:buFont typeface="Times"/>
              <a:buNone/>
            </a:pPr>
            <a:r>
              <a:rPr b="1" i="0" lang="en-US" sz="2400" u="none" cap="none" strike="noStrike">
                <a:solidFill>
                  <a:srgbClr val="000000"/>
                </a:solidFill>
                <a:latin typeface="Calibri"/>
                <a:ea typeface="Calibri"/>
                <a:cs typeface="Calibri"/>
                <a:sym typeface="Calibri"/>
              </a:rPr>
              <a:t>Amino Acid Metabolism Disorders</a:t>
            </a:r>
            <a:endParaRPr b="0" i="0" sz="2400" u="none" cap="none" strike="noStrike">
              <a:solidFill>
                <a:srgbClr val="000000"/>
              </a:solidFill>
              <a:latin typeface="Calibri"/>
              <a:ea typeface="Calibri"/>
              <a:cs typeface="Calibri"/>
              <a:sym typeface="Calibri"/>
            </a:endParaRPr>
          </a:p>
        </p:txBody>
      </p:sp>
      <p:graphicFrame>
        <p:nvGraphicFramePr>
          <p:cNvPr id="328" name="Google Shape;328;p56"/>
          <p:cNvGraphicFramePr/>
          <p:nvPr/>
        </p:nvGraphicFramePr>
        <p:xfrm>
          <a:off x="356940" y="3837869"/>
          <a:ext cx="3000000" cy="3000000"/>
        </p:xfrm>
        <a:graphic>
          <a:graphicData uri="http://schemas.openxmlformats.org/drawingml/2006/table">
            <a:tbl>
              <a:tblPr bandRow="1">
                <a:noFill/>
                <a:tableStyleId>{2913B584-4A57-44CA-89FB-EE9C3ED25E55}</a:tableStyleId>
              </a:tblPr>
              <a:tblGrid>
                <a:gridCol w="2545450"/>
                <a:gridCol w="3581400"/>
                <a:gridCol w="2238425"/>
              </a:tblGrid>
              <a:tr h="690100">
                <a:tc>
                  <a:txBody>
                    <a:bodyPr/>
                    <a:lstStyle/>
                    <a:p>
                      <a:pPr indent="0" lvl="0" marL="0" marR="0" rtl="0" algn="l">
                        <a:lnSpc>
                          <a:spcPct val="100000"/>
                        </a:lnSpc>
                        <a:spcBef>
                          <a:spcPts val="0"/>
                        </a:spcBef>
                        <a:spcAft>
                          <a:spcPts val="0"/>
                        </a:spcAft>
                        <a:buClr>
                          <a:schemeClr val="dk1"/>
                        </a:buClr>
                        <a:buSzPts val="2400"/>
                        <a:buFont typeface="Times"/>
                        <a:buNone/>
                      </a:pPr>
                      <a:r>
                        <a:rPr b="1" lang="en-US" sz="2400" u="none" cap="none" strike="noStrike"/>
                        <a:t>Disorder Type</a:t>
                      </a:r>
                      <a:endParaRPr sz="2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400"/>
                        <a:buFont typeface="Times"/>
                        <a:buNone/>
                      </a:pPr>
                      <a:r>
                        <a:rPr b="1" lang="en-US" sz="2400" u="none" cap="none" strike="noStrike"/>
                        <a:t>Metabolic Defect</a:t>
                      </a:r>
                      <a:endParaRPr sz="2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400"/>
                        <a:buFont typeface="Times"/>
                        <a:buNone/>
                      </a:pPr>
                      <a:r>
                        <a:rPr b="1" lang="en-US" sz="2400" u="none" cap="none" strike="noStrike"/>
                        <a:t>Nutritional Issue</a:t>
                      </a:r>
                      <a:endParaRPr sz="2400" u="none" cap="none" strike="noStrike"/>
                    </a:p>
                  </a:txBody>
                  <a:tcPr marT="12700" marB="12700" marR="12700" marL="12700" anchor="ctr"/>
                </a:tc>
              </a:tr>
              <a:tr h="1089875">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highlight>
                            <a:srgbClr val="FFFF00"/>
                          </a:highlight>
                        </a:rPr>
                        <a:t>Phenylalanine metabolism (PKU)</a:t>
                      </a:r>
                      <a:endParaRPr sz="2400" u="none" cap="none" strike="noStrike">
                        <a:highlight>
                          <a:srgbClr val="FFFF00"/>
                        </a:highlight>
                      </a:endParaRPr>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t>Inability to convert phenylalanine → tyrosine</a:t>
                      </a:r>
                      <a:endParaRPr sz="2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t>Phenylalanine accumulation</a:t>
                      </a:r>
                      <a:endParaRPr sz="2400" u="none" cap="none" strike="noStrike"/>
                    </a:p>
                  </a:txBody>
                  <a:tcPr marT="12700" marB="12700" marR="12700" marL="12700" anchor="ctr"/>
                </a:tc>
              </a:tr>
              <a:tr h="1069675">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t>Branched-chain AA metabolism</a:t>
                      </a:r>
                      <a:endParaRPr sz="2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t>Impaired BCAA breakdown</a:t>
                      </a:r>
                      <a:endParaRPr sz="2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t>Toxic amino acid buildup</a:t>
                      </a:r>
                      <a:endParaRPr sz="2400" u="none" cap="none" strike="noStrike"/>
                    </a:p>
                  </a:txBody>
                  <a:tcPr marT="12700" marB="12700" marR="12700" marL="12700" anchor="ctr"/>
                </a:tc>
              </a:tr>
              <a:tr h="690100">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t>Sulfur AA metabolism</a:t>
                      </a:r>
                      <a:endParaRPr sz="2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t>Methionine metabolism defects</a:t>
                      </a:r>
                      <a:endParaRPr sz="2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2400"/>
                        <a:buFont typeface="Times"/>
                        <a:buNone/>
                      </a:pPr>
                      <a:r>
                        <a:rPr lang="en-US" sz="2400" u="none" cap="none" strike="noStrike"/>
                        <a:t>Elevated homocysteine</a:t>
                      </a:r>
                      <a:endParaRPr sz="2400" u="none" cap="none" strike="noStrike"/>
                    </a:p>
                  </a:txBody>
                  <a:tcPr marT="12700" marB="12700" marR="12700" marL="12700" anchor="ctr"/>
                </a:tc>
              </a:tr>
            </a:tbl>
          </a:graphicData>
        </a:graphic>
      </p:graphicFrame>
      <p:sp>
        <p:nvSpPr>
          <p:cNvPr id="329" name="Google Shape;329;p56"/>
          <p:cNvSpPr txBox="1"/>
          <p:nvPr/>
        </p:nvSpPr>
        <p:spPr>
          <a:xfrm>
            <a:off x="356950" y="7666275"/>
            <a:ext cx="8716800" cy="2401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400" u="none" cap="none" strike="noStrike">
                <a:solidFill>
                  <a:srgbClr val="000000"/>
                </a:solidFill>
                <a:latin typeface="Calibri"/>
                <a:ea typeface="Calibri"/>
                <a:cs typeface="Calibri"/>
                <a:sym typeface="Calibri"/>
              </a:rPr>
              <a:t>Nutrition Focus</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Restriction of the offending amino acid</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0" i="0" lang="en-US" sz="2400" u="none" cap="none" strike="noStrike">
                <a:solidFill>
                  <a:srgbClr val="000000"/>
                </a:solidFill>
                <a:latin typeface="Calibri"/>
                <a:ea typeface="Calibri"/>
                <a:cs typeface="Calibri"/>
                <a:sym typeface="Calibri"/>
              </a:rPr>
              <a:t>Use of </a:t>
            </a:r>
            <a:r>
              <a:rPr b="1" i="0" lang="en-US" sz="2400" u="none" cap="none" strike="noStrike">
                <a:solidFill>
                  <a:srgbClr val="000000"/>
                </a:solidFill>
                <a:latin typeface="Calibri"/>
                <a:ea typeface="Calibri"/>
                <a:cs typeface="Calibri"/>
                <a:sym typeface="Calibri"/>
              </a:rPr>
              <a:t>medical foods</a:t>
            </a:r>
            <a:r>
              <a:rPr b="0" i="0" lang="en-US" sz="2400" u="none" cap="none" strike="noStrike">
                <a:solidFill>
                  <a:srgbClr val="000000"/>
                </a:solidFill>
                <a:latin typeface="Calibri"/>
                <a:ea typeface="Calibri"/>
                <a:cs typeface="Calibri"/>
                <a:sym typeface="Calibri"/>
              </a:rPr>
              <a:t> (AA formulas without the problematic nutrient)</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Adequate energy intake to prevent catabolism</a:t>
            </a:r>
            <a:endParaRPr b="0" i="0" sz="2400" u="none" cap="none" strike="noStrike">
              <a:solidFill>
                <a:srgbClr val="000000"/>
              </a:solidFill>
              <a:latin typeface="Calibri"/>
              <a:ea typeface="Calibri"/>
              <a:cs typeface="Calibri"/>
              <a:sym typeface="Calibri"/>
            </a:endParaRPr>
          </a:p>
        </p:txBody>
      </p:sp>
      <p:sp>
        <p:nvSpPr>
          <p:cNvPr id="330" name="Google Shape;330;p56"/>
          <p:cNvSpPr/>
          <p:nvPr/>
        </p:nvSpPr>
        <p:spPr>
          <a:xfrm>
            <a:off x="16514800" y="31672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331" name="Google Shape;331;p56"/>
          <p:cNvSpPr txBox="1"/>
          <p:nvPr/>
        </p:nvSpPr>
        <p:spPr>
          <a:xfrm>
            <a:off x="10465902" y="3086110"/>
            <a:ext cx="67017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latin typeface="Calibri"/>
                <a:ea typeface="Calibri"/>
                <a:cs typeface="Calibri"/>
                <a:sym typeface="Calibri"/>
              </a:rPr>
              <a:t>Carbohydrate Metabolism Disorders</a:t>
            </a:r>
            <a:endParaRPr b="0" i="0" sz="2400" u="none" cap="none" strike="noStrike">
              <a:solidFill>
                <a:srgbClr val="000000"/>
              </a:solidFill>
              <a:latin typeface="Calibri"/>
              <a:ea typeface="Calibri"/>
              <a:cs typeface="Calibri"/>
              <a:sym typeface="Calibri"/>
            </a:endParaRPr>
          </a:p>
        </p:txBody>
      </p:sp>
      <p:sp>
        <p:nvSpPr>
          <p:cNvPr id="332" name="Google Shape;332;p56"/>
          <p:cNvSpPr txBox="1"/>
          <p:nvPr/>
        </p:nvSpPr>
        <p:spPr>
          <a:xfrm>
            <a:off x="9282299" y="7666244"/>
            <a:ext cx="9838200" cy="2031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400" u="none" cap="none" strike="noStrike">
                <a:solidFill>
                  <a:srgbClr val="000000"/>
                </a:solidFill>
                <a:latin typeface="Calibri"/>
                <a:ea typeface="Calibri"/>
                <a:cs typeface="Calibri"/>
                <a:sym typeface="Calibri"/>
              </a:rPr>
              <a:t>Nutrition Focus</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Strict avoidance of specific carbohydrates</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Frequent meals to prevent hypoglycemia</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Emergency feeding protocols during illness</a:t>
            </a:r>
            <a:endParaRPr b="0" i="0" sz="2400" u="none" cap="none" strike="noStrike">
              <a:solidFill>
                <a:srgbClr val="000000"/>
              </a:solidFill>
              <a:latin typeface="Calibri"/>
              <a:ea typeface="Calibri"/>
              <a:cs typeface="Calibri"/>
              <a:sym typeface="Calibri"/>
            </a:endParaRPr>
          </a:p>
        </p:txBody>
      </p:sp>
      <p:graphicFrame>
        <p:nvGraphicFramePr>
          <p:cNvPr id="333" name="Google Shape;333;p56"/>
          <p:cNvGraphicFramePr/>
          <p:nvPr/>
        </p:nvGraphicFramePr>
        <p:xfrm>
          <a:off x="9282305" y="3919462"/>
          <a:ext cx="3000000" cy="3000000"/>
        </p:xfrm>
        <a:graphic>
          <a:graphicData uri="http://schemas.openxmlformats.org/drawingml/2006/table">
            <a:tbl>
              <a:tblPr bandRow="1">
                <a:noFill/>
                <a:tableStyleId>{2913B584-4A57-44CA-89FB-EE9C3ED25E55}</a:tableStyleId>
              </a:tblPr>
              <a:tblGrid>
                <a:gridCol w="2096075"/>
                <a:gridCol w="4019575"/>
                <a:gridCol w="2352250"/>
              </a:tblGrid>
              <a:tr h="8932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Disorder Type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Defect</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Nutritional Implication</a:t>
                      </a:r>
                      <a:endParaRPr sz="2400" u="none" cap="none" strike="noStrike"/>
                    </a:p>
                  </a:txBody>
                  <a:tcPr marT="12700" marB="12700" marR="12700" marL="12700" anchor="ctr"/>
                </a:tc>
              </a:tr>
              <a:tr h="8932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Galactose metabolism</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Impaired galactose → glucose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Avoid lactose/galactose</a:t>
                      </a:r>
                      <a:endParaRPr sz="2400" u="none" cap="none" strike="noStrike"/>
                    </a:p>
                  </a:txBody>
                  <a:tcPr marT="12700" marB="12700" marR="12700" marL="12700" anchor="ctr"/>
                </a:tc>
              </a:tr>
              <a:tr h="8932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Glycogen storage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Impaired glycogen synthesis or breakdown</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Hypoglycemia risk</a:t>
                      </a:r>
                      <a:endParaRPr sz="2400" u="none" cap="none" strike="noStrike"/>
                    </a:p>
                  </a:txBody>
                  <a:tcPr marT="12700" marB="12700" marR="12700" marL="12700" anchor="ctr"/>
                </a:tc>
              </a:tr>
              <a:tr h="5763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Fructose metabolism</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Impaired fructose processing</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Avoid fructose/sucrose</a:t>
                      </a:r>
                      <a:endParaRPr sz="2400" u="none" cap="none" strike="noStrike"/>
                    </a:p>
                  </a:txBody>
                  <a:tcPr marT="12700" marB="12700" marR="12700" marL="12700" anchor="ct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60"/>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39" name="Google Shape;339;p60"/>
          <p:cNvSpPr txBox="1"/>
          <p:nvPr/>
        </p:nvSpPr>
        <p:spPr>
          <a:xfrm>
            <a:off x="758637" y="518337"/>
            <a:ext cx="17419200" cy="209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600"/>
              <a:buFont typeface="Poppins"/>
              <a:buNone/>
            </a:pPr>
            <a:r>
              <a:rPr b="1" i="0" lang="en-US" sz="6800" u="none" cap="none" strike="noStrike">
                <a:solidFill>
                  <a:srgbClr val="FFFFFF"/>
                </a:solidFill>
                <a:latin typeface="Poppins"/>
                <a:ea typeface="Poppins"/>
                <a:cs typeface="Poppins"/>
                <a:sym typeface="Poppins"/>
              </a:rPr>
              <a:t>Classification of Nutritional IEMs:</a:t>
            </a:r>
            <a:endParaRPr b="1" i="0" sz="6800" u="none" cap="none" strike="noStrike">
              <a:solidFill>
                <a:srgbClr val="FFFFFF"/>
              </a:solidFill>
              <a:latin typeface="Poppins"/>
              <a:ea typeface="Poppins"/>
              <a:cs typeface="Poppins"/>
              <a:sym typeface="Poppins"/>
            </a:endParaRPr>
          </a:p>
          <a:p>
            <a:pPr indent="0" lvl="0" marL="0" marR="0" rtl="0" algn="l">
              <a:lnSpc>
                <a:spcPct val="100000"/>
              </a:lnSpc>
              <a:spcBef>
                <a:spcPts val="0"/>
              </a:spcBef>
              <a:spcAft>
                <a:spcPts val="0"/>
              </a:spcAft>
              <a:buClr>
                <a:srgbClr val="FFFFFF"/>
              </a:buClr>
              <a:buSzPts val="6600"/>
              <a:buFont typeface="Poppins"/>
              <a:buNone/>
            </a:pPr>
            <a:r>
              <a:rPr b="0" i="0" lang="en-US" sz="5900" u="none" cap="none" strike="noStrike">
                <a:solidFill>
                  <a:srgbClr val="FFFFFF"/>
                </a:solidFill>
                <a:latin typeface="Poppins"/>
                <a:ea typeface="Poppins"/>
                <a:cs typeface="Poppins"/>
                <a:sym typeface="Poppins"/>
              </a:rPr>
              <a:t>(Fatty Acid Oxidation &amp; Urea Cycle Disorders)</a:t>
            </a:r>
            <a:r>
              <a:rPr b="0" i="0" lang="en-US" sz="6800" u="none" cap="none" strike="noStrike">
                <a:solidFill>
                  <a:srgbClr val="FFFFFF"/>
                </a:solidFill>
                <a:latin typeface="Poppins"/>
                <a:ea typeface="Poppins"/>
                <a:cs typeface="Poppins"/>
                <a:sym typeface="Poppins"/>
              </a:rPr>
              <a:t> </a:t>
            </a:r>
            <a:endParaRPr b="0" i="0" sz="6800" u="none" cap="none" strike="noStrike">
              <a:solidFill>
                <a:srgbClr val="FFFFFF"/>
              </a:solidFill>
              <a:latin typeface="Poppins"/>
              <a:ea typeface="Poppins"/>
              <a:cs typeface="Poppins"/>
              <a:sym typeface="Poppins"/>
            </a:endParaRPr>
          </a:p>
        </p:txBody>
      </p:sp>
      <p:sp>
        <p:nvSpPr>
          <p:cNvPr id="340" name="Google Shape;340;p6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41" name="Google Shape;341;p60"/>
          <p:cNvSpPr txBox="1"/>
          <p:nvPr/>
        </p:nvSpPr>
        <p:spPr>
          <a:xfrm>
            <a:off x="950427" y="3371798"/>
            <a:ext cx="67017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latin typeface="Calibri"/>
                <a:ea typeface="Calibri"/>
                <a:cs typeface="Calibri"/>
                <a:sym typeface="Calibri"/>
              </a:rPr>
              <a:t>Fatty Acid Oxidation Disorders (FAODs)</a:t>
            </a:r>
            <a:endParaRPr b="0" i="0" sz="2400" u="none" cap="none" strike="noStrike">
              <a:solidFill>
                <a:srgbClr val="000000"/>
              </a:solidFill>
              <a:latin typeface="Calibri"/>
              <a:ea typeface="Calibri"/>
              <a:cs typeface="Calibri"/>
              <a:sym typeface="Calibri"/>
            </a:endParaRPr>
          </a:p>
        </p:txBody>
      </p:sp>
      <p:sp>
        <p:nvSpPr>
          <p:cNvPr id="342" name="Google Shape;342;p60"/>
          <p:cNvSpPr txBox="1"/>
          <p:nvPr/>
        </p:nvSpPr>
        <p:spPr>
          <a:xfrm>
            <a:off x="509545" y="7198150"/>
            <a:ext cx="7296000" cy="25551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400" u="none" cap="none" strike="noStrike">
                <a:solidFill>
                  <a:srgbClr val="000000"/>
                </a:solidFill>
                <a:latin typeface="Calibri"/>
                <a:ea typeface="Calibri"/>
                <a:cs typeface="Calibri"/>
                <a:sym typeface="Calibri"/>
              </a:rPr>
              <a:t>Nutrition Focus</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Avoid prolonged fasting</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Regular carbohydrate intake</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0" i="0" lang="en-US" sz="2400" u="none" cap="none" strike="noStrike">
                <a:solidFill>
                  <a:srgbClr val="000000"/>
                </a:solidFill>
                <a:latin typeface="Calibri"/>
                <a:ea typeface="Calibri"/>
                <a:cs typeface="Calibri"/>
                <a:sym typeface="Calibri"/>
              </a:rPr>
              <a:t>In some cases: </a:t>
            </a:r>
            <a:r>
              <a:rPr b="1" i="0" lang="en-US" sz="2400" u="none" cap="none" strike="noStrike">
                <a:solidFill>
                  <a:srgbClr val="000000"/>
                </a:solidFill>
                <a:latin typeface="Calibri"/>
                <a:ea typeface="Calibri"/>
                <a:cs typeface="Calibri"/>
                <a:sym typeface="Calibri"/>
              </a:rPr>
              <a:t>medium-chain triglycerides (MCTs)</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Illness management plans are critical</a:t>
            </a:r>
            <a:endParaRPr b="0" i="0" sz="2400" u="none" cap="none" strike="noStrike">
              <a:solidFill>
                <a:srgbClr val="000000"/>
              </a:solidFill>
              <a:latin typeface="Calibri"/>
              <a:ea typeface="Calibri"/>
              <a:cs typeface="Calibri"/>
              <a:sym typeface="Calibri"/>
            </a:endParaRPr>
          </a:p>
        </p:txBody>
      </p:sp>
      <p:graphicFrame>
        <p:nvGraphicFramePr>
          <p:cNvPr id="343" name="Google Shape;343;p60"/>
          <p:cNvGraphicFramePr/>
          <p:nvPr/>
        </p:nvGraphicFramePr>
        <p:xfrm>
          <a:off x="509543" y="4183350"/>
          <a:ext cx="3000000" cy="3000000"/>
        </p:xfrm>
        <a:graphic>
          <a:graphicData uri="http://schemas.openxmlformats.org/drawingml/2006/table">
            <a:tbl>
              <a:tblPr bandRow="1">
                <a:noFill/>
                <a:tableStyleId>{2913B584-4A57-44CA-89FB-EE9C3ED25E55}</a:tableStyleId>
              </a:tblPr>
              <a:tblGrid>
                <a:gridCol w="3437425"/>
                <a:gridCol w="4146025"/>
              </a:tblGrid>
              <a:tr h="7680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Defect</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Consequence</a:t>
                      </a:r>
                      <a:endParaRPr sz="2400" u="none" cap="none" strike="noStrike"/>
                    </a:p>
                  </a:txBody>
                  <a:tcPr marT="12700" marB="12700" marR="12700" marL="12700" anchor="ctr"/>
                </a:tc>
              </a:tr>
              <a:tr h="11904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Impaired beta-oxidation</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Inability to use fat for energy</a:t>
                      </a:r>
                      <a:endParaRPr sz="2400" u="none" cap="none" strike="noStrike"/>
                    </a:p>
                  </a:txBody>
                  <a:tcPr marT="12700" marB="12700" marR="12700" marL="12700" anchor="ctr"/>
                </a:tc>
              </a:tr>
              <a:tr h="7680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Fasting intolerance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Hypoglycemia, lethargy</a:t>
                      </a:r>
                      <a:endParaRPr sz="2400" u="none" cap="none" strike="noStrike"/>
                    </a:p>
                  </a:txBody>
                  <a:tcPr marT="12700" marB="12700" marR="12700" marL="12700" anchor="ctr"/>
                </a:tc>
              </a:tr>
            </a:tbl>
          </a:graphicData>
        </a:graphic>
      </p:graphicFrame>
      <p:sp>
        <p:nvSpPr>
          <p:cNvPr id="344" name="Google Shape;344;p60"/>
          <p:cNvSpPr/>
          <p:nvPr/>
        </p:nvSpPr>
        <p:spPr>
          <a:xfrm>
            <a:off x="16608325" y="3868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
        <p:nvSpPr>
          <p:cNvPr id="345" name="Google Shape;345;p60"/>
          <p:cNvSpPr txBox="1"/>
          <p:nvPr/>
        </p:nvSpPr>
        <p:spPr>
          <a:xfrm>
            <a:off x="10419127" y="3352835"/>
            <a:ext cx="67017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latin typeface="Calibri"/>
                <a:ea typeface="Calibri"/>
                <a:cs typeface="Calibri"/>
                <a:sym typeface="Calibri"/>
              </a:rPr>
              <a:t>Urea Cycle Disorders</a:t>
            </a:r>
            <a:endParaRPr b="0" i="0" sz="2400" u="none" cap="none" strike="noStrike">
              <a:solidFill>
                <a:srgbClr val="000000"/>
              </a:solidFill>
              <a:latin typeface="Calibri"/>
              <a:ea typeface="Calibri"/>
              <a:cs typeface="Calibri"/>
              <a:sym typeface="Calibri"/>
            </a:endParaRPr>
          </a:p>
        </p:txBody>
      </p:sp>
      <p:sp>
        <p:nvSpPr>
          <p:cNvPr id="346" name="Google Shape;346;p60"/>
          <p:cNvSpPr txBox="1"/>
          <p:nvPr/>
        </p:nvSpPr>
        <p:spPr>
          <a:xfrm>
            <a:off x="9577688" y="7338392"/>
            <a:ext cx="12534900" cy="2031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400" u="none" cap="none" strike="noStrike">
                <a:solidFill>
                  <a:srgbClr val="000000"/>
                </a:solidFill>
                <a:latin typeface="Calibri"/>
                <a:ea typeface="Calibri"/>
                <a:cs typeface="Calibri"/>
                <a:sym typeface="Calibri"/>
              </a:rPr>
              <a:t>Nutrition Focus</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Controlled protein intake</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Essential amino acid supplementation</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Adequate calories to prevent protein breakdown</a:t>
            </a:r>
            <a:endParaRPr b="0" i="0" sz="2400" u="none" cap="none" strike="noStrike">
              <a:solidFill>
                <a:srgbClr val="000000"/>
              </a:solidFill>
              <a:latin typeface="Calibri"/>
              <a:ea typeface="Calibri"/>
              <a:cs typeface="Calibri"/>
              <a:sym typeface="Calibri"/>
            </a:endParaRPr>
          </a:p>
        </p:txBody>
      </p:sp>
      <p:graphicFrame>
        <p:nvGraphicFramePr>
          <p:cNvPr id="347" name="Google Shape;347;p60"/>
          <p:cNvGraphicFramePr/>
          <p:nvPr/>
        </p:nvGraphicFramePr>
        <p:xfrm>
          <a:off x="9577712" y="4153556"/>
          <a:ext cx="3000000" cy="3000000"/>
        </p:xfrm>
        <a:graphic>
          <a:graphicData uri="http://schemas.openxmlformats.org/drawingml/2006/table">
            <a:tbl>
              <a:tblPr bandRow="1">
                <a:noFill/>
                <a:tableStyleId>{2913B584-4A57-44CA-89FB-EE9C3ED25E55}</a:tableStyleId>
              </a:tblPr>
              <a:tblGrid>
                <a:gridCol w="4659225"/>
                <a:gridCol w="3148050"/>
              </a:tblGrid>
              <a:tr h="7794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Defect</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Outcome</a:t>
                      </a:r>
                      <a:endParaRPr sz="2400" u="none" cap="none" strike="noStrike"/>
                    </a:p>
                  </a:txBody>
                  <a:tcPr marT="12700" marB="12700" marR="12700" marL="12700" anchor="ctr"/>
                </a:tc>
              </a:tr>
              <a:tr h="12081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Inability to excrete nitrogen</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Hyperammonemia</a:t>
                      </a:r>
                      <a:endParaRPr sz="2400" u="none" cap="none" strike="noStrike"/>
                    </a:p>
                  </a:txBody>
                  <a:tcPr marT="12700" marB="12700" marR="12700" marL="12700" anchor="ctr"/>
                </a:tc>
              </a:tr>
              <a:tr h="7794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Protein intolerance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Neurologic risk</a:t>
                      </a:r>
                      <a:endParaRPr sz="2400" u="none" cap="none" strike="noStrike"/>
                    </a:p>
                  </a:txBody>
                  <a:tcPr marT="12700" marB="12700" marR="12700" marL="12700" anchor="ct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62"/>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3" name="Google Shape;353;p62"/>
          <p:cNvSpPr txBox="1"/>
          <p:nvPr/>
        </p:nvSpPr>
        <p:spPr>
          <a:xfrm>
            <a:off x="868812" y="612085"/>
            <a:ext cx="17419200" cy="2031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600"/>
              <a:buFont typeface="Poppins"/>
              <a:buNone/>
            </a:pPr>
            <a:r>
              <a:rPr b="1" i="0" lang="en-US" sz="6600" u="none" cap="none" strike="noStrike">
                <a:solidFill>
                  <a:srgbClr val="FFFFFF"/>
                </a:solidFill>
                <a:latin typeface="Poppins"/>
                <a:ea typeface="Poppins"/>
                <a:cs typeface="Poppins"/>
                <a:sym typeface="Poppins"/>
              </a:rPr>
              <a:t>Classification of Nutritional IEMs: </a:t>
            </a:r>
            <a:br>
              <a:rPr b="0" i="0" lang="en-US" sz="6600" u="none" cap="none" strike="noStrike">
                <a:solidFill>
                  <a:srgbClr val="FFFFFF"/>
                </a:solidFill>
                <a:latin typeface="Poppins"/>
                <a:ea typeface="Poppins"/>
                <a:cs typeface="Poppins"/>
                <a:sym typeface="Poppins"/>
              </a:rPr>
            </a:br>
            <a:r>
              <a:rPr b="0" i="0" lang="en-US" sz="6600" u="none" cap="none" strike="noStrike">
                <a:solidFill>
                  <a:srgbClr val="FFFFFF"/>
                </a:solidFill>
                <a:latin typeface="Poppins"/>
                <a:ea typeface="Poppins"/>
                <a:cs typeface="Poppins"/>
                <a:sym typeface="Poppins"/>
              </a:rPr>
              <a:t>(Organic Acidurias)</a:t>
            </a:r>
            <a:endParaRPr b="0" i="0" sz="6600" u="none" cap="none" strike="noStrike">
              <a:solidFill>
                <a:srgbClr val="FFFFFF"/>
              </a:solidFill>
              <a:latin typeface="Poppins"/>
              <a:ea typeface="Poppins"/>
              <a:cs typeface="Poppins"/>
              <a:sym typeface="Poppins"/>
            </a:endParaRPr>
          </a:p>
        </p:txBody>
      </p:sp>
      <p:sp>
        <p:nvSpPr>
          <p:cNvPr id="354" name="Google Shape;354;p62"/>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5" name="Google Shape;355;p62"/>
          <p:cNvSpPr txBox="1"/>
          <p:nvPr/>
        </p:nvSpPr>
        <p:spPr>
          <a:xfrm>
            <a:off x="5645242" y="3302378"/>
            <a:ext cx="67017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latin typeface="Calibri"/>
                <a:ea typeface="Calibri"/>
                <a:cs typeface="Calibri"/>
                <a:sym typeface="Calibri"/>
              </a:rPr>
              <a:t>Organic Acidurias</a:t>
            </a:r>
            <a:endParaRPr b="0" i="0" sz="2400" u="none" cap="none" strike="noStrike">
              <a:solidFill>
                <a:srgbClr val="000000"/>
              </a:solidFill>
              <a:latin typeface="Calibri"/>
              <a:ea typeface="Calibri"/>
              <a:cs typeface="Calibri"/>
              <a:sym typeface="Calibri"/>
            </a:endParaRPr>
          </a:p>
        </p:txBody>
      </p:sp>
      <p:sp>
        <p:nvSpPr>
          <p:cNvPr id="356" name="Google Shape;356;p62"/>
          <p:cNvSpPr txBox="1"/>
          <p:nvPr/>
        </p:nvSpPr>
        <p:spPr>
          <a:xfrm>
            <a:off x="3628563" y="7478667"/>
            <a:ext cx="12534900" cy="2031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400" u="none" cap="none" strike="noStrike">
                <a:solidFill>
                  <a:srgbClr val="000000"/>
                </a:solidFill>
                <a:latin typeface="Calibri"/>
                <a:ea typeface="Calibri"/>
                <a:cs typeface="Calibri"/>
                <a:sym typeface="Calibri"/>
              </a:rPr>
              <a:t>Nutrition Focus</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Restrict precursor amino acids</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Supplement carnitine when indicated</a:t>
            </a:r>
            <a:endParaRPr b="0" i="0" sz="2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Calibri"/>
              <a:buChar char="•"/>
            </a:pPr>
            <a:r>
              <a:rPr b="0" i="0" lang="en-US" sz="2400" u="none" cap="none" strike="noStrike">
                <a:solidFill>
                  <a:srgbClr val="000000"/>
                </a:solidFill>
                <a:latin typeface="Calibri"/>
                <a:ea typeface="Calibri"/>
                <a:cs typeface="Calibri"/>
                <a:sym typeface="Calibri"/>
              </a:rPr>
              <a:t>Monitor acid–base status</a:t>
            </a:r>
            <a:endParaRPr b="0" i="0" sz="2400" u="none" cap="none" strike="noStrike">
              <a:solidFill>
                <a:srgbClr val="000000"/>
              </a:solidFill>
              <a:latin typeface="Calibri"/>
              <a:ea typeface="Calibri"/>
              <a:cs typeface="Calibri"/>
              <a:sym typeface="Calibri"/>
            </a:endParaRPr>
          </a:p>
        </p:txBody>
      </p:sp>
      <p:graphicFrame>
        <p:nvGraphicFramePr>
          <p:cNvPr id="357" name="Google Shape;357;p62"/>
          <p:cNvGraphicFramePr/>
          <p:nvPr/>
        </p:nvGraphicFramePr>
        <p:xfrm>
          <a:off x="3628587" y="4053897"/>
          <a:ext cx="3000000" cy="3000000"/>
        </p:xfrm>
        <a:graphic>
          <a:graphicData uri="http://schemas.openxmlformats.org/drawingml/2006/table">
            <a:tbl>
              <a:tblPr bandRow="1">
                <a:noFill/>
                <a:tableStyleId>{2913B584-4A57-44CA-89FB-EE9C3ED25E55}</a:tableStyleId>
              </a:tblPr>
              <a:tblGrid>
                <a:gridCol w="6715350"/>
                <a:gridCol w="4019675"/>
              </a:tblGrid>
              <a:tr h="1102350">
                <a:tc>
                  <a:txBody>
                    <a:bodyPr/>
                    <a:lstStyle/>
                    <a:p>
                      <a:pPr indent="0" lvl="0" marL="0" marR="0" rtl="0" algn="ctr">
                        <a:lnSpc>
                          <a:spcPct val="100000"/>
                        </a:lnSpc>
                        <a:spcBef>
                          <a:spcPts val="0"/>
                        </a:spcBef>
                        <a:spcAft>
                          <a:spcPts val="0"/>
                        </a:spcAft>
                        <a:buClr>
                          <a:schemeClr val="dk1"/>
                        </a:buClr>
                        <a:buSzPts val="2500"/>
                        <a:buFont typeface="Times"/>
                        <a:buNone/>
                      </a:pPr>
                      <a:r>
                        <a:rPr b="1" lang="en-US" sz="2400" u="none" cap="none" strike="noStrike"/>
                        <a:t>Defect</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500"/>
                        <a:buFont typeface="Times"/>
                        <a:buNone/>
                      </a:pPr>
                      <a:r>
                        <a:rPr b="1" lang="en-US" sz="2400" u="none" cap="none" strike="noStrike"/>
                        <a:t>Nutritional Impact</a:t>
                      </a:r>
                      <a:endParaRPr sz="2400" u="none" cap="none" strike="noStrike"/>
                    </a:p>
                  </a:txBody>
                  <a:tcPr marT="12700" marB="12700" marR="12700" marL="12700" anchor="ctr"/>
                </a:tc>
              </a:tr>
              <a:tr h="1102350">
                <a:tc>
                  <a:txBody>
                    <a:bodyPr/>
                    <a:lstStyle/>
                    <a:p>
                      <a:pPr indent="0" lvl="0" marL="0" marR="0" rtl="0" algn="ctr">
                        <a:lnSpc>
                          <a:spcPct val="100000"/>
                        </a:lnSpc>
                        <a:spcBef>
                          <a:spcPts val="0"/>
                        </a:spcBef>
                        <a:spcAft>
                          <a:spcPts val="0"/>
                        </a:spcAft>
                        <a:buClr>
                          <a:schemeClr val="dk1"/>
                        </a:buClr>
                        <a:buSzPts val="2500"/>
                        <a:buFont typeface="Times"/>
                        <a:buNone/>
                      </a:pPr>
                      <a:r>
                        <a:rPr lang="en-US" sz="2400" u="none" cap="none" strike="noStrike"/>
                        <a:t>Impaired organic acid metabolism</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500"/>
                        <a:buFont typeface="Times"/>
                        <a:buNone/>
                      </a:pPr>
                      <a:r>
                        <a:rPr lang="en-US" sz="2400" u="none" cap="none" strike="noStrike"/>
                        <a:t>Metabolic acidosis</a:t>
                      </a:r>
                      <a:endParaRPr sz="2400" u="none" cap="none" strike="noStrike"/>
                    </a:p>
                  </a:txBody>
                  <a:tcPr marT="12700" marB="12700" marR="12700" marL="12700" anchor="ctr"/>
                </a:tc>
              </a:tr>
              <a:tr h="711200">
                <a:tc>
                  <a:txBody>
                    <a:bodyPr/>
                    <a:lstStyle/>
                    <a:p>
                      <a:pPr indent="0" lvl="0" marL="0" marR="0" rtl="0" algn="ctr">
                        <a:lnSpc>
                          <a:spcPct val="100000"/>
                        </a:lnSpc>
                        <a:spcBef>
                          <a:spcPts val="0"/>
                        </a:spcBef>
                        <a:spcAft>
                          <a:spcPts val="0"/>
                        </a:spcAft>
                        <a:buClr>
                          <a:schemeClr val="dk1"/>
                        </a:buClr>
                        <a:buSzPts val="2500"/>
                        <a:buFont typeface="Times"/>
                        <a:buNone/>
                      </a:pPr>
                      <a:r>
                        <a:rPr lang="en-US" sz="2400" u="none" cap="none" strike="noStrike"/>
                        <a:t>Secondary carnitine deficiency</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500"/>
                        <a:buFont typeface="Times"/>
                        <a:buNone/>
                      </a:pPr>
                      <a:r>
                        <a:rPr lang="en-US" sz="2400" u="none" cap="none" strike="noStrike"/>
                        <a:t>Energy impairment</a:t>
                      </a:r>
                      <a:endParaRPr sz="2400" u="none" cap="none" strike="noStrike"/>
                    </a:p>
                  </a:txBody>
                  <a:tcPr marT="12700" marB="12700" marR="12700" marL="12700" anchor="ctr"/>
                </a:tc>
              </a:tr>
            </a:tbl>
          </a:graphicData>
        </a:graphic>
      </p:graphicFrame>
      <p:sp>
        <p:nvSpPr>
          <p:cNvPr id="358" name="Google Shape;358;p62"/>
          <p:cNvSpPr/>
          <p:nvPr/>
        </p:nvSpPr>
        <p:spPr>
          <a:xfrm>
            <a:off x="16421275" y="9372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63"/>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4" name="Google Shape;364;p63"/>
          <p:cNvSpPr txBox="1"/>
          <p:nvPr/>
        </p:nvSpPr>
        <p:spPr>
          <a:xfrm>
            <a:off x="758562" y="1053473"/>
            <a:ext cx="17419320" cy="1117330"/>
          </a:xfrm>
          <a:prstGeom prst="rect">
            <a:avLst/>
          </a:prstGeom>
          <a:noFill/>
          <a:ln>
            <a:noFill/>
          </a:ln>
        </p:spPr>
        <p:txBody>
          <a:bodyPr anchorCtr="0" anchor="t" bIns="0" lIns="0" spcFirstLastPara="1" rIns="0" wrap="square" tIns="0">
            <a:spAutoFit/>
          </a:bodyPr>
          <a:lstStyle/>
          <a:p>
            <a:pPr indent="0" lvl="0" marL="0" marR="0" rtl="0" algn="l">
              <a:lnSpc>
                <a:spcPct val="137878"/>
              </a:lnSpc>
              <a:spcBef>
                <a:spcPts val="0"/>
              </a:spcBef>
              <a:spcAft>
                <a:spcPts val="0"/>
              </a:spcAft>
              <a:buClr>
                <a:srgbClr val="FFFFFF"/>
              </a:buClr>
              <a:buSzPts val="6600"/>
              <a:buFont typeface="Poppins"/>
              <a:buNone/>
            </a:pPr>
            <a:r>
              <a:rPr b="0" i="0" lang="en-US" sz="6600" u="none" cap="none" strike="noStrike">
                <a:solidFill>
                  <a:srgbClr val="FFFFFF"/>
                </a:solidFill>
                <a:latin typeface="Poppins"/>
                <a:ea typeface="Poppins"/>
                <a:cs typeface="Poppins"/>
                <a:sym typeface="Poppins"/>
              </a:rPr>
              <a:t>Laboratory Assessment in IEMs</a:t>
            </a:r>
            <a:endParaRPr b="0" i="0" sz="1400" u="none" cap="none" strike="noStrike">
              <a:solidFill>
                <a:srgbClr val="000000"/>
              </a:solidFill>
              <a:latin typeface="Arial"/>
              <a:ea typeface="Arial"/>
              <a:cs typeface="Arial"/>
              <a:sym typeface="Arial"/>
            </a:endParaRPr>
          </a:p>
        </p:txBody>
      </p:sp>
      <p:sp>
        <p:nvSpPr>
          <p:cNvPr id="365" name="Google Shape;365;p6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6" name="Google Shape;366;p63"/>
          <p:cNvSpPr txBox="1"/>
          <p:nvPr/>
        </p:nvSpPr>
        <p:spPr>
          <a:xfrm>
            <a:off x="2315847" y="9257472"/>
            <a:ext cx="12534900" cy="4617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600"/>
              <a:buFont typeface="Times"/>
              <a:buNone/>
            </a:pPr>
            <a:r>
              <a:rPr b="1" i="0" lang="en-US" sz="2400" u="none" cap="none" strike="noStrike">
                <a:solidFill>
                  <a:srgbClr val="000000"/>
                </a:solidFill>
                <a:latin typeface="Calibri"/>
                <a:ea typeface="Calibri"/>
                <a:cs typeface="Calibri"/>
                <a:sym typeface="Calibri"/>
              </a:rPr>
              <a:t>Newborn screening</a:t>
            </a:r>
            <a:r>
              <a:rPr b="0" i="0" lang="en-US" sz="2400" u="none" cap="none" strike="noStrike">
                <a:solidFill>
                  <a:srgbClr val="000000"/>
                </a:solidFill>
                <a:latin typeface="Calibri"/>
                <a:ea typeface="Calibri"/>
                <a:cs typeface="Calibri"/>
                <a:sym typeface="Calibri"/>
              </a:rPr>
              <a:t> identifies many IEMs early, but milder forms may present later.</a:t>
            </a:r>
            <a:endParaRPr b="0" i="0" sz="2400" u="none" cap="none" strike="noStrike">
              <a:solidFill>
                <a:srgbClr val="000000"/>
              </a:solidFill>
              <a:latin typeface="Calibri"/>
              <a:ea typeface="Calibri"/>
              <a:cs typeface="Calibri"/>
              <a:sym typeface="Calibri"/>
            </a:endParaRPr>
          </a:p>
        </p:txBody>
      </p:sp>
      <p:graphicFrame>
        <p:nvGraphicFramePr>
          <p:cNvPr id="367" name="Google Shape;367;p63"/>
          <p:cNvGraphicFramePr/>
          <p:nvPr/>
        </p:nvGraphicFramePr>
        <p:xfrm>
          <a:off x="2331994" y="3397551"/>
          <a:ext cx="3000000" cy="3000000"/>
        </p:xfrm>
        <a:graphic>
          <a:graphicData uri="http://schemas.openxmlformats.org/drawingml/2006/table">
            <a:tbl>
              <a:tblPr bandRow="1">
                <a:noFill/>
                <a:tableStyleId>{2913B584-4A57-44CA-89FB-EE9C3ED25E55}</a:tableStyleId>
              </a:tblPr>
              <a:tblGrid>
                <a:gridCol w="5340975"/>
                <a:gridCol w="8283050"/>
              </a:tblGrid>
              <a:tr h="6850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Test Type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What It Evaluates</a:t>
                      </a:r>
                      <a:endParaRPr sz="2400" u="none" cap="none" strike="noStrike"/>
                    </a:p>
                  </a:txBody>
                  <a:tcPr marT="12700" marB="12700" marR="12700" marL="12700" anchor="ctr"/>
                </a:tc>
              </a:tr>
              <a:tr h="10617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Plasma amino acids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Amino acid accumulation or deficiency</a:t>
                      </a:r>
                      <a:endParaRPr sz="2400" u="none" cap="none" strike="noStrike"/>
                    </a:p>
                  </a:txBody>
                  <a:tcPr marT="12700" marB="12700" marR="12700" marL="12700" anchor="ctr"/>
                </a:tc>
              </a:tr>
              <a:tr h="6850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Urine organic acids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Organic acid buildup</a:t>
                      </a:r>
                      <a:endParaRPr sz="2400" u="none" cap="none" strike="noStrike"/>
                    </a:p>
                  </a:txBody>
                  <a:tcPr marT="12700" marB="12700" marR="12700" marL="12700" anchor="ctr"/>
                </a:tc>
              </a:tr>
              <a:tr h="6850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Blood ammonia</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Nitrogen disposal capacity</a:t>
                      </a:r>
                      <a:endParaRPr sz="2400" u="none" cap="none" strike="noStrike"/>
                    </a:p>
                  </a:txBody>
                  <a:tcPr marT="12700" marB="12700" marR="12700" marL="12700" anchor="ctr"/>
                </a:tc>
              </a:tr>
              <a:tr h="6850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Acylcarnitine profile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Fatty acid oxidation defects</a:t>
                      </a:r>
                      <a:endParaRPr sz="2400" u="none" cap="none" strike="noStrike"/>
                    </a:p>
                  </a:txBody>
                  <a:tcPr marT="12700" marB="12700" marR="12700" marL="12700" anchor="ctr"/>
                </a:tc>
              </a:tr>
              <a:tr h="10617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Blood glucose &amp; ketones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Energy metabolism</a:t>
                      </a:r>
                      <a:endParaRPr sz="2400" u="none" cap="none" strike="noStrike"/>
                    </a:p>
                  </a:txBody>
                  <a:tcPr marT="12700" marB="12700" marR="12700" marL="12700" anchor="ctr"/>
                </a:tc>
              </a:tr>
              <a:tr h="6850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Genetic testing</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Confirmation of enzyme defect</a:t>
                      </a:r>
                      <a:endParaRPr sz="2400" u="none" cap="none" strike="noStrike"/>
                    </a:p>
                  </a:txBody>
                  <a:tcPr marT="12700" marB="12700" marR="12700" marL="12700" anchor="ctr"/>
                </a:tc>
              </a:tr>
            </a:tbl>
          </a:graphicData>
        </a:graphic>
      </p:graphicFrame>
      <p:sp>
        <p:nvSpPr>
          <p:cNvPr id="368" name="Google Shape;368;p63"/>
          <p:cNvSpPr/>
          <p:nvPr/>
        </p:nvSpPr>
        <p:spPr>
          <a:xfrm>
            <a:off x="16421275" y="9372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66"/>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4" name="Google Shape;374;p66"/>
          <p:cNvSpPr txBox="1"/>
          <p:nvPr/>
        </p:nvSpPr>
        <p:spPr>
          <a:xfrm>
            <a:off x="1147875" y="519838"/>
            <a:ext cx="12695100" cy="2216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600"/>
              <a:buFont typeface="Poppins"/>
              <a:buNone/>
            </a:pPr>
            <a:r>
              <a:rPr b="0" i="0" lang="en-US" sz="7200" u="none" cap="none" strike="noStrike">
                <a:solidFill>
                  <a:srgbClr val="FFFFFF"/>
                </a:solidFill>
                <a:latin typeface="Poppins"/>
                <a:ea typeface="Poppins"/>
                <a:cs typeface="Poppins"/>
                <a:sym typeface="Poppins"/>
              </a:rPr>
              <a:t>Advanced Considerations &amp; Scope of Practice </a:t>
            </a:r>
            <a:endParaRPr b="0" i="0" sz="7200" u="none" cap="none" strike="noStrike">
              <a:solidFill>
                <a:srgbClr val="000000"/>
              </a:solidFill>
              <a:latin typeface="Arial"/>
              <a:ea typeface="Arial"/>
              <a:cs typeface="Arial"/>
              <a:sym typeface="Arial"/>
            </a:endParaRPr>
          </a:p>
        </p:txBody>
      </p:sp>
      <p:sp>
        <p:nvSpPr>
          <p:cNvPr id="375" name="Google Shape;375;p66"/>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6" name="Google Shape;376;p66"/>
          <p:cNvSpPr txBox="1"/>
          <p:nvPr/>
        </p:nvSpPr>
        <p:spPr>
          <a:xfrm>
            <a:off x="589554" y="3466476"/>
            <a:ext cx="11460600" cy="47886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600" u="none" cap="none" strike="noStrike">
                <a:solidFill>
                  <a:schemeClr val="dk1"/>
                </a:solidFill>
                <a:latin typeface="Calibri"/>
                <a:ea typeface="Calibri"/>
                <a:cs typeface="Calibri"/>
                <a:sym typeface="Calibri"/>
              </a:rPr>
              <a:t>Functional Nutrition Considerations</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Gut tolerance to medical formulas</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Micronutrient adequacy within restricted diets</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Oxidative stress and inflammation</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Psychosocial and adherence challenges</a:t>
            </a:r>
            <a:endParaRPr b="0" i="0" sz="26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Within Nutrition Scope</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Implement prescribed diet plans</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Monitor growth, labs, tolerance</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Educate clients/families</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Adjust intake within prescribed parameters</a:t>
            </a:r>
            <a:endParaRPr b="1" i="0" sz="2600" u="none" cap="none" strike="noStrike">
              <a:solidFill>
                <a:srgbClr val="000000"/>
              </a:solidFill>
              <a:latin typeface="Calibri"/>
              <a:ea typeface="Calibri"/>
              <a:cs typeface="Calibri"/>
              <a:sym typeface="Calibri"/>
            </a:endParaRPr>
          </a:p>
        </p:txBody>
      </p:sp>
      <p:sp>
        <p:nvSpPr>
          <p:cNvPr id="377" name="Google Shape;377;p66"/>
          <p:cNvSpPr txBox="1"/>
          <p:nvPr/>
        </p:nvSpPr>
        <p:spPr>
          <a:xfrm>
            <a:off x="9050163" y="3497225"/>
            <a:ext cx="8352600" cy="24258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1200"/>
              </a:spcAft>
              <a:buClr>
                <a:srgbClr val="000000"/>
              </a:buClr>
              <a:buSzPts val="2600"/>
              <a:buFont typeface="Arial"/>
              <a:buNone/>
            </a:pPr>
            <a:r>
              <a:rPr b="1" i="0" lang="en-US" sz="2600" u="none" cap="none" strike="noStrike">
                <a:solidFill>
                  <a:schemeClr val="dk1"/>
                </a:solidFill>
                <a:latin typeface="Calibri"/>
                <a:ea typeface="Calibri"/>
                <a:cs typeface="Calibri"/>
                <a:sym typeface="Calibri"/>
              </a:rPr>
              <a:t>Requires Medical Oversight</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Diagnosis of IEM</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Medication management</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Acute metabolic crises</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Changes to protein/nutrient thresholds</a:t>
            </a:r>
            <a:endParaRPr b="0" i="0" sz="2600" u="none" cap="none" strike="noStrike">
              <a:solidFill>
                <a:srgbClr val="000000"/>
              </a:solidFill>
              <a:latin typeface="Calibri"/>
              <a:ea typeface="Calibri"/>
              <a:cs typeface="Calibri"/>
              <a:sym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1" name="Shape 381"/>
        <p:cNvGrpSpPr/>
        <p:nvPr/>
      </p:nvGrpSpPr>
      <p:grpSpPr>
        <a:xfrm>
          <a:off x="0" y="0"/>
          <a:ext cx="0" cy="0"/>
          <a:chOff x="0" y="0"/>
          <a:chExt cx="0" cy="0"/>
        </a:xfrm>
      </p:grpSpPr>
      <p:sp>
        <p:nvSpPr>
          <p:cNvPr id="382" name="Google Shape;382;p69"/>
          <p:cNvSpPr/>
          <p:nvPr/>
        </p:nvSpPr>
        <p:spPr>
          <a:xfrm>
            <a:off x="-528003" y="-210425"/>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3" name="Google Shape;383;p69"/>
          <p:cNvSpPr txBox="1"/>
          <p:nvPr/>
        </p:nvSpPr>
        <p:spPr>
          <a:xfrm>
            <a:off x="1007608" y="1073560"/>
            <a:ext cx="17419200" cy="939000"/>
          </a:xfrm>
          <a:prstGeom prst="rect">
            <a:avLst/>
          </a:prstGeom>
          <a:noFill/>
          <a:ln>
            <a:noFill/>
          </a:ln>
        </p:spPr>
        <p:txBody>
          <a:bodyPr anchorCtr="0" anchor="t" bIns="0" lIns="0" spcFirstLastPara="1" rIns="0" wrap="square" tIns="0">
            <a:spAutoFit/>
          </a:bodyPr>
          <a:lstStyle/>
          <a:p>
            <a:pPr indent="0" lvl="0" marL="0" marR="0" rtl="0" algn="l">
              <a:lnSpc>
                <a:spcPct val="149180"/>
              </a:lnSpc>
              <a:spcBef>
                <a:spcPts val="0"/>
              </a:spcBef>
              <a:spcAft>
                <a:spcPts val="0"/>
              </a:spcAft>
              <a:buClr>
                <a:srgbClr val="FFFFFF"/>
              </a:buClr>
              <a:buSzPts val="6100"/>
              <a:buFont typeface="Poppins"/>
              <a:buNone/>
            </a:pPr>
            <a:r>
              <a:rPr b="1" i="0" lang="en-US" sz="6100" u="none" cap="none" strike="noStrike">
                <a:solidFill>
                  <a:srgbClr val="FFFFFF"/>
                </a:solidFill>
                <a:latin typeface="Poppins"/>
                <a:ea typeface="Poppins"/>
                <a:cs typeface="Poppins"/>
                <a:sym typeface="Poppins"/>
              </a:rPr>
              <a:t>IEM Case Study: </a:t>
            </a:r>
            <a:r>
              <a:rPr b="0" i="0" lang="en-US" sz="6100" u="none" cap="none" strike="noStrike">
                <a:solidFill>
                  <a:srgbClr val="FFFFFF"/>
                </a:solidFill>
                <a:latin typeface="Poppins"/>
                <a:ea typeface="Poppins"/>
                <a:cs typeface="Poppins"/>
                <a:sym typeface="Poppins"/>
              </a:rPr>
              <a:t>Phenylketonuria (PKU)</a:t>
            </a:r>
            <a:endParaRPr b="0" i="0" sz="1400" u="none" cap="none" strike="noStrike">
              <a:solidFill>
                <a:srgbClr val="000000"/>
              </a:solidFill>
              <a:latin typeface="Arial"/>
              <a:ea typeface="Arial"/>
              <a:cs typeface="Arial"/>
              <a:sym typeface="Arial"/>
            </a:endParaRPr>
          </a:p>
        </p:txBody>
      </p:sp>
      <p:sp>
        <p:nvSpPr>
          <p:cNvPr id="384" name="Google Shape;384;p69"/>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5" name="Google Shape;385;p69"/>
          <p:cNvSpPr txBox="1"/>
          <p:nvPr/>
        </p:nvSpPr>
        <p:spPr>
          <a:xfrm>
            <a:off x="653700" y="3062725"/>
            <a:ext cx="10266900" cy="70698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300" u="none" cap="none" strike="noStrike">
                <a:solidFill>
                  <a:schemeClr val="dk1"/>
                </a:solidFill>
                <a:latin typeface="Calibri"/>
                <a:ea typeface="Calibri"/>
                <a:cs typeface="Calibri"/>
                <a:sym typeface="Calibri"/>
              </a:rPr>
              <a:t>Key Laboratory Markers</a:t>
            </a:r>
            <a:endParaRPr b="1" i="0" sz="2300" u="none" cap="none" strike="noStrike">
              <a:solidFill>
                <a:schemeClr val="dk1"/>
              </a:solidFill>
              <a:latin typeface="Calibri"/>
              <a:ea typeface="Calibri"/>
              <a:cs typeface="Calibri"/>
              <a:sym typeface="Calibri"/>
            </a:endParaRPr>
          </a:p>
          <a:p>
            <a:pPr indent="-374650" lvl="0" marL="457200" marR="0" rtl="0" algn="l">
              <a:lnSpc>
                <a:spcPct val="115000"/>
              </a:lnSpc>
              <a:spcBef>
                <a:spcPts val="1200"/>
              </a:spcBef>
              <a:spcAft>
                <a:spcPts val="0"/>
              </a:spcAft>
              <a:buClr>
                <a:schemeClr val="dk1"/>
              </a:buClr>
              <a:buSzPts val="2300"/>
              <a:buFont typeface="Calibri"/>
              <a:buChar char="●"/>
            </a:pPr>
            <a:r>
              <a:rPr b="0" i="0" lang="en-US" sz="2300" u="none" cap="none" strike="noStrike">
                <a:solidFill>
                  <a:schemeClr val="dk1"/>
                </a:solidFill>
                <a:latin typeface="Calibri"/>
                <a:ea typeface="Calibri"/>
                <a:cs typeface="Calibri"/>
                <a:sym typeface="Calibri"/>
              </a:rPr>
              <a:t>Newborn identified via screening, no symptoms yet, family history negative</a:t>
            </a:r>
            <a:endParaRPr b="0" i="0" sz="2300" u="none" cap="none" strike="noStrike">
              <a:solidFill>
                <a:schemeClr val="dk1"/>
              </a:solidFill>
              <a:latin typeface="Calibri"/>
              <a:ea typeface="Calibri"/>
              <a:cs typeface="Calibri"/>
              <a:sym typeface="Calibri"/>
            </a:endParaRPr>
          </a:p>
          <a:p>
            <a:pPr indent="-374650" lvl="0" marL="457200" marR="0" rtl="0" algn="l">
              <a:lnSpc>
                <a:spcPct val="115000"/>
              </a:lnSpc>
              <a:spcBef>
                <a:spcPts val="0"/>
              </a:spcBef>
              <a:spcAft>
                <a:spcPts val="0"/>
              </a:spcAft>
              <a:buClr>
                <a:schemeClr val="dk1"/>
              </a:buClr>
              <a:buSzPts val="2300"/>
              <a:buFont typeface="Arial"/>
              <a:buChar char="●"/>
            </a:pPr>
            <a:r>
              <a:rPr b="1" i="0" lang="en-US" sz="2300" u="none" cap="none" strike="noStrike">
                <a:solidFill>
                  <a:schemeClr val="dk1"/>
                </a:solidFill>
                <a:highlight>
                  <a:srgbClr val="FFFF00"/>
                </a:highlight>
                <a:latin typeface="Calibri"/>
                <a:ea typeface="Calibri"/>
                <a:cs typeface="Calibri"/>
                <a:sym typeface="Calibri"/>
              </a:rPr>
              <a:t>Metabolic Defect:</a:t>
            </a:r>
            <a:r>
              <a:rPr b="0" i="0" lang="en-US" sz="2300" u="none" cap="none" strike="noStrike">
                <a:solidFill>
                  <a:schemeClr val="dk1"/>
                </a:solidFill>
                <a:highlight>
                  <a:srgbClr val="FFFF00"/>
                </a:highlight>
                <a:latin typeface="Calibri"/>
                <a:ea typeface="Calibri"/>
                <a:cs typeface="Calibri"/>
                <a:sym typeface="Calibri"/>
              </a:rPr>
              <a:t> inability to convert phenylalanine → tyrosine</a:t>
            </a:r>
            <a:endParaRPr b="1" i="0" sz="2300" u="none" cap="none" strike="noStrike">
              <a:solidFill>
                <a:schemeClr val="dk1"/>
              </a:solidFill>
              <a:highlight>
                <a:srgbClr val="FFFF00"/>
              </a:highlight>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300"/>
              <a:buFont typeface="Arial"/>
              <a:buNone/>
            </a:pPr>
            <a:r>
              <a:rPr b="1" i="0" lang="en-US" sz="2300" u="none" cap="none" strike="noStrike">
                <a:solidFill>
                  <a:schemeClr val="dk1"/>
                </a:solidFill>
                <a:highlight>
                  <a:srgbClr val="FFFF00"/>
                </a:highlight>
                <a:latin typeface="Calibri"/>
                <a:ea typeface="Calibri"/>
                <a:cs typeface="Calibri"/>
                <a:sym typeface="Calibri"/>
              </a:rPr>
              <a:t>MNT: Foods to Avoid</a:t>
            </a:r>
            <a:endParaRPr b="1" i="0" sz="2300" u="none" cap="none" strike="noStrike">
              <a:solidFill>
                <a:schemeClr val="dk1"/>
              </a:solidFill>
              <a:highlight>
                <a:srgbClr val="FFFF00"/>
              </a:highlight>
              <a:latin typeface="Calibri"/>
              <a:ea typeface="Calibri"/>
              <a:cs typeface="Calibri"/>
              <a:sym typeface="Calibri"/>
            </a:endParaRPr>
          </a:p>
          <a:p>
            <a:pPr indent="-374650" lvl="0" marL="457200" marR="0" rtl="0" algn="l">
              <a:lnSpc>
                <a:spcPct val="115000"/>
              </a:lnSpc>
              <a:spcBef>
                <a:spcPts val="1200"/>
              </a:spcBef>
              <a:spcAft>
                <a:spcPts val="0"/>
              </a:spcAft>
              <a:buClr>
                <a:schemeClr val="dk1"/>
              </a:buClr>
              <a:buSzPts val="2300"/>
              <a:buFont typeface="Calibri"/>
              <a:buChar char="●"/>
            </a:pPr>
            <a:r>
              <a:rPr b="0" i="0" lang="en-US" sz="2300" u="none" cap="none" strike="noStrike">
                <a:solidFill>
                  <a:schemeClr val="dk1"/>
                </a:solidFill>
                <a:latin typeface="Calibri"/>
                <a:ea typeface="Calibri"/>
                <a:cs typeface="Calibri"/>
                <a:sym typeface="Calibri"/>
              </a:rPr>
              <a:t>High-protein animal foods (meat, poultry, fish, eggs, dairy)</a:t>
            </a:r>
            <a:endParaRPr b="0" i="0" sz="2300" u="none" cap="none" strike="noStrike">
              <a:solidFill>
                <a:schemeClr val="dk1"/>
              </a:solidFill>
              <a:latin typeface="Calibri"/>
              <a:ea typeface="Calibri"/>
              <a:cs typeface="Calibri"/>
              <a:sym typeface="Calibri"/>
            </a:endParaRPr>
          </a:p>
          <a:p>
            <a:pPr indent="-374650" lvl="0" marL="457200" marR="0" rtl="0" algn="l">
              <a:lnSpc>
                <a:spcPct val="115000"/>
              </a:lnSpc>
              <a:spcBef>
                <a:spcPts val="0"/>
              </a:spcBef>
              <a:spcAft>
                <a:spcPts val="0"/>
              </a:spcAft>
              <a:buClr>
                <a:schemeClr val="dk1"/>
              </a:buClr>
              <a:buSzPts val="2300"/>
              <a:buFont typeface="Calibri"/>
              <a:buChar char="●"/>
            </a:pPr>
            <a:r>
              <a:rPr b="0" i="0" lang="en-US" sz="2300" u="none" cap="none" strike="noStrike">
                <a:solidFill>
                  <a:schemeClr val="dk1"/>
                </a:solidFill>
                <a:latin typeface="Calibri"/>
                <a:ea typeface="Calibri"/>
                <a:cs typeface="Calibri"/>
                <a:sym typeface="Calibri"/>
              </a:rPr>
              <a:t>Legumes and nuts (moderate-to-high phenylalanine)</a:t>
            </a:r>
            <a:endParaRPr b="0" i="0" sz="2300" u="none" cap="none" strike="noStrike">
              <a:solidFill>
                <a:schemeClr val="dk1"/>
              </a:solidFill>
              <a:latin typeface="Calibri"/>
              <a:ea typeface="Calibri"/>
              <a:cs typeface="Calibri"/>
              <a:sym typeface="Calibri"/>
            </a:endParaRPr>
          </a:p>
          <a:p>
            <a:pPr indent="-374650" lvl="0" marL="457200" marR="0" rtl="0" algn="l">
              <a:lnSpc>
                <a:spcPct val="115000"/>
              </a:lnSpc>
              <a:spcBef>
                <a:spcPts val="0"/>
              </a:spcBef>
              <a:spcAft>
                <a:spcPts val="0"/>
              </a:spcAft>
              <a:buClr>
                <a:schemeClr val="dk1"/>
              </a:buClr>
              <a:buSzPts val="2300"/>
              <a:buFont typeface="Calibri"/>
              <a:buChar char="●"/>
            </a:pPr>
            <a:r>
              <a:rPr b="0" i="0" lang="en-US" sz="2300" u="none" cap="none" strike="noStrike">
                <a:solidFill>
                  <a:schemeClr val="dk1"/>
                </a:solidFill>
                <a:highlight>
                  <a:srgbClr val="FFFF00"/>
                </a:highlight>
                <a:latin typeface="Calibri"/>
                <a:ea typeface="Calibri"/>
                <a:cs typeface="Calibri"/>
                <a:sym typeface="Calibri"/>
              </a:rPr>
              <a:t>Aspartame-containing products</a:t>
            </a:r>
            <a:r>
              <a:rPr b="0" i="0" lang="en-US" sz="2300" u="none" cap="none" strike="noStrike">
                <a:solidFill>
                  <a:schemeClr val="dk1"/>
                </a:solidFill>
                <a:latin typeface="Calibri"/>
                <a:ea typeface="Calibri"/>
                <a:cs typeface="Calibri"/>
                <a:sym typeface="Calibri"/>
              </a:rPr>
              <a:t> (aspartame breaks down into phenylalanine)</a:t>
            </a:r>
            <a:endParaRPr b="0" i="0" sz="23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300"/>
              <a:buFont typeface="Arial"/>
              <a:buNone/>
            </a:pPr>
            <a:r>
              <a:rPr b="1" i="0" lang="en-US" sz="2300" u="none" cap="none" strike="noStrike">
                <a:solidFill>
                  <a:schemeClr val="dk1"/>
                </a:solidFill>
                <a:latin typeface="Calibri"/>
                <a:ea typeface="Calibri"/>
                <a:cs typeface="Calibri"/>
                <a:sym typeface="Calibri"/>
              </a:rPr>
              <a:t>MNT: Foods/Support to Incorporate</a:t>
            </a:r>
            <a:endParaRPr b="1" i="0" sz="2300" u="none" cap="none" strike="noStrike">
              <a:solidFill>
                <a:schemeClr val="dk1"/>
              </a:solidFill>
              <a:latin typeface="Calibri"/>
              <a:ea typeface="Calibri"/>
              <a:cs typeface="Calibri"/>
              <a:sym typeface="Calibri"/>
            </a:endParaRPr>
          </a:p>
          <a:p>
            <a:pPr indent="-374650" lvl="0" marL="457200" marR="0" rtl="0" algn="l">
              <a:lnSpc>
                <a:spcPct val="115000"/>
              </a:lnSpc>
              <a:spcBef>
                <a:spcPts val="1200"/>
              </a:spcBef>
              <a:spcAft>
                <a:spcPts val="0"/>
              </a:spcAft>
              <a:buClr>
                <a:schemeClr val="dk1"/>
              </a:buClr>
              <a:buSzPts val="2300"/>
              <a:buFont typeface="Calibri"/>
              <a:buChar char="●"/>
            </a:pPr>
            <a:r>
              <a:rPr b="0" i="0" lang="en-US" sz="2300" u="none" cap="none" strike="noStrike">
                <a:solidFill>
                  <a:schemeClr val="dk1"/>
                </a:solidFill>
                <a:latin typeface="Calibri"/>
                <a:ea typeface="Calibri"/>
                <a:cs typeface="Calibri"/>
                <a:sym typeface="Calibri"/>
              </a:rPr>
              <a:t>Phenylalanine-free medical formula (primary protein source)</a:t>
            </a:r>
            <a:endParaRPr b="0" i="0" sz="2300" u="none" cap="none" strike="noStrike">
              <a:solidFill>
                <a:schemeClr val="dk1"/>
              </a:solidFill>
              <a:latin typeface="Calibri"/>
              <a:ea typeface="Calibri"/>
              <a:cs typeface="Calibri"/>
              <a:sym typeface="Calibri"/>
            </a:endParaRPr>
          </a:p>
          <a:p>
            <a:pPr indent="-374650" lvl="0" marL="457200" marR="0" rtl="0" algn="l">
              <a:lnSpc>
                <a:spcPct val="115000"/>
              </a:lnSpc>
              <a:spcBef>
                <a:spcPts val="0"/>
              </a:spcBef>
              <a:spcAft>
                <a:spcPts val="0"/>
              </a:spcAft>
              <a:buClr>
                <a:schemeClr val="dk1"/>
              </a:buClr>
              <a:buSzPts val="2300"/>
              <a:buFont typeface="Calibri"/>
              <a:buChar char="●"/>
            </a:pPr>
            <a:r>
              <a:rPr b="0" i="0" lang="en-US" sz="2300" u="none" cap="none" strike="noStrike">
                <a:solidFill>
                  <a:schemeClr val="dk1"/>
                </a:solidFill>
                <a:latin typeface="Calibri"/>
                <a:ea typeface="Calibri"/>
                <a:cs typeface="Calibri"/>
                <a:sym typeface="Calibri"/>
              </a:rPr>
              <a:t>Low-protein specialty foods (special low-protein breads, pastas)</a:t>
            </a:r>
            <a:endParaRPr b="0" i="0" sz="2300" u="none" cap="none" strike="noStrike">
              <a:solidFill>
                <a:schemeClr val="dk1"/>
              </a:solidFill>
              <a:latin typeface="Calibri"/>
              <a:ea typeface="Calibri"/>
              <a:cs typeface="Calibri"/>
              <a:sym typeface="Calibri"/>
            </a:endParaRPr>
          </a:p>
          <a:p>
            <a:pPr indent="-374650" lvl="0" marL="457200" marR="0" rtl="0" algn="l">
              <a:lnSpc>
                <a:spcPct val="115000"/>
              </a:lnSpc>
              <a:spcBef>
                <a:spcPts val="0"/>
              </a:spcBef>
              <a:spcAft>
                <a:spcPts val="0"/>
              </a:spcAft>
              <a:buClr>
                <a:schemeClr val="dk1"/>
              </a:buClr>
              <a:buSzPts val="2300"/>
              <a:buFont typeface="Calibri"/>
              <a:buChar char="●"/>
            </a:pPr>
            <a:r>
              <a:rPr b="0" i="0" lang="en-US" sz="2300" u="none" cap="none" strike="noStrike">
                <a:solidFill>
                  <a:schemeClr val="dk1"/>
                </a:solidFill>
                <a:latin typeface="Calibri"/>
                <a:ea typeface="Calibri"/>
                <a:cs typeface="Calibri"/>
                <a:sym typeface="Calibri"/>
              </a:rPr>
              <a:t>Tyrosine supplementation (since it can no longer be made from phenylalanine)</a:t>
            </a:r>
            <a:endParaRPr b="0" i="0" sz="2300" u="none" cap="none" strike="noStrike">
              <a:solidFill>
                <a:schemeClr val="dk1"/>
              </a:solidFill>
              <a:latin typeface="Calibri"/>
              <a:ea typeface="Calibri"/>
              <a:cs typeface="Calibri"/>
              <a:sym typeface="Calibri"/>
            </a:endParaRPr>
          </a:p>
          <a:p>
            <a:pPr indent="-374650" lvl="0" marL="457200" marR="0" rtl="0" algn="l">
              <a:lnSpc>
                <a:spcPct val="115000"/>
              </a:lnSpc>
              <a:spcBef>
                <a:spcPts val="0"/>
              </a:spcBef>
              <a:spcAft>
                <a:spcPts val="0"/>
              </a:spcAft>
              <a:buClr>
                <a:schemeClr val="dk1"/>
              </a:buClr>
              <a:buSzPts val="2300"/>
              <a:buFont typeface="Calibri"/>
              <a:buChar char="●"/>
            </a:pPr>
            <a:r>
              <a:rPr b="0" i="0" lang="en-US" sz="2300" u="none" cap="none" strike="noStrike">
                <a:solidFill>
                  <a:schemeClr val="dk1"/>
                </a:solidFill>
                <a:latin typeface="Calibri"/>
                <a:ea typeface="Calibri"/>
                <a:cs typeface="Calibri"/>
                <a:sym typeface="Calibri"/>
              </a:rPr>
              <a:t>Careful monitoring of fruits/vegetables (moderate phenylalanine, portion-controlled rather than eliminated)</a:t>
            </a:r>
            <a:endParaRPr b="0" i="0" sz="23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300"/>
              <a:buFont typeface="Arial"/>
              <a:buNone/>
            </a:pPr>
            <a:r>
              <a:rPr b="1" i="0" lang="en-US" sz="2300" u="none" cap="none" strike="noStrike">
                <a:solidFill>
                  <a:schemeClr val="dk1"/>
                </a:solidFill>
                <a:highlight>
                  <a:srgbClr val="FFFF00"/>
                </a:highlight>
                <a:latin typeface="Calibri"/>
                <a:ea typeface="Calibri"/>
                <a:cs typeface="Calibri"/>
                <a:sym typeface="Calibri"/>
              </a:rPr>
              <a:t>Main point:</a:t>
            </a:r>
            <a:r>
              <a:rPr b="0" i="0" lang="en-US" sz="2300" u="none" cap="none" strike="noStrike">
                <a:solidFill>
                  <a:schemeClr val="dk1"/>
                </a:solidFill>
                <a:highlight>
                  <a:srgbClr val="FFFF00"/>
                </a:highlight>
                <a:latin typeface="Calibri"/>
                <a:ea typeface="Calibri"/>
                <a:cs typeface="Calibri"/>
                <a:sym typeface="Calibri"/>
              </a:rPr>
              <a:t> classic newborn-screen-caught case, before symptoms appear. This is the entire argument for universal newborn screening.</a:t>
            </a:r>
            <a:endParaRPr b="0" i="0" sz="2300" u="none" cap="none" strike="noStrike">
              <a:solidFill>
                <a:srgbClr val="000000"/>
              </a:solidFill>
              <a:highlight>
                <a:srgbClr val="FFFF00"/>
              </a:highlight>
              <a:latin typeface="Calibri"/>
              <a:ea typeface="Calibri"/>
              <a:cs typeface="Calibri"/>
              <a:sym typeface="Calibri"/>
            </a:endParaRPr>
          </a:p>
        </p:txBody>
      </p:sp>
      <p:sp>
        <p:nvSpPr>
          <p:cNvPr id="386" name="Google Shape;386;p69"/>
          <p:cNvSpPr txBox="1"/>
          <p:nvPr/>
        </p:nvSpPr>
        <p:spPr>
          <a:xfrm>
            <a:off x="12582578" y="3664060"/>
            <a:ext cx="40536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highlight>
                  <a:srgbClr val="FFFF00"/>
                </a:highlight>
                <a:latin typeface="Calibri"/>
                <a:ea typeface="Calibri"/>
                <a:cs typeface="Calibri"/>
                <a:sym typeface="Calibri"/>
              </a:rPr>
              <a:t>Key Laboratory Markers</a:t>
            </a:r>
            <a:endParaRPr b="1" i="0" sz="2400" u="none" cap="none" strike="noStrike">
              <a:solidFill>
                <a:srgbClr val="000000"/>
              </a:solidFill>
              <a:highlight>
                <a:srgbClr val="FFFF00"/>
              </a:highlight>
              <a:latin typeface="Calibri"/>
              <a:ea typeface="Calibri"/>
              <a:cs typeface="Calibri"/>
              <a:sym typeface="Calibri"/>
            </a:endParaRPr>
          </a:p>
        </p:txBody>
      </p:sp>
      <p:graphicFrame>
        <p:nvGraphicFramePr>
          <p:cNvPr id="387" name="Google Shape;387;p69"/>
          <p:cNvGraphicFramePr/>
          <p:nvPr/>
        </p:nvGraphicFramePr>
        <p:xfrm>
          <a:off x="11384150" y="4639234"/>
          <a:ext cx="3000000" cy="3000000"/>
        </p:xfrm>
        <a:graphic>
          <a:graphicData uri="http://schemas.openxmlformats.org/drawingml/2006/table">
            <a:tbl>
              <a:tblPr bandRow="1">
                <a:noFill/>
                <a:tableStyleId>{2913B584-4A57-44CA-89FB-EE9C3ED25E55}</a:tableStyleId>
              </a:tblPr>
              <a:tblGrid>
                <a:gridCol w="3445025"/>
                <a:gridCol w="2733175"/>
              </a:tblGrid>
              <a:tr h="9028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Marker</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Result</a:t>
                      </a:r>
                      <a:endParaRPr sz="2400" u="none" cap="none" strike="noStrike"/>
                    </a:p>
                  </a:txBody>
                  <a:tcPr marT="12700" marB="12700" marR="12700" marL="12700" anchor="ctr"/>
                </a:tc>
              </a:tr>
              <a:tr h="1399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Plasma phenylalanine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Elevated</a:t>
                      </a:r>
                      <a:endParaRPr sz="2400" u="none" cap="none" strike="noStrike"/>
                    </a:p>
                  </a:txBody>
                  <a:tcPr marT="12700" marB="12700" marR="12700" marL="12700" anchor="ctr"/>
                </a:tc>
              </a:tr>
              <a:tr h="9028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Plasma tyrosine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a:t>
                      </a:r>
                      <a:endParaRPr sz="2400" u="none" cap="none" strike="noStrike"/>
                    </a:p>
                  </a:txBody>
                  <a:tcPr marT="12700" marB="12700" marR="12700" marL="12700" anchor="ctr"/>
                </a:tc>
              </a:tr>
              <a:tr h="1399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Newborn screen</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Positive for PKU</a:t>
                      </a:r>
                      <a:endParaRPr sz="2400" u="none" cap="none" strike="noStrike"/>
                    </a:p>
                  </a:txBody>
                  <a:tcPr marT="12700" marB="12700" marR="12700" marL="12700" anchor="ctr"/>
                </a:tc>
              </a:tr>
            </a:tbl>
          </a:graphicData>
        </a:graphic>
      </p:graphicFrame>
      <p:sp>
        <p:nvSpPr>
          <p:cNvPr id="388" name="Google Shape;388;p69"/>
          <p:cNvSpPr/>
          <p:nvPr/>
        </p:nvSpPr>
        <p:spPr>
          <a:xfrm>
            <a:off x="16421275" y="9372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70"/>
          <p:cNvSpPr/>
          <p:nvPr/>
        </p:nvSpPr>
        <p:spPr>
          <a:xfrm>
            <a:off x="-528003" y="-23380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4" name="Google Shape;394;p70"/>
          <p:cNvSpPr txBox="1"/>
          <p:nvPr/>
        </p:nvSpPr>
        <p:spPr>
          <a:xfrm>
            <a:off x="990358" y="581349"/>
            <a:ext cx="17419200" cy="209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5200"/>
              <a:buFont typeface="Poppins"/>
              <a:buNone/>
            </a:pPr>
            <a:r>
              <a:rPr b="1" i="0" lang="en-US" sz="6800" u="none" cap="none" strike="noStrike">
                <a:solidFill>
                  <a:schemeClr val="lt1"/>
                </a:solidFill>
                <a:latin typeface="Poppins"/>
                <a:ea typeface="Poppins"/>
                <a:cs typeface="Poppins"/>
                <a:sym typeface="Poppins"/>
              </a:rPr>
              <a:t>IEM Case Study: </a:t>
            </a:r>
            <a:r>
              <a:rPr b="0" i="0" lang="en-US" sz="6800" u="none" cap="none" strike="noStrike">
                <a:solidFill>
                  <a:srgbClr val="FFFFFF"/>
                </a:solidFill>
                <a:latin typeface="Poppins"/>
                <a:ea typeface="Poppins"/>
                <a:cs typeface="Poppins"/>
                <a:sym typeface="Poppins"/>
              </a:rPr>
              <a:t>Maple Syrup Urine Disease (MSUD)</a:t>
            </a:r>
            <a:endParaRPr b="0" i="0" sz="6800" u="none" cap="none" strike="noStrike">
              <a:solidFill>
                <a:srgbClr val="000000"/>
              </a:solidFill>
              <a:latin typeface="Arial"/>
              <a:ea typeface="Arial"/>
              <a:cs typeface="Arial"/>
              <a:sym typeface="Arial"/>
            </a:endParaRPr>
          </a:p>
        </p:txBody>
      </p:sp>
      <p:sp>
        <p:nvSpPr>
          <p:cNvPr id="395" name="Google Shape;395;p7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6" name="Google Shape;396;p70"/>
          <p:cNvSpPr txBox="1"/>
          <p:nvPr/>
        </p:nvSpPr>
        <p:spPr>
          <a:xfrm>
            <a:off x="653700" y="3115800"/>
            <a:ext cx="11365800" cy="69081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400" u="none" cap="none" strike="noStrike">
                <a:solidFill>
                  <a:schemeClr val="dk1"/>
                </a:solidFill>
                <a:latin typeface="Calibri"/>
                <a:ea typeface="Calibri"/>
                <a:cs typeface="Calibri"/>
                <a:sym typeface="Calibri"/>
              </a:rPr>
              <a:t>Key Laboratory Markers</a:t>
            </a:r>
            <a:endParaRPr b="1"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6-month-old infant, poor feeding, lethargy, sweet-smelling urine</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Arial"/>
              <a:buChar char="●"/>
            </a:pPr>
            <a:r>
              <a:rPr b="1" i="0" lang="en-US" sz="2400" u="none" cap="none" strike="noStrike">
                <a:solidFill>
                  <a:schemeClr val="dk1"/>
                </a:solidFill>
                <a:latin typeface="Calibri"/>
                <a:ea typeface="Calibri"/>
                <a:cs typeface="Calibri"/>
                <a:sym typeface="Calibri"/>
              </a:rPr>
              <a:t>Metabolic Defect:</a:t>
            </a:r>
            <a:r>
              <a:rPr b="0" i="0" lang="en-US" sz="2400" u="none" cap="none" strike="noStrike">
                <a:solidFill>
                  <a:schemeClr val="dk1"/>
                </a:solidFill>
                <a:latin typeface="Calibri"/>
                <a:ea typeface="Calibri"/>
                <a:cs typeface="Calibri"/>
                <a:sym typeface="Calibri"/>
              </a:rPr>
              <a:t> impaired metabolism of leucine, isoleucine, valine</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1" i="0" lang="en-US" sz="2400" u="none" cap="none" strike="noStrike">
                <a:solidFill>
                  <a:schemeClr val="dk1"/>
                </a:solidFill>
                <a:highlight>
                  <a:srgbClr val="FFFF00"/>
                </a:highlight>
                <a:latin typeface="Calibri"/>
                <a:ea typeface="Calibri"/>
                <a:cs typeface="Calibri"/>
                <a:sym typeface="Calibri"/>
              </a:rPr>
              <a:t>MNT: Foods to Avoid</a:t>
            </a:r>
            <a:endParaRPr b="1" i="0" sz="2400" u="none" cap="none" strike="noStrike">
              <a:solidFill>
                <a:schemeClr val="dk1"/>
              </a:solidFill>
              <a:highlight>
                <a:srgbClr val="FFFF00"/>
              </a:highlight>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High-protein foods broadly (meat, dairy, eggs, nuts, legumes)</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Standard infant formula (contains full BCAA profile)</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MNT: Foods/Support to Incorporate</a:t>
            </a:r>
            <a:endParaRPr b="1"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BCAA-free medical formula (leucine/isoleucine/valine-free)</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Small, carefully calculated amounts of natural protein (to meet minimum BCAA needs without excess)</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High-calorie, low-protein foods to prevent catabolism (which would release more BCAAs)</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Emergency/sick-day formula protocol for illness</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400"/>
              <a:buFont typeface="Arial"/>
              <a:buNone/>
            </a:pPr>
            <a:r>
              <a:rPr b="0" i="0" lang="en-US" sz="2400" u="none" cap="none" strike="noStrike">
                <a:solidFill>
                  <a:schemeClr val="dk1"/>
                </a:solidFill>
                <a:highlight>
                  <a:srgbClr val="FFFF00"/>
                </a:highlight>
                <a:latin typeface="Calibri"/>
                <a:ea typeface="Calibri"/>
                <a:cs typeface="Calibri"/>
                <a:sym typeface="Calibri"/>
              </a:rPr>
              <a:t>**The sweet-smelling urine is the classic clinical clue directly tied to this disorder's name.</a:t>
            </a:r>
            <a:endParaRPr b="0" i="0" sz="2400" u="none" cap="none" strike="noStrike">
              <a:solidFill>
                <a:srgbClr val="000000"/>
              </a:solidFill>
              <a:highlight>
                <a:srgbClr val="FFFF00"/>
              </a:highlight>
              <a:latin typeface="Calibri"/>
              <a:ea typeface="Calibri"/>
              <a:cs typeface="Calibri"/>
              <a:sym typeface="Calibri"/>
            </a:endParaRPr>
          </a:p>
        </p:txBody>
      </p:sp>
      <p:sp>
        <p:nvSpPr>
          <p:cNvPr id="397" name="Google Shape;397;p70"/>
          <p:cNvSpPr txBox="1"/>
          <p:nvPr/>
        </p:nvSpPr>
        <p:spPr>
          <a:xfrm>
            <a:off x="13120306" y="3617260"/>
            <a:ext cx="40536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highlight>
                  <a:srgbClr val="FFFF00"/>
                </a:highlight>
                <a:latin typeface="Calibri"/>
                <a:ea typeface="Calibri"/>
                <a:cs typeface="Calibri"/>
                <a:sym typeface="Calibri"/>
              </a:rPr>
              <a:t>Key Laboratory Markers</a:t>
            </a:r>
            <a:endParaRPr b="1" i="0" sz="2400" u="none" cap="none" strike="noStrike">
              <a:solidFill>
                <a:srgbClr val="000000"/>
              </a:solidFill>
              <a:highlight>
                <a:srgbClr val="FFFF00"/>
              </a:highlight>
              <a:latin typeface="Calibri"/>
              <a:ea typeface="Calibri"/>
              <a:cs typeface="Calibri"/>
              <a:sym typeface="Calibri"/>
            </a:endParaRPr>
          </a:p>
        </p:txBody>
      </p:sp>
      <p:graphicFrame>
        <p:nvGraphicFramePr>
          <p:cNvPr id="398" name="Google Shape;398;p70"/>
          <p:cNvGraphicFramePr/>
          <p:nvPr/>
        </p:nvGraphicFramePr>
        <p:xfrm>
          <a:off x="12180289" y="4449000"/>
          <a:ext cx="3000000" cy="3000000"/>
        </p:xfrm>
        <a:graphic>
          <a:graphicData uri="http://schemas.openxmlformats.org/drawingml/2006/table">
            <a:tbl>
              <a:tblPr bandRow="1">
                <a:noFill/>
                <a:tableStyleId>{2913B584-4A57-44CA-89FB-EE9C3ED25E55}</a:tableStyleId>
              </a:tblPr>
              <a:tblGrid>
                <a:gridCol w="2850075"/>
                <a:gridCol w="2728550"/>
              </a:tblGrid>
              <a:tr h="8316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Marker</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Result</a:t>
                      </a:r>
                      <a:endParaRPr sz="2400" u="none" cap="none" strike="noStrike"/>
                    </a:p>
                  </a:txBody>
                  <a:tcPr marT="12700" marB="12700" marR="12700" marL="12700" anchor="ctr"/>
                </a:tc>
              </a:tr>
              <a:tr h="12891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Plasma BCAAs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Markedly elevated</a:t>
                      </a:r>
                      <a:endParaRPr sz="2400" u="none" cap="none" strike="noStrike"/>
                    </a:p>
                  </a:txBody>
                  <a:tcPr marT="12700" marB="12700" marR="12700" marL="12700" anchor="ctr"/>
                </a:tc>
              </a:tr>
              <a:tr h="12891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Urine organic acids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Abnormal</a:t>
                      </a:r>
                      <a:endParaRPr sz="2400" u="none" cap="none" strike="noStrike"/>
                    </a:p>
                  </a:txBody>
                  <a:tcPr marT="12700" marB="12700" marR="12700" marL="12700" anchor="ctr"/>
                </a:tc>
              </a:tr>
              <a:tr h="8316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Blood ketones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Elevated</a:t>
                      </a:r>
                      <a:endParaRPr sz="2400" u="none" cap="none" strike="noStrike"/>
                    </a:p>
                  </a:txBody>
                  <a:tcPr marT="12700" marB="12700" marR="12700" marL="12700" anchor="ctr"/>
                </a:tc>
              </a:tr>
            </a:tbl>
          </a:graphicData>
        </a:graphic>
      </p:graphicFrame>
      <p:sp>
        <p:nvSpPr>
          <p:cNvPr id="399" name="Google Shape;399;p70"/>
          <p:cNvSpPr/>
          <p:nvPr/>
        </p:nvSpPr>
        <p:spPr>
          <a:xfrm>
            <a:off x="16421275" y="9372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71"/>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5" name="Google Shape;405;p71"/>
          <p:cNvSpPr txBox="1"/>
          <p:nvPr/>
        </p:nvSpPr>
        <p:spPr>
          <a:xfrm>
            <a:off x="868790" y="693807"/>
            <a:ext cx="17419200" cy="209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5200"/>
              <a:buFont typeface="Poppins"/>
              <a:buNone/>
            </a:pPr>
            <a:r>
              <a:rPr b="1" i="0" lang="en-US" sz="6800" u="none" cap="none" strike="noStrike">
                <a:solidFill>
                  <a:schemeClr val="lt1"/>
                </a:solidFill>
                <a:latin typeface="Poppins"/>
                <a:ea typeface="Poppins"/>
                <a:cs typeface="Poppins"/>
                <a:sym typeface="Poppins"/>
              </a:rPr>
              <a:t>IEM Case Study: </a:t>
            </a:r>
            <a:r>
              <a:rPr b="0" i="0" lang="en-US" sz="6800" u="none" cap="none" strike="noStrike">
                <a:solidFill>
                  <a:srgbClr val="FFFFFF"/>
                </a:solidFill>
                <a:latin typeface="Poppins"/>
                <a:ea typeface="Poppins"/>
                <a:cs typeface="Poppins"/>
                <a:sym typeface="Poppins"/>
              </a:rPr>
              <a:t>Urea Cycle Disorder (UCD)</a:t>
            </a:r>
            <a:endParaRPr b="0" i="0" sz="6800" u="none" cap="none" strike="noStrike">
              <a:solidFill>
                <a:srgbClr val="000000"/>
              </a:solidFill>
              <a:latin typeface="Arial"/>
              <a:ea typeface="Arial"/>
              <a:cs typeface="Arial"/>
              <a:sym typeface="Arial"/>
            </a:endParaRPr>
          </a:p>
        </p:txBody>
      </p:sp>
      <p:sp>
        <p:nvSpPr>
          <p:cNvPr id="406" name="Google Shape;406;p71"/>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7" name="Google Shape;407;p71"/>
          <p:cNvSpPr txBox="1"/>
          <p:nvPr/>
        </p:nvSpPr>
        <p:spPr>
          <a:xfrm>
            <a:off x="429523" y="3351950"/>
            <a:ext cx="12852300" cy="64833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400" u="none" cap="none" strike="noStrike">
                <a:solidFill>
                  <a:schemeClr val="dk1"/>
                </a:solidFill>
                <a:latin typeface="Calibri"/>
                <a:ea typeface="Calibri"/>
                <a:cs typeface="Calibri"/>
                <a:sym typeface="Calibri"/>
              </a:rPr>
              <a:t>Key Laboratory Markers</a:t>
            </a:r>
            <a:endParaRPr b="1"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22-year-old female, episodes of confusion and vomiting after high-protein meals</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Arial"/>
              <a:buChar char="●"/>
            </a:pPr>
            <a:r>
              <a:rPr b="1" i="0" lang="en-US" sz="2400" u="none" cap="none" strike="noStrike">
                <a:solidFill>
                  <a:schemeClr val="dk1"/>
                </a:solidFill>
                <a:latin typeface="Calibri"/>
                <a:ea typeface="Calibri"/>
                <a:cs typeface="Calibri"/>
                <a:sym typeface="Calibri"/>
              </a:rPr>
              <a:t>Metabolic Defect:</a:t>
            </a:r>
            <a:r>
              <a:rPr b="0" i="0" lang="en-US" sz="2400" u="none" cap="none" strike="noStrike">
                <a:solidFill>
                  <a:schemeClr val="dk1"/>
                </a:solidFill>
                <a:latin typeface="Calibri"/>
                <a:ea typeface="Calibri"/>
                <a:cs typeface="Calibri"/>
                <a:sym typeface="Calibri"/>
              </a:rPr>
              <a:t> impaired conversion of ammonia → urea</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1" i="0" lang="en-US" sz="2400" u="none" cap="none" strike="noStrike">
                <a:solidFill>
                  <a:schemeClr val="dk1"/>
                </a:solidFill>
                <a:highlight>
                  <a:srgbClr val="FFFF00"/>
                </a:highlight>
                <a:latin typeface="Calibri"/>
                <a:ea typeface="Calibri"/>
                <a:cs typeface="Calibri"/>
                <a:sym typeface="Calibri"/>
              </a:rPr>
              <a:t>MNT: Foods to Avoid</a:t>
            </a:r>
            <a:endParaRPr b="1" i="0" sz="2400" u="none" cap="none" strike="noStrike">
              <a:solidFill>
                <a:schemeClr val="dk1"/>
              </a:solidFill>
              <a:highlight>
                <a:srgbClr val="FFFF00"/>
              </a:highlight>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High-protein meals (large portions of meat, dairy, eggs)</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Rapid or excessive protein loading at any single meal</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MNT: Foods/Support to Incorporate</a:t>
            </a:r>
            <a:endParaRPr b="1"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Controlled, distributed protein intake across the day (smaller, frequent portions)</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Essential amino acid supplementation (to meet needs with less nitrogen burden)</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Adequate calories from carbohydrates/fats to prevent muscle breakdown (which releases nitrogen)</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Ammonia-scavenging medications (medical management, works alongside nutrition)</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Key note here:</a:t>
            </a:r>
            <a:r>
              <a:rPr b="0" i="0" lang="en-US" sz="2400" u="none" cap="none" strike="noStrike">
                <a:solidFill>
                  <a:schemeClr val="dk1"/>
                </a:solidFill>
                <a:latin typeface="Calibri"/>
                <a:ea typeface="Calibri"/>
                <a:cs typeface="Calibri"/>
                <a:sym typeface="Calibri"/>
              </a:rPr>
              <a:t> adult presentation example. </a:t>
            </a:r>
            <a:r>
              <a:rPr b="0" i="0" lang="en-US" sz="2400" u="none" cap="none" strike="noStrike">
                <a:solidFill>
                  <a:schemeClr val="dk1"/>
                </a:solidFill>
                <a:highlight>
                  <a:srgbClr val="FFFF00"/>
                </a:highlight>
                <a:latin typeface="Calibri"/>
                <a:ea typeface="Calibri"/>
                <a:cs typeface="Calibri"/>
                <a:sym typeface="Calibri"/>
              </a:rPr>
              <a:t>The symptom pattern (confusion after protein) is the giveaway; low BUN reflects nitrogen not being processed into urea.</a:t>
            </a:r>
            <a:endParaRPr b="0" i="0" sz="2400" u="none" cap="none" strike="noStrike">
              <a:solidFill>
                <a:srgbClr val="000000"/>
              </a:solidFill>
              <a:highlight>
                <a:srgbClr val="FFFF00"/>
              </a:highlight>
              <a:latin typeface="Calibri"/>
              <a:ea typeface="Calibri"/>
              <a:cs typeface="Calibri"/>
              <a:sym typeface="Calibri"/>
            </a:endParaRPr>
          </a:p>
        </p:txBody>
      </p:sp>
      <p:sp>
        <p:nvSpPr>
          <p:cNvPr id="408" name="Google Shape;408;p71"/>
          <p:cNvSpPr txBox="1"/>
          <p:nvPr/>
        </p:nvSpPr>
        <p:spPr>
          <a:xfrm>
            <a:off x="13639481" y="3559610"/>
            <a:ext cx="40536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highlight>
                  <a:srgbClr val="FFFF00"/>
                </a:highlight>
                <a:latin typeface="Calibri"/>
                <a:ea typeface="Calibri"/>
                <a:cs typeface="Calibri"/>
                <a:sym typeface="Calibri"/>
              </a:rPr>
              <a:t>Key Laboratory Markers</a:t>
            </a:r>
            <a:endParaRPr b="1" i="0" sz="2400" u="none" cap="none" strike="noStrike">
              <a:solidFill>
                <a:srgbClr val="000000"/>
              </a:solidFill>
              <a:highlight>
                <a:srgbClr val="FFFF00"/>
              </a:highlight>
              <a:latin typeface="Calibri"/>
              <a:ea typeface="Calibri"/>
              <a:cs typeface="Calibri"/>
              <a:sym typeface="Calibri"/>
            </a:endParaRPr>
          </a:p>
        </p:txBody>
      </p:sp>
      <p:graphicFrame>
        <p:nvGraphicFramePr>
          <p:cNvPr id="409" name="Google Shape;409;p71"/>
          <p:cNvGraphicFramePr/>
          <p:nvPr/>
        </p:nvGraphicFramePr>
        <p:xfrm>
          <a:off x="13582358" y="4494798"/>
          <a:ext cx="3000000" cy="3000000"/>
        </p:xfrm>
        <a:graphic>
          <a:graphicData uri="http://schemas.openxmlformats.org/drawingml/2006/table">
            <a:tbl>
              <a:tblPr bandRow="1">
                <a:noFill/>
                <a:tableStyleId>{2913B584-4A57-44CA-89FB-EE9C3ED25E55}</a:tableStyleId>
              </a:tblPr>
              <a:tblGrid>
                <a:gridCol w="2764925"/>
                <a:gridCol w="1402925"/>
              </a:tblGrid>
              <a:tr h="8230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Marker</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Result</a:t>
                      </a:r>
                      <a:endParaRPr sz="2400" u="none" cap="none" strike="noStrike"/>
                    </a:p>
                  </a:txBody>
                  <a:tcPr marT="12700" marB="12700" marR="12700" marL="12700" anchor="ctr"/>
                </a:tc>
              </a:tr>
              <a:tr h="12757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Blood ammonia</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Elevated</a:t>
                      </a:r>
                      <a:endParaRPr sz="2400" u="none" cap="none" strike="noStrike"/>
                    </a:p>
                  </a:txBody>
                  <a:tcPr marT="12700" marB="12700" marR="12700" marL="12700" anchor="ctr"/>
                </a:tc>
              </a:tr>
              <a:tr h="12757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Plasma glutamine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Elevated</a:t>
                      </a:r>
                      <a:endParaRPr sz="2400" u="none" cap="none" strike="noStrike"/>
                    </a:p>
                  </a:txBody>
                  <a:tcPr marT="12700" marB="12700" marR="12700" marL="12700" anchor="ctr"/>
                </a:tc>
              </a:tr>
              <a:tr h="8230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BUN</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a:t>
                      </a:r>
                      <a:endParaRPr sz="2400" u="none" cap="none" strike="noStrike"/>
                    </a:p>
                  </a:txBody>
                  <a:tcPr marT="12700" marB="12700" marR="12700" marL="12700" anchor="ctr"/>
                </a:tc>
              </a:tr>
            </a:tbl>
          </a:graphicData>
        </a:graphic>
      </p:graphicFrame>
      <p:sp>
        <p:nvSpPr>
          <p:cNvPr id="410" name="Google Shape;410;p71"/>
          <p:cNvSpPr/>
          <p:nvPr/>
        </p:nvSpPr>
        <p:spPr>
          <a:xfrm>
            <a:off x="16514800" y="113465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72"/>
          <p:cNvSpPr/>
          <p:nvPr/>
        </p:nvSpPr>
        <p:spPr>
          <a:xfrm>
            <a:off x="-528003" y="-177075"/>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6" name="Google Shape;416;p72"/>
          <p:cNvSpPr txBox="1"/>
          <p:nvPr/>
        </p:nvSpPr>
        <p:spPr>
          <a:xfrm>
            <a:off x="856069" y="426980"/>
            <a:ext cx="17419200" cy="1878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5200"/>
              <a:buFont typeface="Poppins"/>
              <a:buNone/>
            </a:pPr>
            <a:r>
              <a:rPr b="1" i="0" lang="en-US" sz="6100" u="none" cap="none" strike="noStrike">
                <a:solidFill>
                  <a:schemeClr val="lt1"/>
                </a:solidFill>
                <a:latin typeface="Poppins"/>
                <a:ea typeface="Poppins"/>
                <a:cs typeface="Poppins"/>
                <a:sym typeface="Poppins"/>
              </a:rPr>
              <a:t>IEM Case Study: </a:t>
            </a:r>
            <a:r>
              <a:rPr b="0" i="0" lang="en-US" sz="6100" u="none" cap="none" strike="noStrike">
                <a:solidFill>
                  <a:srgbClr val="FFFFFF"/>
                </a:solidFill>
                <a:latin typeface="Poppins"/>
                <a:ea typeface="Poppins"/>
                <a:cs typeface="Poppins"/>
                <a:sym typeface="Poppins"/>
              </a:rPr>
              <a:t>Medium-Chain Acyl-CoA Dehydrogenase Deficiency (MCADD) – FAOD</a:t>
            </a:r>
            <a:endParaRPr b="0" i="0" sz="6100" u="none" cap="none" strike="noStrike">
              <a:solidFill>
                <a:srgbClr val="000000"/>
              </a:solidFill>
              <a:latin typeface="Arial"/>
              <a:ea typeface="Arial"/>
              <a:cs typeface="Arial"/>
              <a:sym typeface="Arial"/>
            </a:endParaRPr>
          </a:p>
        </p:txBody>
      </p:sp>
      <p:sp>
        <p:nvSpPr>
          <p:cNvPr id="417" name="Google Shape;417;p72"/>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18" name="Google Shape;418;p72"/>
          <p:cNvSpPr txBox="1"/>
          <p:nvPr/>
        </p:nvSpPr>
        <p:spPr>
          <a:xfrm>
            <a:off x="499700" y="2909025"/>
            <a:ext cx="12478200" cy="73329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400" u="none" cap="none" strike="noStrike">
                <a:solidFill>
                  <a:schemeClr val="dk1"/>
                </a:solidFill>
                <a:latin typeface="Calibri"/>
                <a:ea typeface="Calibri"/>
                <a:cs typeface="Calibri"/>
                <a:sym typeface="Calibri"/>
              </a:rPr>
              <a:t>Key Laboratory Markers</a:t>
            </a:r>
            <a:endParaRPr b="1"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4-year-old child, history of lethargy during illness, hypoglycemia after overnight fasting</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Arial"/>
              <a:buChar char="●"/>
            </a:pPr>
            <a:r>
              <a:rPr b="1" i="0" lang="en-US" sz="2400" u="none" cap="none" strike="noStrike">
                <a:solidFill>
                  <a:schemeClr val="dk1"/>
                </a:solidFill>
                <a:latin typeface="Calibri"/>
                <a:ea typeface="Calibri"/>
                <a:cs typeface="Calibri"/>
                <a:sym typeface="Calibri"/>
              </a:rPr>
              <a:t>Metabolic Defect:</a:t>
            </a:r>
            <a:r>
              <a:rPr b="0" i="0" lang="en-US" sz="2400" u="none" cap="none" strike="noStrike">
                <a:solidFill>
                  <a:schemeClr val="dk1"/>
                </a:solidFill>
                <a:latin typeface="Calibri"/>
                <a:ea typeface="Calibri"/>
                <a:cs typeface="Calibri"/>
                <a:sym typeface="Calibri"/>
              </a:rPr>
              <a:t> impaired fatty acid beta-oxidation</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1" i="0" lang="en-US" sz="2400" u="none" cap="none" strike="noStrike">
                <a:solidFill>
                  <a:schemeClr val="dk1"/>
                </a:solidFill>
                <a:highlight>
                  <a:srgbClr val="FFFF00"/>
                </a:highlight>
                <a:latin typeface="Calibri"/>
                <a:ea typeface="Calibri"/>
                <a:cs typeface="Calibri"/>
                <a:sym typeface="Calibri"/>
              </a:rPr>
              <a:t>MNT: Foods to Avoid</a:t>
            </a:r>
            <a:endParaRPr b="1" i="0" sz="2400" u="none" cap="none" strike="noStrike">
              <a:solidFill>
                <a:schemeClr val="dk1"/>
              </a:solidFill>
              <a:highlight>
                <a:srgbClr val="FFFF00"/>
              </a:highlight>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Prolonged fasting or skipped meals (even overnight)</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High-fat, low-carbohydrate diets (ketogenic-style eating is dangerous here)</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Extended physical activity without adequate carb intake</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MNT: Foods/Support to Incorporate</a:t>
            </a:r>
            <a:endParaRPr b="1"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Frequent carbohydrate-containing meals/snacks (primary energy source)</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Cornstarch before bed in some cases (slow-release glucose overnight)</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Emergency glucose protocol during illness (illness increases energy demand and fasting risk)</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Avoid reliance on MCT oil (unlike other FAODs, medium-chain fats are specifically what this enzyme can't process)</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400"/>
              <a:buFont typeface="Arial"/>
              <a:buNone/>
            </a:pPr>
            <a:r>
              <a:rPr b="1" i="0" lang="en-US" sz="2400" u="none" cap="none" strike="noStrike">
                <a:solidFill>
                  <a:schemeClr val="dk1"/>
                </a:solidFill>
                <a:highlight>
                  <a:srgbClr val="FFFF00"/>
                </a:highlight>
                <a:latin typeface="Calibri"/>
                <a:ea typeface="Calibri"/>
                <a:cs typeface="Calibri"/>
                <a:sym typeface="Calibri"/>
              </a:rPr>
              <a:t>Keynote:</a:t>
            </a:r>
            <a:r>
              <a:rPr b="0" i="0" lang="en-US" sz="2400" u="none" cap="none" strike="noStrike">
                <a:solidFill>
                  <a:schemeClr val="dk1"/>
                </a:solidFill>
                <a:highlight>
                  <a:srgbClr val="FFFF00"/>
                </a:highlight>
                <a:latin typeface="Calibri"/>
                <a:ea typeface="Calibri"/>
                <a:cs typeface="Calibri"/>
                <a:sym typeface="Calibri"/>
              </a:rPr>
              <a:t> </a:t>
            </a:r>
            <a:r>
              <a:rPr b="0" i="0" lang="en-US" sz="2400" u="none" cap="none" strike="noStrike">
                <a:solidFill>
                  <a:schemeClr val="dk1"/>
                </a:solidFill>
                <a:latin typeface="Calibri"/>
                <a:ea typeface="Calibri"/>
                <a:cs typeface="Calibri"/>
                <a:sym typeface="Calibri"/>
              </a:rPr>
              <a:t>the "inappropriately normal" ketones are the key clue. With true fasting, ketones should rise; here they don't, because fat can't be broken down for energy.</a:t>
            </a:r>
            <a:endParaRPr b="0" i="0" sz="2400" u="none" cap="none" strike="noStrike">
              <a:solidFill>
                <a:srgbClr val="000000"/>
              </a:solidFill>
              <a:latin typeface="Calibri"/>
              <a:ea typeface="Calibri"/>
              <a:cs typeface="Calibri"/>
              <a:sym typeface="Calibri"/>
            </a:endParaRPr>
          </a:p>
        </p:txBody>
      </p:sp>
      <p:sp>
        <p:nvSpPr>
          <p:cNvPr id="419" name="Google Shape;419;p72"/>
          <p:cNvSpPr txBox="1"/>
          <p:nvPr/>
        </p:nvSpPr>
        <p:spPr>
          <a:xfrm>
            <a:off x="13558281" y="3617310"/>
            <a:ext cx="40536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highlight>
                  <a:srgbClr val="FFFF00"/>
                </a:highlight>
                <a:latin typeface="Calibri"/>
                <a:ea typeface="Calibri"/>
                <a:cs typeface="Calibri"/>
                <a:sym typeface="Calibri"/>
              </a:rPr>
              <a:t>Key Laboratory Markers</a:t>
            </a:r>
            <a:endParaRPr b="1" i="0" sz="2400" u="none" cap="none" strike="noStrike">
              <a:solidFill>
                <a:srgbClr val="000000"/>
              </a:solidFill>
              <a:highlight>
                <a:srgbClr val="FFFF00"/>
              </a:highlight>
              <a:latin typeface="Calibri"/>
              <a:ea typeface="Calibri"/>
              <a:cs typeface="Calibri"/>
              <a:sym typeface="Calibri"/>
            </a:endParaRPr>
          </a:p>
        </p:txBody>
      </p:sp>
      <p:graphicFrame>
        <p:nvGraphicFramePr>
          <p:cNvPr id="420" name="Google Shape;420;p72"/>
          <p:cNvGraphicFramePr/>
          <p:nvPr/>
        </p:nvGraphicFramePr>
        <p:xfrm>
          <a:off x="13096943" y="4449050"/>
          <a:ext cx="3000000" cy="3000000"/>
        </p:xfrm>
        <a:graphic>
          <a:graphicData uri="http://schemas.openxmlformats.org/drawingml/2006/table">
            <a:tbl>
              <a:tblPr bandRow="1">
                <a:noFill/>
                <a:tableStyleId>{2913B584-4A57-44CA-89FB-EE9C3ED25E55}</a:tableStyleId>
              </a:tblPr>
              <a:tblGrid>
                <a:gridCol w="2116925"/>
                <a:gridCol w="2859425"/>
              </a:tblGrid>
              <a:tr h="7848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Marker</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Result</a:t>
                      </a:r>
                      <a:endParaRPr sz="2400" u="none" cap="none" strike="noStrike"/>
                    </a:p>
                  </a:txBody>
                  <a:tcPr marT="12700" marB="12700" marR="12700" marL="12700" anchor="ctr"/>
                </a:tc>
              </a:tr>
              <a:tr h="7848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Blood glucose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 during fasting</a:t>
                      </a:r>
                      <a:endParaRPr sz="2400" u="none" cap="none" strike="noStrike"/>
                    </a:p>
                  </a:txBody>
                  <a:tcPr marT="12700" marB="12700" marR="12700" marL="12700" anchor="ctr"/>
                </a:tc>
              </a:tr>
              <a:tr h="1216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Ketones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Low/inappropriately normal</a:t>
                      </a:r>
                      <a:endParaRPr sz="2400" u="none" cap="none" strike="noStrike"/>
                    </a:p>
                  </a:txBody>
                  <a:tcPr marT="12700" marB="12700" marR="12700" marL="12700" anchor="ctr"/>
                </a:tc>
              </a:tr>
              <a:tr h="1216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Acylcarnitine profile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Abnormal</a:t>
                      </a:r>
                      <a:endParaRPr sz="2400" u="none" cap="none" strike="noStrike"/>
                    </a:p>
                  </a:txBody>
                  <a:tcPr marT="12700" marB="12700" marR="12700" marL="12700" anchor="ctr"/>
                </a:tc>
              </a:tr>
            </a:tbl>
          </a:graphicData>
        </a:graphic>
      </p:graphicFrame>
      <p:sp>
        <p:nvSpPr>
          <p:cNvPr id="421" name="Google Shape;421;p72"/>
          <p:cNvSpPr/>
          <p:nvPr/>
        </p:nvSpPr>
        <p:spPr>
          <a:xfrm>
            <a:off x="17039875" y="1306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73"/>
          <p:cNvSpPr/>
          <p:nvPr/>
        </p:nvSpPr>
        <p:spPr>
          <a:xfrm>
            <a:off x="-380165" y="-561975"/>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7" name="Google Shape;427;p73"/>
          <p:cNvSpPr txBox="1"/>
          <p:nvPr/>
        </p:nvSpPr>
        <p:spPr>
          <a:xfrm>
            <a:off x="856069" y="426980"/>
            <a:ext cx="17419200" cy="1108200"/>
          </a:xfrm>
          <a:prstGeom prst="rect">
            <a:avLst/>
          </a:prstGeom>
          <a:noFill/>
          <a:ln>
            <a:noFill/>
          </a:ln>
        </p:spPr>
        <p:txBody>
          <a:bodyPr anchorCtr="0" anchor="t" bIns="0" lIns="0" spcFirstLastPara="1" rIns="0" wrap="square" tIns="0">
            <a:spAutoFit/>
          </a:bodyPr>
          <a:lstStyle/>
          <a:p>
            <a:pPr indent="0" lvl="0" marL="0" marR="0" rtl="0" algn="l">
              <a:lnSpc>
                <a:spcPct val="175000"/>
              </a:lnSpc>
              <a:spcBef>
                <a:spcPts val="0"/>
              </a:spcBef>
              <a:spcAft>
                <a:spcPts val="0"/>
              </a:spcAft>
              <a:buClr>
                <a:srgbClr val="FFFFFF"/>
              </a:buClr>
              <a:buSzPts val="5200"/>
              <a:buFont typeface="Poppins"/>
              <a:buNone/>
            </a:pPr>
            <a:r>
              <a:rPr b="1" i="0" lang="en-US" sz="7200" u="none" cap="none" strike="noStrike">
                <a:solidFill>
                  <a:schemeClr val="lt1"/>
                </a:solidFill>
                <a:latin typeface="Poppins"/>
                <a:ea typeface="Poppins"/>
                <a:cs typeface="Poppins"/>
                <a:sym typeface="Poppins"/>
              </a:rPr>
              <a:t>IEM Case Study: </a:t>
            </a:r>
            <a:r>
              <a:rPr b="0" i="0" lang="en-US" sz="7200" u="none" cap="none" strike="noStrike">
                <a:solidFill>
                  <a:srgbClr val="FFFFFF"/>
                </a:solidFill>
                <a:latin typeface="Poppins"/>
                <a:ea typeface="Poppins"/>
                <a:cs typeface="Poppins"/>
                <a:sym typeface="Poppins"/>
              </a:rPr>
              <a:t>Galactosemia</a:t>
            </a:r>
            <a:endParaRPr b="0" i="0" sz="7200" u="none" cap="none" strike="noStrike">
              <a:solidFill>
                <a:srgbClr val="000000"/>
              </a:solidFill>
              <a:latin typeface="Arial"/>
              <a:ea typeface="Arial"/>
              <a:cs typeface="Arial"/>
              <a:sym typeface="Arial"/>
            </a:endParaRPr>
          </a:p>
        </p:txBody>
      </p:sp>
      <p:sp>
        <p:nvSpPr>
          <p:cNvPr id="428" name="Google Shape;428;p7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29" name="Google Shape;429;p73"/>
          <p:cNvSpPr txBox="1"/>
          <p:nvPr/>
        </p:nvSpPr>
        <p:spPr>
          <a:xfrm>
            <a:off x="653709" y="2896950"/>
            <a:ext cx="11926800" cy="69081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400" u="none" cap="none" strike="noStrike">
                <a:solidFill>
                  <a:schemeClr val="dk1"/>
                </a:solidFill>
                <a:latin typeface="Calibri"/>
                <a:ea typeface="Calibri"/>
                <a:cs typeface="Calibri"/>
                <a:sym typeface="Calibri"/>
              </a:rPr>
              <a:t>Key Laboratory Markers</a:t>
            </a:r>
            <a:endParaRPr b="1"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Newborn with jaundice and vomiting after milk feeds</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Arial"/>
              <a:buChar char="●"/>
            </a:pPr>
            <a:r>
              <a:rPr b="1" i="0" lang="en-US" sz="2400" u="none" cap="none" strike="noStrike">
                <a:solidFill>
                  <a:schemeClr val="dk1"/>
                </a:solidFill>
                <a:latin typeface="Calibri"/>
                <a:ea typeface="Calibri"/>
                <a:cs typeface="Calibri"/>
                <a:sym typeface="Calibri"/>
              </a:rPr>
              <a:t>Metabolic Defect:</a:t>
            </a:r>
            <a:r>
              <a:rPr b="0" i="0" lang="en-US" sz="2400" u="none" cap="none" strike="noStrike">
                <a:solidFill>
                  <a:schemeClr val="dk1"/>
                </a:solidFill>
                <a:latin typeface="Calibri"/>
                <a:ea typeface="Calibri"/>
                <a:cs typeface="Calibri"/>
                <a:sym typeface="Calibri"/>
              </a:rPr>
              <a:t> inability to metabolize galactose</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1" i="0" lang="en-US" sz="2400" u="none" cap="none" strike="noStrike">
                <a:solidFill>
                  <a:schemeClr val="dk1"/>
                </a:solidFill>
                <a:highlight>
                  <a:srgbClr val="FFFF00"/>
                </a:highlight>
                <a:latin typeface="Calibri"/>
                <a:ea typeface="Calibri"/>
                <a:cs typeface="Calibri"/>
                <a:sym typeface="Calibri"/>
              </a:rPr>
              <a:t>MNT: Foods to Avoid</a:t>
            </a:r>
            <a:endParaRPr b="1" i="0" sz="2400" u="none" cap="none" strike="noStrike">
              <a:solidFill>
                <a:schemeClr val="dk1"/>
              </a:solidFill>
              <a:highlight>
                <a:srgbClr val="FFFF00"/>
              </a:highlight>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highlight>
                  <a:srgbClr val="FFFF00"/>
                </a:highlight>
                <a:latin typeface="Calibri"/>
                <a:ea typeface="Calibri"/>
                <a:cs typeface="Calibri"/>
                <a:sym typeface="Calibri"/>
              </a:rPr>
              <a:t>Breast milk and standard dairy-based formula (contain lactose, which breaks down to galactose)</a:t>
            </a:r>
            <a:endParaRPr b="0" i="0" sz="2400" u="none" cap="none" strike="noStrike">
              <a:solidFill>
                <a:schemeClr val="dk1"/>
              </a:solidFill>
              <a:highlight>
                <a:srgbClr val="FFFF00"/>
              </a:highlight>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All dairy products long-term (milk, cheese, butter, yogurt)</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Hidden lactose sources (some processed foods, certain medications)</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MNT: Foods/Support to Incorporate</a:t>
            </a:r>
            <a:endParaRPr b="1"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120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Soy-based or galactose-free infant formula</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Calcium and vitamin D supplementation (to replace what dairy would normally provide)</a:t>
            </a:r>
            <a:endParaRPr b="0" i="0" sz="2400" u="none" cap="none" strike="noStrike">
              <a:solidFill>
                <a:schemeClr val="dk1"/>
              </a:solidFill>
              <a:latin typeface="Calibri"/>
              <a:ea typeface="Calibri"/>
              <a:cs typeface="Calibri"/>
              <a:sym typeface="Calibri"/>
            </a:endParaRPr>
          </a:p>
          <a:p>
            <a:pPr indent="-381000" lvl="0" marL="457200" marR="0" rtl="0" algn="l">
              <a:lnSpc>
                <a:spcPct val="115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Lifelong label-reading for hidden galactose/lactose</a:t>
            </a:r>
            <a:endParaRPr b="0" i="0" sz="24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Key tip:</a:t>
            </a:r>
            <a:r>
              <a:rPr b="0" i="0" lang="en-US" sz="2400" u="none" cap="none" strike="noStrike">
                <a:solidFill>
                  <a:schemeClr val="dk1"/>
                </a:solidFill>
                <a:latin typeface="Calibri"/>
                <a:ea typeface="Calibri"/>
                <a:cs typeface="Calibri"/>
                <a:sym typeface="Calibri"/>
              </a:rPr>
              <a:t> symptom onset is tied directly to feeding. Milk (lactose, which breaks down to galactose) is the trigger, making the diagnosis fairly quick once suspected.</a:t>
            </a:r>
            <a:endParaRPr b="0" i="0" sz="2400" u="none" cap="none" strike="noStrike">
              <a:solidFill>
                <a:srgbClr val="000000"/>
              </a:solidFill>
              <a:latin typeface="Calibri"/>
              <a:ea typeface="Calibri"/>
              <a:cs typeface="Calibri"/>
              <a:sym typeface="Calibri"/>
            </a:endParaRPr>
          </a:p>
        </p:txBody>
      </p:sp>
      <p:sp>
        <p:nvSpPr>
          <p:cNvPr id="430" name="Google Shape;430;p73"/>
          <p:cNvSpPr txBox="1"/>
          <p:nvPr/>
        </p:nvSpPr>
        <p:spPr>
          <a:xfrm>
            <a:off x="13365806" y="2896960"/>
            <a:ext cx="4053600" cy="4617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400" u="none" cap="none" strike="noStrike">
                <a:solidFill>
                  <a:srgbClr val="000000"/>
                </a:solidFill>
                <a:highlight>
                  <a:srgbClr val="FFFF00"/>
                </a:highlight>
                <a:latin typeface="Calibri"/>
                <a:ea typeface="Calibri"/>
                <a:cs typeface="Calibri"/>
                <a:sym typeface="Calibri"/>
              </a:rPr>
              <a:t>Key Laboratory Markers</a:t>
            </a:r>
            <a:endParaRPr b="1" i="0" sz="2400" u="none" cap="none" strike="noStrike">
              <a:solidFill>
                <a:srgbClr val="000000"/>
              </a:solidFill>
              <a:highlight>
                <a:srgbClr val="FFFF00"/>
              </a:highlight>
              <a:latin typeface="Calibri"/>
              <a:ea typeface="Calibri"/>
              <a:cs typeface="Calibri"/>
              <a:sym typeface="Calibri"/>
            </a:endParaRPr>
          </a:p>
        </p:txBody>
      </p:sp>
      <p:graphicFrame>
        <p:nvGraphicFramePr>
          <p:cNvPr id="431" name="Google Shape;431;p73"/>
          <p:cNvGraphicFramePr/>
          <p:nvPr/>
        </p:nvGraphicFramePr>
        <p:xfrm>
          <a:off x="12861888" y="3921046"/>
          <a:ext cx="3000000" cy="3000000"/>
        </p:xfrm>
        <a:graphic>
          <a:graphicData uri="http://schemas.openxmlformats.org/drawingml/2006/table">
            <a:tbl>
              <a:tblPr bandRow="1">
                <a:noFill/>
                <a:tableStyleId>{2913B584-4A57-44CA-89FB-EE9C3ED25E55}</a:tableStyleId>
              </a:tblPr>
              <a:tblGrid>
                <a:gridCol w="3258700"/>
                <a:gridCol w="1802800"/>
              </a:tblGrid>
              <a:tr h="7662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Marker</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Result</a:t>
                      </a:r>
                      <a:endParaRPr sz="2400" u="none" cap="none" strike="noStrike"/>
                    </a:p>
                  </a:txBody>
                  <a:tcPr marT="12700" marB="12700" marR="12700" marL="12700" anchor="ctr"/>
                </a:tc>
              </a:tr>
              <a:tr h="11876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Blood galactose</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Elevated</a:t>
                      </a:r>
                      <a:endParaRPr sz="2400" u="none" cap="none" strike="noStrike"/>
                    </a:p>
                  </a:txBody>
                  <a:tcPr marT="12700" marB="12700" marR="12700" marL="12700" anchor="ctr"/>
                </a:tc>
              </a:tr>
              <a:tr h="11876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Liver enzymes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Elevated</a:t>
                      </a:r>
                      <a:endParaRPr sz="2400" u="none" cap="none" strike="noStrike"/>
                    </a:p>
                  </a:txBody>
                  <a:tcPr marT="12700" marB="12700" marR="12700" marL="12700" anchor="ctr"/>
                </a:tc>
              </a:tr>
              <a:tr h="11876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Newborn screen</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Positive</a:t>
                      </a:r>
                      <a:endParaRPr sz="2400" u="none" cap="none" strike="noStrike"/>
                    </a:p>
                  </a:txBody>
                  <a:tcPr marT="12700" marB="12700" marR="12700" marL="12700" anchor="ctr"/>
                </a:tc>
              </a:tr>
            </a:tbl>
          </a:graphicData>
        </a:graphic>
      </p:graphicFrame>
      <p:sp>
        <p:nvSpPr>
          <p:cNvPr id="432" name="Google Shape;432;p73"/>
          <p:cNvSpPr/>
          <p:nvPr/>
        </p:nvSpPr>
        <p:spPr>
          <a:xfrm>
            <a:off x="17039875" y="1306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6" name="Shape 436"/>
        <p:cNvGrpSpPr/>
        <p:nvPr/>
      </p:nvGrpSpPr>
      <p:grpSpPr>
        <a:xfrm>
          <a:off x="0" y="0"/>
          <a:ext cx="0" cy="0"/>
          <a:chOff x="0" y="0"/>
          <a:chExt cx="0" cy="0"/>
        </a:xfrm>
      </p:grpSpPr>
      <p:sp>
        <p:nvSpPr>
          <p:cNvPr id="437" name="Google Shape;437;p74"/>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8" name="Google Shape;438;p74"/>
          <p:cNvSpPr txBox="1"/>
          <p:nvPr/>
        </p:nvSpPr>
        <p:spPr>
          <a:xfrm>
            <a:off x="1216184" y="488607"/>
            <a:ext cx="17419200" cy="2093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6800"/>
              <a:buFont typeface="Poppins"/>
              <a:buNone/>
            </a:pPr>
            <a:r>
              <a:rPr b="0" i="0" lang="en-US" sz="6800" u="none" cap="none" strike="noStrike">
                <a:solidFill>
                  <a:srgbClr val="0433FF"/>
                </a:solidFill>
                <a:latin typeface="Poppins"/>
                <a:ea typeface="Poppins"/>
                <a:cs typeface="Poppins"/>
                <a:sym typeface="Poppins"/>
              </a:rPr>
              <a:t>Identification of Abnormal Labs Requiring Medical Referral</a:t>
            </a:r>
            <a:endParaRPr b="0" i="0" sz="1400" u="none" cap="none" strike="noStrike">
              <a:solidFill>
                <a:srgbClr val="000000"/>
              </a:solidFill>
              <a:latin typeface="Arial"/>
              <a:ea typeface="Arial"/>
              <a:cs typeface="Arial"/>
              <a:sym typeface="Arial"/>
            </a:endParaRPr>
          </a:p>
        </p:txBody>
      </p:sp>
      <p:sp>
        <p:nvSpPr>
          <p:cNvPr id="439" name="Google Shape;439;p74"/>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0" name="Google Shape;440;p74"/>
          <p:cNvSpPr txBox="1"/>
          <p:nvPr/>
        </p:nvSpPr>
        <p:spPr>
          <a:xfrm>
            <a:off x="657327" y="3316065"/>
            <a:ext cx="16973400" cy="46362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0" i="0" lang="en-US" sz="2600" u="none" cap="none" strike="noStrike">
                <a:solidFill>
                  <a:schemeClr val="dk1"/>
                </a:solidFill>
                <a:latin typeface="Calibri"/>
                <a:ea typeface="Calibri"/>
                <a:cs typeface="Calibri"/>
                <a:sym typeface="Calibri"/>
              </a:rPr>
              <a:t>The ability to recognize lab values outside normal or safe ranges that indicate potential pathology requiring evaluation by a licensed medical provider.</a:t>
            </a:r>
            <a:endParaRPr b="0" i="0" sz="26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t/>
            </a:r>
            <a:endParaRPr b="0" i="0" sz="26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b="1" i="0" lang="en-US" sz="2600" u="none" cap="none" strike="noStrike">
                <a:solidFill>
                  <a:schemeClr val="dk1"/>
                </a:solidFill>
                <a:latin typeface="Calibri"/>
                <a:ea typeface="Calibri"/>
                <a:cs typeface="Calibri"/>
                <a:sym typeface="Calibri"/>
              </a:rPr>
              <a:t>5-step process:</a:t>
            </a:r>
            <a:endParaRPr b="1" i="0" sz="2600" u="none" cap="none" strike="noStrike">
              <a:solidFill>
                <a:schemeClr val="dk1"/>
              </a:solidFill>
              <a:latin typeface="Calibri"/>
              <a:ea typeface="Calibri"/>
              <a:cs typeface="Calibri"/>
              <a:sym typeface="Calibri"/>
            </a:endParaRPr>
          </a:p>
          <a:p>
            <a:pPr indent="-393700" lvl="0" marL="457200" marR="0" rtl="0" algn="l">
              <a:lnSpc>
                <a:spcPct val="115000"/>
              </a:lnSpc>
              <a:spcBef>
                <a:spcPts val="1200"/>
              </a:spcBef>
              <a:spcAft>
                <a:spcPts val="0"/>
              </a:spcAft>
              <a:buClr>
                <a:schemeClr val="dk1"/>
              </a:buClr>
              <a:buSzPts val="2600"/>
              <a:buFont typeface="Arial"/>
              <a:buAutoNum type="arabicPeriod"/>
            </a:pPr>
            <a:r>
              <a:rPr b="1" i="0" lang="en-US" sz="2600" u="none" cap="none" strike="noStrike">
                <a:solidFill>
                  <a:schemeClr val="dk1"/>
                </a:solidFill>
                <a:latin typeface="Calibri"/>
                <a:ea typeface="Calibri"/>
                <a:cs typeface="Calibri"/>
                <a:sym typeface="Calibri"/>
              </a:rPr>
              <a:t>Recognize</a:t>
            </a:r>
            <a:r>
              <a:rPr b="0" i="0" lang="en-US" sz="2600" u="none" cap="none" strike="noStrike">
                <a:solidFill>
                  <a:schemeClr val="dk1"/>
                </a:solidFill>
                <a:latin typeface="Calibri"/>
                <a:ea typeface="Calibri"/>
                <a:cs typeface="Calibri"/>
                <a:sym typeface="Calibri"/>
              </a:rPr>
              <a:t> abnormal values (outside range, or concerning even "within range")</a:t>
            </a:r>
            <a:endParaRPr b="0" i="0" sz="2600" u="none" cap="none" strike="noStrike">
              <a:solidFill>
                <a:schemeClr val="dk1"/>
              </a:solidFill>
              <a:latin typeface="Calibri"/>
              <a:ea typeface="Calibri"/>
              <a:cs typeface="Calibri"/>
              <a:sym typeface="Calibri"/>
            </a:endParaRPr>
          </a:p>
          <a:p>
            <a:pPr indent="-393700" lvl="0" marL="457200" marR="0" rtl="0" algn="l">
              <a:lnSpc>
                <a:spcPct val="115000"/>
              </a:lnSpc>
              <a:spcBef>
                <a:spcPts val="0"/>
              </a:spcBef>
              <a:spcAft>
                <a:spcPts val="0"/>
              </a:spcAft>
              <a:buClr>
                <a:schemeClr val="dk1"/>
              </a:buClr>
              <a:buSzPts val="2600"/>
              <a:buFont typeface="Arial"/>
              <a:buAutoNum type="arabicPeriod"/>
            </a:pPr>
            <a:r>
              <a:rPr b="1" i="0" lang="en-US" sz="2600" u="none" cap="none" strike="noStrike">
                <a:solidFill>
                  <a:schemeClr val="dk1"/>
                </a:solidFill>
                <a:latin typeface="Calibri"/>
                <a:ea typeface="Calibri"/>
                <a:cs typeface="Calibri"/>
                <a:sym typeface="Calibri"/>
              </a:rPr>
              <a:t>Determine clinical significance</a:t>
            </a:r>
            <a:r>
              <a:rPr b="0" i="0" lang="en-US" sz="2600" u="none" cap="none" strike="noStrike">
                <a:solidFill>
                  <a:schemeClr val="dk1"/>
                </a:solidFill>
                <a:latin typeface="Calibri"/>
                <a:ea typeface="Calibri"/>
                <a:cs typeface="Calibri"/>
                <a:sym typeface="Calibri"/>
              </a:rPr>
              <a:t> (mild variation vs. urgent concern; pattern recognition)</a:t>
            </a:r>
            <a:endParaRPr b="0" i="0" sz="2600" u="none" cap="none" strike="noStrike">
              <a:solidFill>
                <a:schemeClr val="dk1"/>
              </a:solidFill>
              <a:latin typeface="Calibri"/>
              <a:ea typeface="Calibri"/>
              <a:cs typeface="Calibri"/>
              <a:sym typeface="Calibri"/>
            </a:endParaRPr>
          </a:p>
          <a:p>
            <a:pPr indent="-393700" lvl="0" marL="457200" marR="0" rtl="0" algn="l">
              <a:lnSpc>
                <a:spcPct val="115000"/>
              </a:lnSpc>
              <a:spcBef>
                <a:spcPts val="0"/>
              </a:spcBef>
              <a:spcAft>
                <a:spcPts val="0"/>
              </a:spcAft>
              <a:buClr>
                <a:schemeClr val="dk1"/>
              </a:buClr>
              <a:buSzPts val="2600"/>
              <a:buFont typeface="Arial"/>
              <a:buAutoNum type="arabicPeriod"/>
            </a:pPr>
            <a:r>
              <a:rPr b="1" i="0" lang="en-US" sz="2600" u="none" cap="none" strike="noStrike">
                <a:solidFill>
                  <a:schemeClr val="dk1"/>
                </a:solidFill>
                <a:latin typeface="Calibri"/>
                <a:ea typeface="Calibri"/>
                <a:cs typeface="Calibri"/>
                <a:sym typeface="Calibri"/>
              </a:rPr>
              <a:t>Identify red flags</a:t>
            </a:r>
            <a:r>
              <a:rPr b="0" i="0" lang="en-US" sz="2600" u="none" cap="none" strike="noStrike">
                <a:solidFill>
                  <a:schemeClr val="dk1"/>
                </a:solidFill>
                <a:latin typeface="Calibri"/>
                <a:ea typeface="Calibri"/>
                <a:cs typeface="Calibri"/>
                <a:sym typeface="Calibri"/>
              </a:rPr>
              <a:t> (acute/chronic disease, organ dysfunction, severe deficiency/toxicity)</a:t>
            </a:r>
            <a:endParaRPr b="0" i="0" sz="2600" u="none" cap="none" strike="noStrike">
              <a:solidFill>
                <a:schemeClr val="dk1"/>
              </a:solidFill>
              <a:latin typeface="Calibri"/>
              <a:ea typeface="Calibri"/>
              <a:cs typeface="Calibri"/>
              <a:sym typeface="Calibri"/>
            </a:endParaRPr>
          </a:p>
          <a:p>
            <a:pPr indent="-393700" lvl="0" marL="457200" marR="0" rtl="0" algn="l">
              <a:lnSpc>
                <a:spcPct val="115000"/>
              </a:lnSpc>
              <a:spcBef>
                <a:spcPts val="0"/>
              </a:spcBef>
              <a:spcAft>
                <a:spcPts val="0"/>
              </a:spcAft>
              <a:buClr>
                <a:schemeClr val="dk1"/>
              </a:buClr>
              <a:buSzPts val="2600"/>
              <a:buFont typeface="Arial"/>
              <a:buAutoNum type="arabicPeriod"/>
            </a:pPr>
            <a:r>
              <a:rPr b="1" i="0" lang="en-US" sz="2600" u="none" cap="none" strike="noStrike">
                <a:solidFill>
                  <a:schemeClr val="dk1"/>
                </a:solidFill>
                <a:highlight>
                  <a:srgbClr val="F4CCCC"/>
                </a:highlight>
                <a:latin typeface="Calibri"/>
                <a:ea typeface="Calibri"/>
                <a:cs typeface="Calibri"/>
                <a:sym typeface="Calibri"/>
              </a:rPr>
              <a:t>Act within scope</a:t>
            </a:r>
            <a:r>
              <a:rPr b="0" i="0" lang="en-US" sz="2600" u="none" cap="none" strike="noStrike">
                <a:solidFill>
                  <a:schemeClr val="dk1"/>
                </a:solidFill>
                <a:highlight>
                  <a:srgbClr val="F4CCCC"/>
                </a:highlight>
                <a:latin typeface="Calibri"/>
                <a:ea typeface="Calibri"/>
                <a:cs typeface="Calibri"/>
                <a:sym typeface="Calibri"/>
              </a:rPr>
              <a:t> (don't diagnose or treat; refer to physician, specialist, or emergency care)</a:t>
            </a:r>
            <a:endParaRPr b="0" i="0" sz="2600" u="none" cap="none" strike="noStrike">
              <a:solidFill>
                <a:schemeClr val="dk1"/>
              </a:solidFill>
              <a:highlight>
                <a:srgbClr val="F4CCCC"/>
              </a:highlight>
              <a:latin typeface="Calibri"/>
              <a:ea typeface="Calibri"/>
              <a:cs typeface="Calibri"/>
              <a:sym typeface="Calibri"/>
            </a:endParaRPr>
          </a:p>
          <a:p>
            <a:pPr indent="-393700" lvl="0" marL="457200" marR="0" rtl="0" algn="l">
              <a:lnSpc>
                <a:spcPct val="115000"/>
              </a:lnSpc>
              <a:spcBef>
                <a:spcPts val="0"/>
              </a:spcBef>
              <a:spcAft>
                <a:spcPts val="0"/>
              </a:spcAft>
              <a:buClr>
                <a:schemeClr val="dk1"/>
              </a:buClr>
              <a:buSzPts val="2600"/>
              <a:buFont typeface="Arial"/>
              <a:buAutoNum type="arabicPeriod"/>
            </a:pPr>
            <a:r>
              <a:rPr b="1" i="0" lang="en-US" sz="2600" u="none" cap="none" strike="noStrike">
                <a:solidFill>
                  <a:schemeClr val="dk1"/>
                </a:solidFill>
                <a:latin typeface="Calibri"/>
                <a:ea typeface="Calibri"/>
                <a:cs typeface="Calibri"/>
                <a:sym typeface="Calibri"/>
              </a:rPr>
              <a:t>Communicate appropriately</a:t>
            </a:r>
            <a:r>
              <a:rPr b="0" i="0" lang="en-US" sz="2600" u="none" cap="none" strike="noStrike">
                <a:solidFill>
                  <a:schemeClr val="dk1"/>
                </a:solidFill>
                <a:latin typeface="Calibri"/>
                <a:ea typeface="Calibri"/>
                <a:cs typeface="Calibri"/>
                <a:sym typeface="Calibri"/>
              </a:rPr>
              <a:t> (professional, non-alarming, encourage timely follow-up)</a:t>
            </a:r>
            <a:endParaRPr b="1" i="0" sz="2600" u="none" cap="none" strike="noStrike">
              <a:solidFill>
                <a:srgbClr val="000000"/>
              </a:solidFill>
              <a:latin typeface="Calibri"/>
              <a:ea typeface="Calibri"/>
              <a:cs typeface="Calibri"/>
              <a:sym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75"/>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6" name="Google Shape;446;p75"/>
          <p:cNvSpPr txBox="1"/>
          <p:nvPr/>
        </p:nvSpPr>
        <p:spPr>
          <a:xfrm>
            <a:off x="813979" y="991687"/>
            <a:ext cx="17419322" cy="1123172"/>
          </a:xfrm>
          <a:prstGeom prst="rect">
            <a:avLst/>
          </a:prstGeom>
          <a:noFill/>
          <a:ln>
            <a:noFill/>
          </a:ln>
        </p:spPr>
        <p:txBody>
          <a:bodyPr anchorCtr="0" anchor="t" bIns="0" lIns="0" spcFirstLastPara="1" rIns="0" wrap="square" tIns="0">
            <a:spAutoFit/>
          </a:bodyPr>
          <a:lstStyle/>
          <a:p>
            <a:pPr indent="0" lvl="0" marL="0" marR="0" rtl="0" algn="l">
              <a:lnSpc>
                <a:spcPct val="133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Clinical Importance</a:t>
            </a:r>
            <a:endParaRPr b="0" i="0" sz="1400" u="none" cap="none" strike="noStrike">
              <a:solidFill>
                <a:srgbClr val="000000"/>
              </a:solidFill>
              <a:latin typeface="Arial"/>
              <a:ea typeface="Arial"/>
              <a:cs typeface="Arial"/>
              <a:sym typeface="Arial"/>
            </a:endParaRPr>
          </a:p>
        </p:txBody>
      </p:sp>
      <p:sp>
        <p:nvSpPr>
          <p:cNvPr id="447" name="Google Shape;447;p75"/>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8" name="Google Shape;448;p75"/>
          <p:cNvSpPr txBox="1"/>
          <p:nvPr/>
        </p:nvSpPr>
        <p:spPr>
          <a:xfrm>
            <a:off x="490975" y="3390025"/>
            <a:ext cx="8395500" cy="6437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highlight>
                  <a:srgbClr val="FFFF00"/>
                </a:highlight>
                <a:latin typeface="Calibri"/>
                <a:ea typeface="Calibri"/>
                <a:cs typeface="Calibri"/>
                <a:sym typeface="Calibri"/>
              </a:rPr>
              <a:t>1. Protects Client Safety</a:t>
            </a:r>
            <a:r>
              <a:rPr b="0" i="0" lang="en-US" sz="2200" u="none" cap="none" strike="noStrike">
                <a:solidFill>
                  <a:schemeClr val="dk1"/>
                </a:solidFill>
                <a:highlight>
                  <a:srgbClr val="FFFF00"/>
                </a:highlight>
                <a:latin typeface="Calibri"/>
                <a:ea typeface="Calibri"/>
                <a:cs typeface="Calibri"/>
                <a:sym typeface="Calibri"/>
              </a:rPr>
              <a:t> (highest priority)</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Early recognition prevents disease progression, catches life-threatening conditions</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Example: critically high glucose → diabetic crisis risk; severe anemia → cardiac strain; electrolyte imbalance → arrhythmia</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2. Enables Timely Medical Intervention</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You may be the </a:t>
            </a:r>
            <a:r>
              <a:rPr b="1" i="0" lang="en-US" sz="2200" u="none" cap="none" strike="noStrike">
                <a:solidFill>
                  <a:schemeClr val="dk1"/>
                </a:solidFill>
                <a:latin typeface="Calibri"/>
                <a:ea typeface="Calibri"/>
                <a:cs typeface="Calibri"/>
                <a:sym typeface="Calibri"/>
              </a:rPr>
              <a:t>first</a:t>
            </a:r>
            <a:r>
              <a:rPr b="0" i="0" lang="en-US" sz="2200" u="none" cap="none" strike="noStrike">
                <a:solidFill>
                  <a:schemeClr val="dk1"/>
                </a:solidFill>
                <a:latin typeface="Calibri"/>
                <a:ea typeface="Calibri"/>
                <a:cs typeface="Calibri"/>
                <a:sym typeface="Calibri"/>
              </a:rPr>
              <a:t> to catch a problem, given regular contact and detailed lab review</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Prompt referral enables diagnosis, treatment, specialist care</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3. Maintains Scope of Practice</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Clarifies what you can do (nutrition) vs. what you must refer</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Protects both the client and your license/credential</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4. Improves Clinical Outcomes</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Aligned medical + nutrition care → faster resolution, more targeted plans, better outcomes</a:t>
            </a:r>
            <a:endParaRPr b="0" i="0" sz="2200" u="none" cap="none" strike="noStrike">
              <a:solidFill>
                <a:schemeClr val="dk1"/>
              </a:solidFill>
              <a:latin typeface="Calibri"/>
              <a:ea typeface="Calibri"/>
              <a:cs typeface="Calibri"/>
              <a:sym typeface="Calibri"/>
            </a:endParaRPr>
          </a:p>
        </p:txBody>
      </p:sp>
      <p:sp>
        <p:nvSpPr>
          <p:cNvPr id="449" name="Google Shape;449;p75"/>
          <p:cNvSpPr txBox="1"/>
          <p:nvPr/>
        </p:nvSpPr>
        <p:spPr>
          <a:xfrm>
            <a:off x="9164775" y="3390025"/>
            <a:ext cx="8535900" cy="52689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5. Enhances Clinical Judgment</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Builds pattern recognition and critical thinking</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Moves you from data collection to clinical reasoning</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6. Supports Interdisciplinary Care</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Builds provider relationships, positions you as a trusted care team member</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7. Reduces Legal/Ethical Risk</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Failure to refer can cause delayed diagnosis, harm, liability</a:t>
            </a:r>
            <a:br>
              <a:rPr b="0"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Proper referral demonstrates ethical practice and due diligence</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200"/>
              <a:buFont typeface="Arial"/>
              <a:buNone/>
            </a:pPr>
            <a:r>
              <a:rPr b="1" i="0" lang="en-US" sz="2200" u="none" cap="none" strike="noStrike">
                <a:solidFill>
                  <a:schemeClr val="dk1"/>
                </a:solidFill>
                <a:latin typeface="Calibri"/>
                <a:ea typeface="Calibri"/>
                <a:cs typeface="Calibri"/>
                <a:sym typeface="Calibri"/>
              </a:rPr>
              <a:t>8. Builds Client Trust</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 Clients feel safer and more confident when you recognize red flags and guide them appropriately</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p77"/>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5" name="Google Shape;455;p77"/>
          <p:cNvSpPr txBox="1"/>
          <p:nvPr/>
        </p:nvSpPr>
        <p:spPr>
          <a:xfrm>
            <a:off x="813979" y="991687"/>
            <a:ext cx="17419322" cy="1111489"/>
          </a:xfrm>
          <a:prstGeom prst="rect">
            <a:avLst/>
          </a:prstGeom>
          <a:noFill/>
          <a:ln>
            <a:noFill/>
          </a:ln>
        </p:spPr>
        <p:txBody>
          <a:bodyPr anchorCtr="0" anchor="t" bIns="0" lIns="0" spcFirstLastPara="1" rIns="0" wrap="square" tIns="0">
            <a:spAutoFit/>
          </a:bodyPr>
          <a:lstStyle/>
          <a:p>
            <a:pPr indent="0" lvl="0" marL="0" marR="0" rtl="0" algn="l">
              <a:lnSpc>
                <a:spcPct val="142187"/>
              </a:lnSpc>
              <a:spcBef>
                <a:spcPts val="0"/>
              </a:spcBef>
              <a:spcAft>
                <a:spcPts val="0"/>
              </a:spcAft>
              <a:buClr>
                <a:srgbClr val="FFFFFF"/>
              </a:buClr>
              <a:buSzPts val="6400"/>
              <a:buFont typeface="Poppins"/>
              <a:buNone/>
            </a:pPr>
            <a:r>
              <a:rPr b="0" i="0" lang="en-US" sz="6400" u="none" cap="none" strike="noStrike">
                <a:solidFill>
                  <a:srgbClr val="FFFFFF"/>
                </a:solidFill>
                <a:latin typeface="Poppins"/>
                <a:ea typeface="Poppins"/>
                <a:cs typeface="Poppins"/>
                <a:sym typeface="Poppins"/>
              </a:rPr>
              <a:t>Examples of Labs Requiring a Referral</a:t>
            </a:r>
            <a:endParaRPr b="0" i="0" sz="1400" u="none" cap="none" strike="noStrike">
              <a:solidFill>
                <a:srgbClr val="000000"/>
              </a:solidFill>
              <a:latin typeface="Arial"/>
              <a:ea typeface="Arial"/>
              <a:cs typeface="Arial"/>
              <a:sym typeface="Arial"/>
            </a:endParaRPr>
          </a:p>
        </p:txBody>
      </p:sp>
      <p:sp>
        <p:nvSpPr>
          <p:cNvPr id="456" name="Google Shape;456;p77"/>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7" name="Google Shape;457;p77"/>
          <p:cNvSpPr txBox="1"/>
          <p:nvPr/>
        </p:nvSpPr>
        <p:spPr>
          <a:xfrm>
            <a:off x="1540111" y="3979347"/>
            <a:ext cx="10693500" cy="5079600"/>
          </a:xfrm>
          <a:prstGeom prst="rect">
            <a:avLst/>
          </a:prstGeom>
          <a:noFill/>
          <a:ln>
            <a:noFill/>
          </a:ln>
        </p:spPr>
        <p:txBody>
          <a:bodyPr anchorCtr="0" anchor="t" bIns="45700" lIns="45700" spcFirstLastPara="1" rIns="45700" wrap="square" tIns="45700">
            <a:spAutoFit/>
          </a:bodyPr>
          <a:lstStyle/>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Very high or low glucose</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Severe anemia (low hemoglobin/ferritin)</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Elevated liver enzymes (AST/ALT, GGT)</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Abnormal kidney markers (creatinine, GFR)</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Electrolyte imbalances</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Positive autoimmune markers</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Low or high thyroid markers</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Very high or low white blood cell count</a:t>
            </a:r>
            <a:endParaRPr b="0" i="0" sz="1400" u="none" cap="none" strike="noStrike">
              <a:solidFill>
                <a:srgbClr val="000000"/>
              </a:solidFill>
              <a:latin typeface="Calibri"/>
              <a:ea typeface="Calibri"/>
              <a:cs typeface="Calibri"/>
              <a:sym typeface="Calibri"/>
            </a:endParaRPr>
          </a:p>
          <a:p>
            <a:pPr indent="-320841" lvl="0" marL="320841" marR="0" rtl="0" algn="l">
              <a:lnSpc>
                <a:spcPct val="100000"/>
              </a:lnSpc>
              <a:spcBef>
                <a:spcPts val="0"/>
              </a:spcBef>
              <a:spcAft>
                <a:spcPts val="0"/>
              </a:spcAft>
              <a:buClr>
                <a:srgbClr val="000000"/>
              </a:buClr>
              <a:buSzPts val="3600"/>
              <a:buFont typeface="Calibri"/>
              <a:buChar char="•"/>
            </a:pPr>
            <a:r>
              <a:rPr b="0" i="0" lang="en-US" sz="3600" u="none" cap="none" strike="noStrike">
                <a:solidFill>
                  <a:srgbClr val="000000"/>
                </a:solidFill>
                <a:latin typeface="Calibri"/>
                <a:ea typeface="Calibri"/>
                <a:cs typeface="Calibri"/>
                <a:sym typeface="Calibri"/>
              </a:rPr>
              <a:t>High or low hormone markers</a:t>
            </a:r>
            <a:endParaRPr b="0" i="0" sz="1400" u="none" cap="none" strike="noStrike">
              <a:solidFill>
                <a:srgbClr val="000000"/>
              </a:solidFill>
              <a:latin typeface="Calibri"/>
              <a:ea typeface="Calibri"/>
              <a:cs typeface="Calibri"/>
              <a:sym typeface="Calibri"/>
            </a:endParaRPr>
          </a:p>
        </p:txBody>
      </p:sp>
      <p:sp>
        <p:nvSpPr>
          <p:cNvPr id="458" name="Google Shape;458;p77"/>
          <p:cNvSpPr/>
          <p:nvPr/>
        </p:nvSpPr>
        <p:spPr>
          <a:xfrm>
            <a:off x="16595675" y="8914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2" name="Shape 462"/>
        <p:cNvGrpSpPr/>
        <p:nvPr/>
      </p:nvGrpSpPr>
      <p:grpSpPr>
        <a:xfrm>
          <a:off x="0" y="0"/>
          <a:ext cx="0" cy="0"/>
          <a:chOff x="0" y="0"/>
          <a:chExt cx="0" cy="0"/>
        </a:xfrm>
      </p:grpSpPr>
      <p:sp>
        <p:nvSpPr>
          <p:cNvPr id="463" name="Google Shape;463;p78"/>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4" name="Google Shape;464;p78"/>
          <p:cNvSpPr txBox="1"/>
          <p:nvPr/>
        </p:nvSpPr>
        <p:spPr>
          <a:xfrm>
            <a:off x="813979" y="991687"/>
            <a:ext cx="17419200" cy="939000"/>
          </a:xfrm>
          <a:prstGeom prst="rect">
            <a:avLst/>
          </a:prstGeom>
          <a:noFill/>
          <a:ln>
            <a:noFill/>
          </a:ln>
        </p:spPr>
        <p:txBody>
          <a:bodyPr anchorCtr="0" anchor="t" bIns="0" lIns="0" spcFirstLastPara="1" rIns="0" wrap="square" tIns="0">
            <a:spAutoFit/>
          </a:bodyPr>
          <a:lstStyle/>
          <a:p>
            <a:pPr indent="0" lvl="0" marL="0" marR="0" rtl="0" algn="l">
              <a:lnSpc>
                <a:spcPct val="149180"/>
              </a:lnSpc>
              <a:spcBef>
                <a:spcPts val="0"/>
              </a:spcBef>
              <a:spcAft>
                <a:spcPts val="0"/>
              </a:spcAft>
              <a:buClr>
                <a:srgbClr val="FFFFFF"/>
              </a:buClr>
              <a:buSzPts val="6100"/>
              <a:buFont typeface="Poppins"/>
              <a:buNone/>
            </a:pPr>
            <a:r>
              <a:rPr b="0" i="0" lang="en-US" sz="6100" u="none" cap="none" strike="noStrike">
                <a:solidFill>
                  <a:srgbClr val="FFFFFF"/>
                </a:solidFill>
                <a:latin typeface="Poppins"/>
                <a:ea typeface="Poppins"/>
                <a:cs typeface="Poppins"/>
                <a:sym typeface="Poppins"/>
              </a:rPr>
              <a:t>Real-World Scenarios, Part 1 </a:t>
            </a:r>
            <a:endParaRPr b="0" i="0" sz="1400" u="none" cap="none" strike="noStrike">
              <a:solidFill>
                <a:srgbClr val="000000"/>
              </a:solidFill>
              <a:latin typeface="Arial"/>
              <a:ea typeface="Arial"/>
              <a:cs typeface="Arial"/>
              <a:sym typeface="Arial"/>
            </a:endParaRPr>
          </a:p>
        </p:txBody>
      </p:sp>
      <p:sp>
        <p:nvSpPr>
          <p:cNvPr id="465" name="Google Shape;465;p78"/>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6" name="Google Shape;466;p78"/>
          <p:cNvSpPr txBox="1"/>
          <p:nvPr/>
        </p:nvSpPr>
        <p:spPr>
          <a:xfrm>
            <a:off x="537725" y="3506925"/>
            <a:ext cx="7857900" cy="4802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600"/>
              <a:buFont typeface="Arial"/>
              <a:buNone/>
            </a:pPr>
            <a:r>
              <a:rPr b="1" i="0" lang="en-US" sz="2600" u="none" cap="none" strike="noStrike">
                <a:solidFill>
                  <a:schemeClr val="dk1"/>
                </a:solidFill>
                <a:highlight>
                  <a:srgbClr val="FFFF00"/>
                </a:highlight>
                <a:latin typeface="Calibri"/>
                <a:ea typeface="Calibri"/>
                <a:cs typeface="Calibri"/>
                <a:sym typeface="Calibri"/>
              </a:rPr>
              <a:t>Severe Iron Deficiency Anemia</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Labs: ferritin 6, hemoglobin 9. </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600"/>
              <a:buFont typeface="Arial"/>
              <a:buNone/>
            </a:pPr>
            <a:r>
              <a:rPr b="0" i="0" lang="en-US" sz="2600" u="none" cap="none" strike="noStrike">
                <a:solidFill>
                  <a:schemeClr val="dk1"/>
                </a:solidFill>
                <a:latin typeface="Calibri"/>
                <a:ea typeface="Calibri"/>
                <a:cs typeface="Calibri"/>
                <a:sym typeface="Calibri"/>
              </a:rPr>
              <a:t>Symptoms: fatigue, hair loss, shortness of breath</a:t>
            </a:r>
            <a:br>
              <a:rPr b="0" i="0" lang="en-US" sz="2600" u="none" cap="none" strike="noStrike">
                <a:solidFill>
                  <a:schemeClr val="dk1"/>
                </a:solidFill>
                <a:latin typeface="Calibri"/>
                <a:ea typeface="Calibri"/>
                <a:cs typeface="Calibri"/>
                <a:sym typeface="Calibri"/>
              </a:rPr>
            </a:br>
            <a:r>
              <a:rPr b="1" i="0" lang="en-US" sz="2600" u="none" cap="none" strike="noStrike">
                <a:solidFill>
                  <a:schemeClr val="dk1"/>
                </a:solidFill>
                <a:latin typeface="Calibri"/>
                <a:ea typeface="Calibri"/>
                <a:cs typeface="Calibri"/>
                <a:sym typeface="Calibri"/>
              </a:rPr>
              <a:t>Refer:</a:t>
            </a:r>
            <a:r>
              <a:rPr b="0" i="0" lang="en-US" sz="2600" u="none" cap="none" strike="noStrike">
                <a:solidFill>
                  <a:schemeClr val="dk1"/>
                </a:solidFill>
                <a:latin typeface="Calibri"/>
                <a:ea typeface="Calibri"/>
                <a:cs typeface="Calibri"/>
                <a:sym typeface="Calibri"/>
              </a:rPr>
              <a:t> MD evaluation for cause (GI bleeding, malabsorption, heavy menses)</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600"/>
              <a:buFont typeface="Arial"/>
              <a:buNone/>
            </a:pPr>
            <a:r>
              <a:t/>
            </a:r>
            <a:endParaRPr b="1"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600"/>
              <a:buFont typeface="Arial"/>
              <a:buNone/>
            </a:pPr>
            <a:r>
              <a:rPr b="1" i="0" lang="en-US" sz="2600" u="none" cap="none" strike="noStrike">
                <a:solidFill>
                  <a:schemeClr val="dk1"/>
                </a:solidFill>
                <a:highlight>
                  <a:srgbClr val="FFFF00"/>
                </a:highlight>
                <a:latin typeface="Calibri"/>
                <a:ea typeface="Calibri"/>
                <a:cs typeface="Calibri"/>
                <a:sym typeface="Calibri"/>
              </a:rPr>
              <a:t>Critically High Blood Glucose</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Labs: fasting glucose 240, A1c 10.5%. </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1200"/>
              </a:spcAft>
              <a:buClr>
                <a:srgbClr val="000000"/>
              </a:buClr>
              <a:buSzPts val="2600"/>
              <a:buFont typeface="Arial"/>
              <a:buNone/>
            </a:pPr>
            <a:r>
              <a:rPr b="0" i="0" lang="en-US" sz="2600" u="none" cap="none" strike="noStrike">
                <a:solidFill>
                  <a:schemeClr val="dk1"/>
                </a:solidFill>
                <a:latin typeface="Calibri"/>
                <a:ea typeface="Calibri"/>
                <a:cs typeface="Calibri"/>
                <a:sym typeface="Calibri"/>
              </a:rPr>
              <a:t>Symptoms: frequent urination, thirst, fatigue</a:t>
            </a:r>
            <a:br>
              <a:rPr b="0" i="0" lang="en-US" sz="2600" u="none" cap="none" strike="noStrike">
                <a:solidFill>
                  <a:schemeClr val="dk1"/>
                </a:solidFill>
                <a:latin typeface="Calibri"/>
                <a:ea typeface="Calibri"/>
                <a:cs typeface="Calibri"/>
                <a:sym typeface="Calibri"/>
              </a:rPr>
            </a:br>
            <a:r>
              <a:rPr b="1" i="0" lang="en-US" sz="2600" u="none" cap="none" strike="noStrike">
                <a:solidFill>
                  <a:schemeClr val="dk1"/>
                </a:solidFill>
                <a:latin typeface="Calibri"/>
                <a:ea typeface="Calibri"/>
                <a:cs typeface="Calibri"/>
                <a:sym typeface="Calibri"/>
              </a:rPr>
              <a:t>Refer:</a:t>
            </a:r>
            <a:r>
              <a:rPr b="0" i="0" lang="en-US" sz="2600" u="none" cap="none" strike="noStrike">
                <a:solidFill>
                  <a:schemeClr val="dk1"/>
                </a:solidFill>
                <a:latin typeface="Calibri"/>
                <a:ea typeface="Calibri"/>
                <a:cs typeface="Calibri"/>
                <a:sym typeface="Calibri"/>
              </a:rPr>
              <a:t> immediate, due to diabetic ketoacidosis risk</a:t>
            </a:r>
            <a:endParaRPr b="0" i="0" sz="2600" u="none" cap="none" strike="noStrike">
              <a:solidFill>
                <a:schemeClr val="dk1"/>
              </a:solidFill>
              <a:latin typeface="Calibri"/>
              <a:ea typeface="Calibri"/>
              <a:cs typeface="Calibri"/>
              <a:sym typeface="Calibri"/>
            </a:endParaRPr>
          </a:p>
        </p:txBody>
      </p:sp>
      <p:sp>
        <p:nvSpPr>
          <p:cNvPr id="467" name="Google Shape;467;p78"/>
          <p:cNvSpPr txBox="1"/>
          <p:nvPr/>
        </p:nvSpPr>
        <p:spPr>
          <a:xfrm>
            <a:off x="9141400" y="3506925"/>
            <a:ext cx="8442300" cy="4802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1200"/>
              </a:spcBef>
              <a:spcAft>
                <a:spcPts val="0"/>
              </a:spcAft>
              <a:buClr>
                <a:srgbClr val="000000"/>
              </a:buClr>
              <a:buSzPts val="2600"/>
              <a:buFont typeface="Arial"/>
              <a:buNone/>
            </a:pPr>
            <a:r>
              <a:rPr b="1" i="0" lang="en-US" sz="2600" u="none" cap="none" strike="noStrike">
                <a:solidFill>
                  <a:schemeClr val="dk1"/>
                </a:solidFill>
                <a:highlight>
                  <a:srgbClr val="FFFF00"/>
                </a:highlight>
                <a:latin typeface="Calibri"/>
                <a:ea typeface="Calibri"/>
                <a:cs typeface="Calibri"/>
                <a:sym typeface="Calibri"/>
              </a:rPr>
              <a:t>Electrolyte Imbalance</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Labs: potassium 2.9. </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600"/>
              <a:buFont typeface="Arial"/>
              <a:buNone/>
            </a:pPr>
            <a:r>
              <a:rPr b="0" i="0" lang="en-US" sz="2600" u="none" cap="none" strike="noStrike">
                <a:solidFill>
                  <a:schemeClr val="dk1"/>
                </a:solidFill>
                <a:latin typeface="Calibri"/>
                <a:ea typeface="Calibri"/>
                <a:cs typeface="Calibri"/>
                <a:sym typeface="Calibri"/>
              </a:rPr>
              <a:t>Symptoms: weakness, palpitations</a:t>
            </a:r>
            <a:br>
              <a:rPr b="0" i="0" lang="en-US" sz="2600" u="none" cap="none" strike="noStrike">
                <a:solidFill>
                  <a:schemeClr val="dk1"/>
                </a:solidFill>
                <a:latin typeface="Calibri"/>
                <a:ea typeface="Calibri"/>
                <a:cs typeface="Calibri"/>
                <a:sym typeface="Calibri"/>
              </a:rPr>
            </a:br>
            <a:r>
              <a:rPr b="1" i="0" lang="en-US" sz="2600" u="none" cap="none" strike="noStrike">
                <a:solidFill>
                  <a:schemeClr val="dk1"/>
                </a:solidFill>
                <a:latin typeface="Calibri"/>
                <a:ea typeface="Calibri"/>
                <a:cs typeface="Calibri"/>
                <a:sym typeface="Calibri"/>
              </a:rPr>
              <a:t>Refer:</a:t>
            </a:r>
            <a:r>
              <a:rPr b="0" i="0" lang="en-US" sz="2600" u="none" cap="none" strike="noStrike">
                <a:solidFill>
                  <a:schemeClr val="dk1"/>
                </a:solidFill>
                <a:latin typeface="Calibri"/>
                <a:ea typeface="Calibri"/>
                <a:cs typeface="Calibri"/>
                <a:sym typeface="Calibri"/>
              </a:rPr>
              <a:t> urgent, due to cardiac arrhythmia risk</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600"/>
              <a:buFont typeface="Arial"/>
              <a:buNone/>
            </a:pPr>
            <a:r>
              <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600"/>
              <a:buFont typeface="Arial"/>
              <a:buNone/>
            </a:pPr>
            <a:r>
              <a:rPr b="1" i="0" lang="en-US" sz="2600" u="none" cap="none" strike="noStrike">
                <a:solidFill>
                  <a:schemeClr val="dk1"/>
                </a:solidFill>
                <a:highlight>
                  <a:srgbClr val="FFFF00"/>
                </a:highlight>
                <a:latin typeface="Calibri"/>
                <a:ea typeface="Calibri"/>
                <a:cs typeface="Calibri"/>
                <a:sym typeface="Calibri"/>
              </a:rPr>
              <a:t>Elevated Liver Enzymes</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Labs: ALT 120, AST 95. </a:t>
            </a:r>
            <a:endParaRPr b="0" i="0" sz="2600" u="none" cap="none" strike="noStrike">
              <a:solidFill>
                <a:schemeClr val="dk1"/>
              </a:solidFill>
              <a:latin typeface="Calibri"/>
              <a:ea typeface="Calibri"/>
              <a:cs typeface="Calibri"/>
              <a:sym typeface="Calibri"/>
            </a:endParaRPr>
          </a:p>
          <a:p>
            <a:pPr indent="0" lvl="0" marL="0" marR="0" rtl="0" algn="l">
              <a:lnSpc>
                <a:spcPct val="100000"/>
              </a:lnSpc>
              <a:spcBef>
                <a:spcPts val="1200"/>
              </a:spcBef>
              <a:spcAft>
                <a:spcPts val="1200"/>
              </a:spcAft>
              <a:buClr>
                <a:srgbClr val="000000"/>
              </a:buClr>
              <a:buSzPts val="2600"/>
              <a:buFont typeface="Arial"/>
              <a:buNone/>
            </a:pPr>
            <a:r>
              <a:rPr b="0" i="0" lang="en-US" sz="2600" u="none" cap="none" strike="noStrike">
                <a:solidFill>
                  <a:schemeClr val="dk1"/>
                </a:solidFill>
                <a:latin typeface="Calibri"/>
                <a:ea typeface="Calibri"/>
                <a:cs typeface="Calibri"/>
                <a:sym typeface="Calibri"/>
              </a:rPr>
              <a:t>Symptoms: fatigue, possible RUQ discomfort</a:t>
            </a:r>
            <a:br>
              <a:rPr b="0" i="0" lang="en-US" sz="2600" u="none" cap="none" strike="noStrike">
                <a:solidFill>
                  <a:schemeClr val="dk1"/>
                </a:solidFill>
                <a:latin typeface="Calibri"/>
                <a:ea typeface="Calibri"/>
                <a:cs typeface="Calibri"/>
                <a:sym typeface="Calibri"/>
              </a:rPr>
            </a:br>
            <a:r>
              <a:rPr b="1" i="0" lang="en-US" sz="2600" u="none" cap="none" strike="noStrike">
                <a:solidFill>
                  <a:schemeClr val="dk1"/>
                </a:solidFill>
                <a:latin typeface="Calibri"/>
                <a:ea typeface="Calibri"/>
                <a:cs typeface="Calibri"/>
                <a:sym typeface="Calibri"/>
              </a:rPr>
              <a:t>Refer:</a:t>
            </a:r>
            <a:r>
              <a:rPr b="0" i="0" lang="en-US" sz="2600" u="none" cap="none" strike="noStrike">
                <a:solidFill>
                  <a:schemeClr val="dk1"/>
                </a:solidFill>
                <a:latin typeface="Calibri"/>
                <a:ea typeface="Calibri"/>
                <a:cs typeface="Calibri"/>
                <a:sym typeface="Calibri"/>
              </a:rPr>
              <a:t> liver evaluation (possible fatty liver, hepatitis, medication toxicity)</a:t>
            </a:r>
            <a:endParaRPr b="0" i="0" sz="2600" u="none" cap="none" strike="noStrike">
              <a:solidFill>
                <a:schemeClr val="dk1"/>
              </a:solidFill>
              <a:latin typeface="Calibri"/>
              <a:ea typeface="Calibri"/>
              <a:cs typeface="Calibri"/>
              <a:sym typeface="Calibri"/>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g3fa7d5c3220_0_74"/>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3" name="Google Shape;473;g3fa7d5c3220_0_74"/>
          <p:cNvSpPr txBox="1"/>
          <p:nvPr/>
        </p:nvSpPr>
        <p:spPr>
          <a:xfrm>
            <a:off x="813979" y="991687"/>
            <a:ext cx="17419200" cy="939000"/>
          </a:xfrm>
          <a:prstGeom prst="rect">
            <a:avLst/>
          </a:prstGeom>
          <a:noFill/>
          <a:ln>
            <a:noFill/>
          </a:ln>
        </p:spPr>
        <p:txBody>
          <a:bodyPr anchorCtr="0" anchor="t" bIns="0" lIns="0" spcFirstLastPara="1" rIns="0" wrap="square" tIns="0">
            <a:spAutoFit/>
          </a:bodyPr>
          <a:lstStyle/>
          <a:p>
            <a:pPr indent="0" lvl="0" marL="0" marR="0" rtl="0" algn="l">
              <a:lnSpc>
                <a:spcPct val="149180"/>
              </a:lnSpc>
              <a:spcBef>
                <a:spcPts val="0"/>
              </a:spcBef>
              <a:spcAft>
                <a:spcPts val="0"/>
              </a:spcAft>
              <a:buClr>
                <a:srgbClr val="FFFFFF"/>
              </a:buClr>
              <a:buSzPts val="6100"/>
              <a:buFont typeface="Poppins"/>
              <a:buNone/>
            </a:pPr>
            <a:r>
              <a:rPr b="0" i="0" lang="en-US" sz="6100" u="none" cap="none" strike="noStrike">
                <a:solidFill>
                  <a:srgbClr val="FFFFFF"/>
                </a:solidFill>
                <a:latin typeface="Poppins"/>
                <a:ea typeface="Poppins"/>
                <a:cs typeface="Poppins"/>
                <a:sym typeface="Poppins"/>
              </a:rPr>
              <a:t>Real-World Scenarios, Part 2</a:t>
            </a:r>
            <a:endParaRPr b="0" i="0" sz="1400" u="none" cap="none" strike="noStrike">
              <a:solidFill>
                <a:srgbClr val="000000"/>
              </a:solidFill>
              <a:latin typeface="Arial"/>
              <a:ea typeface="Arial"/>
              <a:cs typeface="Arial"/>
              <a:sym typeface="Arial"/>
            </a:endParaRPr>
          </a:p>
        </p:txBody>
      </p:sp>
      <p:sp>
        <p:nvSpPr>
          <p:cNvPr id="474" name="Google Shape;474;g3fa7d5c3220_0_74"/>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5" name="Google Shape;475;g3fa7d5c3220_0_74"/>
          <p:cNvSpPr txBox="1"/>
          <p:nvPr/>
        </p:nvSpPr>
        <p:spPr>
          <a:xfrm>
            <a:off x="420825" y="3256200"/>
            <a:ext cx="8442300" cy="7052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highlight>
                  <a:srgbClr val="FFFF00"/>
                </a:highlight>
                <a:latin typeface="Calibri"/>
                <a:ea typeface="Calibri"/>
                <a:cs typeface="Calibri"/>
                <a:sym typeface="Calibri"/>
              </a:rPr>
              <a:t>Low B12 with Neurologic Symptoms</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Labs: B12 180, elevated MMA. </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Symptoms: numbness, tingling, memory issues</a:t>
            </a:r>
            <a:br>
              <a:rPr b="0" i="0" lang="en-US" sz="2200" u="none" cap="none" strike="noStrike">
                <a:solidFill>
                  <a:schemeClr val="dk1"/>
                </a:solidFill>
                <a:latin typeface="Calibri"/>
                <a:ea typeface="Calibri"/>
                <a:cs typeface="Calibri"/>
                <a:sym typeface="Calibri"/>
              </a:rPr>
            </a:br>
            <a:r>
              <a:rPr b="1" i="0" lang="en-US" sz="2200" u="none" cap="none" strike="noStrike">
                <a:solidFill>
                  <a:schemeClr val="dk1"/>
                </a:solidFill>
                <a:latin typeface="Calibri"/>
                <a:ea typeface="Calibri"/>
                <a:cs typeface="Calibri"/>
                <a:sym typeface="Calibri"/>
              </a:rPr>
              <a:t>Refer:</a:t>
            </a:r>
            <a:r>
              <a:rPr b="0" i="0" lang="en-US" sz="2200" u="none" cap="none" strike="noStrike">
                <a:solidFill>
                  <a:schemeClr val="dk1"/>
                </a:solidFill>
                <a:latin typeface="Calibri"/>
                <a:ea typeface="Calibri"/>
                <a:cs typeface="Calibri"/>
                <a:sym typeface="Calibri"/>
              </a:rPr>
              <a:t> medical treatment, due to risk of irreversible nerve damage</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highlight>
                  <a:srgbClr val="FFFF00"/>
                </a:highlight>
                <a:latin typeface="Calibri"/>
                <a:ea typeface="Calibri"/>
                <a:cs typeface="Calibri"/>
                <a:sym typeface="Calibri"/>
              </a:rPr>
              <a:t>Thyroid Dysfunction</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Labs: TSH 8.5, low Free T4. </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Symptoms: weight gain, fatigue, cold intolerance</a:t>
            </a:r>
            <a:br>
              <a:rPr b="0" i="0" lang="en-US" sz="2200" u="none" cap="none" strike="noStrike">
                <a:solidFill>
                  <a:schemeClr val="dk1"/>
                </a:solidFill>
                <a:latin typeface="Calibri"/>
                <a:ea typeface="Calibri"/>
                <a:cs typeface="Calibri"/>
                <a:sym typeface="Calibri"/>
              </a:rPr>
            </a:br>
            <a:r>
              <a:rPr b="1" i="0" lang="en-US" sz="2200" u="none" cap="none" strike="noStrike">
                <a:solidFill>
                  <a:schemeClr val="dk1"/>
                </a:solidFill>
                <a:latin typeface="Calibri"/>
                <a:ea typeface="Calibri"/>
                <a:cs typeface="Calibri"/>
                <a:sym typeface="Calibri"/>
              </a:rPr>
              <a:t>Refer:</a:t>
            </a:r>
            <a:r>
              <a:rPr b="0" i="0" lang="en-US" sz="2200" u="none" cap="none" strike="noStrike">
                <a:solidFill>
                  <a:schemeClr val="dk1"/>
                </a:solidFill>
                <a:latin typeface="Calibri"/>
                <a:ea typeface="Calibri"/>
                <a:cs typeface="Calibri"/>
                <a:sym typeface="Calibri"/>
              </a:rPr>
              <a:t> diagnosis and medication evaluation (e.g., possible hypothyroidism)</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highlight>
                  <a:srgbClr val="FFFF00"/>
                </a:highlight>
                <a:latin typeface="Calibri"/>
                <a:ea typeface="Calibri"/>
                <a:cs typeface="Calibri"/>
                <a:sym typeface="Calibri"/>
              </a:rPr>
              <a:t>Kidney Dysfunction</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 Labs: elevated creatinine, GFR 45. </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Symptoms: fatigue, swelling</a:t>
            </a:r>
            <a:br>
              <a:rPr b="0" i="0" lang="en-US" sz="2200" u="none" cap="none" strike="noStrike">
                <a:solidFill>
                  <a:schemeClr val="dk1"/>
                </a:solidFill>
                <a:latin typeface="Calibri"/>
                <a:ea typeface="Calibri"/>
                <a:cs typeface="Calibri"/>
                <a:sym typeface="Calibri"/>
              </a:rPr>
            </a:br>
            <a:r>
              <a:rPr b="1" i="0" lang="en-US" sz="2200" u="none" cap="none" strike="noStrike">
                <a:solidFill>
                  <a:schemeClr val="dk1"/>
                </a:solidFill>
                <a:latin typeface="Calibri"/>
                <a:ea typeface="Calibri"/>
                <a:cs typeface="Calibri"/>
                <a:sym typeface="Calibri"/>
              </a:rPr>
              <a:t>Refer:</a:t>
            </a:r>
            <a:r>
              <a:rPr b="0" i="0" lang="en-US" sz="2200" u="none" cap="none" strike="noStrike">
                <a:solidFill>
                  <a:schemeClr val="dk1"/>
                </a:solidFill>
                <a:latin typeface="Calibri"/>
                <a:ea typeface="Calibri"/>
                <a:cs typeface="Calibri"/>
                <a:sym typeface="Calibri"/>
              </a:rPr>
              <a:t> MD/nephrologist, indicates possible chronic kidney disease</a:t>
            </a:r>
            <a:endParaRPr b="0" i="0" sz="2200" u="none" cap="none" strike="noStrike">
              <a:solidFill>
                <a:schemeClr val="dk1"/>
              </a:solidFill>
              <a:highlight>
                <a:schemeClr val="lt1"/>
              </a:highlight>
              <a:latin typeface="Calibri"/>
              <a:ea typeface="Calibri"/>
              <a:cs typeface="Calibri"/>
              <a:sym typeface="Calibri"/>
            </a:endParaRPr>
          </a:p>
        </p:txBody>
      </p:sp>
      <p:sp>
        <p:nvSpPr>
          <p:cNvPr id="476" name="Google Shape;476;g3fa7d5c3220_0_74"/>
          <p:cNvSpPr txBox="1"/>
          <p:nvPr/>
        </p:nvSpPr>
        <p:spPr>
          <a:xfrm>
            <a:off x="9188175" y="3256200"/>
            <a:ext cx="8442300" cy="59661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highlight>
                  <a:srgbClr val="FFFF00"/>
                </a:highlight>
                <a:latin typeface="Calibri"/>
                <a:ea typeface="Calibri"/>
                <a:cs typeface="Calibri"/>
                <a:sym typeface="Calibri"/>
              </a:rPr>
              <a:t>Very High LDL Cholesterol</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Labs: LDL 220</a:t>
            </a:r>
            <a:br>
              <a:rPr b="0" i="0" lang="en-US" sz="2200" u="none" cap="none" strike="noStrike">
                <a:solidFill>
                  <a:schemeClr val="dk1"/>
                </a:solidFill>
                <a:latin typeface="Calibri"/>
                <a:ea typeface="Calibri"/>
                <a:cs typeface="Calibri"/>
                <a:sym typeface="Calibri"/>
              </a:rPr>
            </a:br>
            <a:r>
              <a:rPr b="1" i="0" lang="en-US" sz="2200" u="none" cap="none" strike="noStrike">
                <a:solidFill>
                  <a:schemeClr val="dk1"/>
                </a:solidFill>
                <a:latin typeface="Calibri"/>
                <a:ea typeface="Calibri"/>
                <a:cs typeface="Calibri"/>
                <a:sym typeface="Calibri"/>
              </a:rPr>
              <a:t>Refer:</a:t>
            </a:r>
            <a:r>
              <a:rPr b="0" i="0" lang="en-US" sz="2200" u="none" cap="none" strike="noStrike">
                <a:solidFill>
                  <a:schemeClr val="dk1"/>
                </a:solidFill>
                <a:latin typeface="Calibri"/>
                <a:ea typeface="Calibri"/>
                <a:cs typeface="Calibri"/>
                <a:sym typeface="Calibri"/>
              </a:rPr>
              <a:t> evaluation for possible familial hypercholesterolemia, high cardiovascular risk</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t/>
            </a:r>
            <a:endParaRPr b="1" i="0" sz="2200" u="none" cap="none" strike="noStrike">
              <a:solidFill>
                <a:schemeClr val="dk1"/>
              </a:solidFill>
              <a:highlight>
                <a:srgbClr val="FFFF00"/>
              </a:highlight>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1" i="0" lang="en-US" sz="2200" u="none" cap="none" strike="noStrike">
                <a:solidFill>
                  <a:schemeClr val="dk1"/>
                </a:solidFill>
                <a:highlight>
                  <a:srgbClr val="FFFF00"/>
                </a:highlight>
                <a:latin typeface="Calibri"/>
                <a:ea typeface="Calibri"/>
                <a:cs typeface="Calibri"/>
                <a:sym typeface="Calibri"/>
              </a:rPr>
              <a:t>Positive Autoimmune Marker</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Labs: positive ANA. </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rPr b="0" i="0" lang="en-US" sz="2200" u="none" cap="none" strike="noStrike">
                <a:solidFill>
                  <a:schemeClr val="dk1"/>
                </a:solidFill>
                <a:latin typeface="Calibri"/>
                <a:ea typeface="Calibri"/>
                <a:cs typeface="Calibri"/>
                <a:sym typeface="Calibri"/>
              </a:rPr>
              <a:t>Symptoms: joint pain, fatigue</a:t>
            </a:r>
            <a:br>
              <a:rPr b="0" i="0" lang="en-US" sz="2200" u="none" cap="none" strike="noStrike">
                <a:solidFill>
                  <a:schemeClr val="dk1"/>
                </a:solidFill>
                <a:latin typeface="Calibri"/>
                <a:ea typeface="Calibri"/>
                <a:cs typeface="Calibri"/>
                <a:sym typeface="Calibri"/>
              </a:rPr>
            </a:br>
            <a:r>
              <a:rPr b="1" i="0" lang="en-US" sz="2200" u="none" cap="none" strike="noStrike">
                <a:solidFill>
                  <a:schemeClr val="dk1"/>
                </a:solidFill>
                <a:latin typeface="Calibri"/>
                <a:ea typeface="Calibri"/>
                <a:cs typeface="Calibri"/>
                <a:sym typeface="Calibri"/>
              </a:rPr>
              <a:t>Refer:</a:t>
            </a:r>
            <a:r>
              <a:rPr b="0" i="0" lang="en-US" sz="2200" u="none" cap="none" strike="noStrike">
                <a:solidFill>
                  <a:schemeClr val="dk1"/>
                </a:solidFill>
                <a:latin typeface="Calibri"/>
                <a:ea typeface="Calibri"/>
                <a:cs typeface="Calibri"/>
                <a:sym typeface="Calibri"/>
              </a:rPr>
              <a:t> rheumatology, may indicate autoimmune disease</a:t>
            </a:r>
            <a:endParaRPr b="0" i="0" sz="22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200"/>
              <a:buFont typeface="Arial"/>
              <a:buNone/>
            </a:pPr>
            <a:r>
              <a:t/>
            </a:r>
            <a:endParaRPr b="1" i="0" sz="2200" u="none" cap="none" strike="noStrike">
              <a:solidFill>
                <a:schemeClr val="dk1"/>
              </a:solidFill>
              <a:highlight>
                <a:srgbClr val="FFFF00"/>
              </a:highlight>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2200"/>
              <a:buFont typeface="Arial"/>
              <a:buNone/>
            </a:pPr>
            <a:r>
              <a:rPr b="1" i="0" lang="en-US" sz="2200" u="none" cap="none" strike="noStrike">
                <a:solidFill>
                  <a:schemeClr val="dk1"/>
                </a:solidFill>
                <a:highlight>
                  <a:srgbClr val="FFFF00"/>
                </a:highlight>
                <a:latin typeface="Calibri"/>
                <a:ea typeface="Calibri"/>
                <a:cs typeface="Calibri"/>
                <a:sym typeface="Calibri"/>
              </a:rPr>
              <a:t>Severe Vitamin D Deficiency</a:t>
            </a:r>
            <a:br>
              <a:rPr b="1" i="0" lang="en-US" sz="2200" u="none" cap="none" strike="noStrike">
                <a:solidFill>
                  <a:schemeClr val="dk1"/>
                </a:solidFill>
                <a:latin typeface="Calibri"/>
                <a:ea typeface="Calibri"/>
                <a:cs typeface="Calibri"/>
                <a:sym typeface="Calibri"/>
              </a:rPr>
            </a:br>
            <a:r>
              <a:rPr b="0" i="0" lang="en-US" sz="2200" u="none" cap="none" strike="noStrike">
                <a:solidFill>
                  <a:schemeClr val="dk1"/>
                </a:solidFill>
                <a:latin typeface="Calibri"/>
                <a:ea typeface="Calibri"/>
                <a:cs typeface="Calibri"/>
                <a:sym typeface="Calibri"/>
              </a:rPr>
              <a:t>Labs: vitamin D 8</a:t>
            </a:r>
            <a:br>
              <a:rPr b="0" i="0" lang="en-US" sz="2200" u="none" cap="none" strike="noStrike">
                <a:solidFill>
                  <a:schemeClr val="dk1"/>
                </a:solidFill>
                <a:latin typeface="Calibri"/>
                <a:ea typeface="Calibri"/>
                <a:cs typeface="Calibri"/>
                <a:sym typeface="Calibri"/>
              </a:rPr>
            </a:br>
            <a:r>
              <a:rPr b="1" i="0" lang="en-US" sz="2200" u="none" cap="none" strike="noStrike">
                <a:solidFill>
                  <a:schemeClr val="dk1"/>
                </a:solidFill>
                <a:latin typeface="Calibri"/>
                <a:ea typeface="Calibri"/>
                <a:cs typeface="Calibri"/>
                <a:sym typeface="Calibri"/>
              </a:rPr>
              <a:t>Refer:</a:t>
            </a:r>
            <a:r>
              <a:rPr b="0" i="0" lang="en-US" sz="2200" u="none" cap="none" strike="noStrike">
                <a:solidFill>
                  <a:schemeClr val="dk1"/>
                </a:solidFill>
                <a:latin typeface="Calibri"/>
                <a:ea typeface="Calibri"/>
                <a:cs typeface="Calibri"/>
                <a:sym typeface="Calibri"/>
              </a:rPr>
              <a:t> possible high-dose prescription needed</a:t>
            </a:r>
            <a:endParaRPr b="0" i="0" sz="2200" u="none" cap="none" strike="noStrike">
              <a:solidFill>
                <a:schemeClr val="dk1"/>
              </a:solidFill>
              <a:latin typeface="Calibri"/>
              <a:ea typeface="Calibri"/>
              <a:cs typeface="Calibri"/>
              <a:sym typeface="Calibri"/>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83"/>
          <p:cNvSpPr/>
          <p:nvPr/>
        </p:nvSpPr>
        <p:spPr>
          <a:xfrm>
            <a:off x="-528003" y="0"/>
            <a:ext cx="19048326"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2" name="Google Shape;482;p83"/>
          <p:cNvSpPr txBox="1"/>
          <p:nvPr/>
        </p:nvSpPr>
        <p:spPr>
          <a:xfrm>
            <a:off x="970590" y="988952"/>
            <a:ext cx="17419200" cy="1108200"/>
          </a:xfrm>
          <a:prstGeom prst="rect">
            <a:avLst/>
          </a:prstGeom>
          <a:noFill/>
          <a:ln>
            <a:noFill/>
          </a:ln>
        </p:spPr>
        <p:txBody>
          <a:bodyPr anchorCtr="0" anchor="t" bIns="0" lIns="0" spcFirstLastPara="1" rIns="0" wrap="square" tIns="0">
            <a:spAutoFit/>
          </a:bodyPr>
          <a:lstStyle/>
          <a:p>
            <a:pPr indent="0" lvl="0" marL="0" marR="0" rtl="0" algn="l">
              <a:lnSpc>
                <a:spcPct val="159649"/>
              </a:lnSpc>
              <a:spcBef>
                <a:spcPts val="0"/>
              </a:spcBef>
              <a:spcAft>
                <a:spcPts val="0"/>
              </a:spcAft>
              <a:buClr>
                <a:srgbClr val="FFFFFF"/>
              </a:buClr>
              <a:buSzPts val="5700"/>
              <a:buFont typeface="Poppins"/>
              <a:buNone/>
            </a:pPr>
            <a:r>
              <a:rPr b="0" i="0" lang="en-US" sz="7200" u="none" cap="none" strike="noStrike">
                <a:solidFill>
                  <a:srgbClr val="FFFFFF"/>
                </a:solidFill>
                <a:latin typeface="Poppins"/>
                <a:ea typeface="Poppins"/>
                <a:cs typeface="Poppins"/>
                <a:sym typeface="Poppins"/>
              </a:rPr>
              <a:t>Pattern-Based Cases </a:t>
            </a:r>
            <a:endParaRPr b="0" i="0" sz="7200" u="none" cap="none" strike="noStrike">
              <a:solidFill>
                <a:srgbClr val="000000"/>
              </a:solidFill>
              <a:latin typeface="Arial"/>
              <a:ea typeface="Arial"/>
              <a:cs typeface="Arial"/>
              <a:sym typeface="Arial"/>
            </a:endParaRPr>
          </a:p>
        </p:txBody>
      </p:sp>
      <p:sp>
        <p:nvSpPr>
          <p:cNvPr id="483" name="Google Shape;483;p8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4" name="Google Shape;484;p83"/>
          <p:cNvSpPr txBox="1"/>
          <p:nvPr/>
        </p:nvSpPr>
        <p:spPr>
          <a:xfrm>
            <a:off x="327300" y="3256075"/>
            <a:ext cx="7974900" cy="53565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Thyroid Dysfunction with Possible Autoimmune Component</a:t>
            </a:r>
            <a:endParaRPr b="1"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Labs: TSH 6.8, low-normal Free T4, low Free T3, </a:t>
            </a:r>
            <a:r>
              <a:rPr b="1" i="0" lang="en-US" sz="2400" u="none" cap="none" strike="noStrike">
                <a:solidFill>
                  <a:schemeClr val="dk1"/>
                </a:solidFill>
                <a:latin typeface="Calibri"/>
                <a:ea typeface="Calibri"/>
                <a:cs typeface="Calibri"/>
                <a:sym typeface="Calibri"/>
              </a:rPr>
              <a:t>elevated TPO antibodies</a:t>
            </a:r>
            <a:endParaRPr b="1"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 Presentation: fatigue, weight gain, constipation, hair thinning, cold intolerance</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 </a:t>
            </a:r>
            <a:r>
              <a:rPr b="1" i="0" lang="en-US" sz="2400" u="none" cap="none" strike="noStrike">
                <a:solidFill>
                  <a:schemeClr val="dk1"/>
                </a:solidFill>
                <a:latin typeface="Calibri"/>
                <a:ea typeface="Calibri"/>
                <a:cs typeface="Calibri"/>
                <a:sym typeface="Calibri"/>
              </a:rPr>
              <a:t>Why refer:</a:t>
            </a:r>
            <a:r>
              <a:rPr b="0" i="0" lang="en-US" sz="2400" u="none" cap="none" strike="noStrike">
                <a:solidFill>
                  <a:schemeClr val="dk1"/>
                </a:solidFill>
                <a:latin typeface="Calibri"/>
                <a:ea typeface="Calibri"/>
                <a:cs typeface="Calibri"/>
                <a:sym typeface="Calibri"/>
              </a:rPr>
              <a:t> autoimmune disease must be medically diagnosed; may need hormone replacement and ongoing monitoring; progression is possible without treatment</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highlight>
                  <a:srgbClr val="F4CCCC"/>
                </a:highlight>
                <a:latin typeface="Calibri"/>
                <a:ea typeface="Calibri"/>
                <a:cs typeface="Calibri"/>
                <a:sym typeface="Calibri"/>
              </a:rPr>
              <a:t> </a:t>
            </a:r>
            <a:r>
              <a:rPr b="1" i="0" lang="en-US" sz="2400" u="none" cap="none" strike="noStrike">
                <a:solidFill>
                  <a:schemeClr val="dk1"/>
                </a:solidFill>
                <a:highlight>
                  <a:srgbClr val="F4CCCC"/>
                </a:highlight>
                <a:latin typeface="Calibri"/>
                <a:ea typeface="Calibri"/>
                <a:cs typeface="Calibri"/>
                <a:sym typeface="Calibri"/>
              </a:rPr>
              <a:t>Incorrect practice:</a:t>
            </a:r>
            <a:r>
              <a:rPr b="0" i="0" lang="en-US" sz="2400" u="none" cap="none" strike="noStrike">
                <a:solidFill>
                  <a:schemeClr val="dk1"/>
                </a:solidFill>
                <a:latin typeface="Calibri"/>
                <a:ea typeface="Calibri"/>
                <a:cs typeface="Calibri"/>
                <a:sym typeface="Calibri"/>
              </a:rPr>
              <a:t> treating solely with supplements, ignoring elevated antibodies, not referring</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 </a:t>
            </a:r>
            <a:r>
              <a:rPr b="1" i="0" lang="en-US" sz="2400" u="none" cap="none" strike="noStrike">
                <a:solidFill>
                  <a:schemeClr val="dk1"/>
                </a:solidFill>
                <a:latin typeface="Calibri"/>
                <a:ea typeface="Calibri"/>
                <a:cs typeface="Calibri"/>
                <a:sym typeface="Calibri"/>
              </a:rPr>
              <a:t>Nutrition role after referral:</a:t>
            </a:r>
            <a:r>
              <a:rPr b="0" i="0" lang="en-US" sz="2400" u="none" cap="none" strike="noStrike">
                <a:solidFill>
                  <a:schemeClr val="dk1"/>
                </a:solidFill>
                <a:latin typeface="Calibri"/>
                <a:ea typeface="Calibri"/>
                <a:cs typeface="Calibri"/>
                <a:sym typeface="Calibri"/>
              </a:rPr>
              <a:t> selenium (antibody support), anti-inflammatory diet, gut health, blood sugar balance, but never diagnosing or managing independently </a:t>
            </a:r>
            <a:endParaRPr b="0" i="0" sz="2400" u="none" cap="none" strike="noStrike">
              <a:solidFill>
                <a:srgbClr val="000000"/>
              </a:solidFill>
              <a:latin typeface="Calibri"/>
              <a:ea typeface="Calibri"/>
              <a:cs typeface="Calibri"/>
              <a:sym typeface="Calibri"/>
            </a:endParaRPr>
          </a:p>
        </p:txBody>
      </p:sp>
      <p:sp>
        <p:nvSpPr>
          <p:cNvPr id="485" name="Google Shape;485;p83"/>
          <p:cNvSpPr txBox="1"/>
          <p:nvPr/>
        </p:nvSpPr>
        <p:spPr>
          <a:xfrm>
            <a:off x="9120350" y="3256075"/>
            <a:ext cx="8697300" cy="60954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chemeClr val="dk1"/>
                </a:solidFill>
                <a:latin typeface="Calibri"/>
                <a:ea typeface="Calibri"/>
                <a:cs typeface="Calibri"/>
                <a:sym typeface="Calibri"/>
              </a:rPr>
              <a:t>Functional Iron Deficiency</a:t>
            </a:r>
            <a:endParaRPr b="1" i="0" sz="24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2400"/>
              <a:buFont typeface="Arial"/>
              <a:buNone/>
            </a:pPr>
            <a:r>
              <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 Labs: ferritin 150 (normal-high), low serum iron, </a:t>
            </a:r>
            <a:r>
              <a:rPr b="1" i="0" lang="en-US" sz="2400" u="none" cap="none" strike="noStrike">
                <a:solidFill>
                  <a:schemeClr val="dk1"/>
                </a:solidFill>
                <a:latin typeface="Calibri"/>
                <a:ea typeface="Calibri"/>
                <a:cs typeface="Calibri"/>
                <a:sym typeface="Calibri"/>
              </a:rPr>
              <a:t>low TSAT (&lt;20%)</a:t>
            </a:r>
            <a:r>
              <a:rPr b="0" i="0" lang="en-US" sz="2400" u="none" cap="none" strike="noStrike">
                <a:solidFill>
                  <a:schemeClr val="dk1"/>
                </a:solidFill>
                <a:latin typeface="Calibri"/>
                <a:ea typeface="Calibri"/>
                <a:cs typeface="Calibri"/>
                <a:sym typeface="Calibri"/>
              </a:rPr>
              <a:t>, normal/low TIBC, elevated CRP</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0" i="0" lang="en-US" sz="2400" u="none" cap="none" strike="noStrike">
                <a:solidFill>
                  <a:schemeClr val="dk1"/>
                </a:solidFill>
                <a:latin typeface="Calibri"/>
                <a:ea typeface="Calibri"/>
                <a:cs typeface="Calibri"/>
                <a:sym typeface="Calibri"/>
              </a:rPr>
              <a:t>Presentation: fatigue, brain fog, hair loss, reduced exercise tolerance, possible underlying inflammatory condition</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1" i="0" lang="en-US" sz="2400" u="none" cap="none" strike="noStrike">
                <a:solidFill>
                  <a:schemeClr val="dk1"/>
                </a:solidFill>
                <a:latin typeface="Calibri"/>
                <a:ea typeface="Calibri"/>
                <a:cs typeface="Calibri"/>
                <a:sym typeface="Calibri"/>
              </a:rPr>
              <a:t>Pattern:</a:t>
            </a:r>
            <a:r>
              <a:rPr b="0" i="0" lang="en-US" sz="2400" u="none" cap="none" strike="noStrike">
                <a:solidFill>
                  <a:schemeClr val="dk1"/>
                </a:solidFill>
                <a:latin typeface="Calibri"/>
                <a:ea typeface="Calibri"/>
                <a:cs typeface="Calibri"/>
                <a:sym typeface="Calibri"/>
              </a:rPr>
              <a:t> ferritin looks fine or even elevated, but iron is stored, not available for use. This is functional deficiency, not true deficiency</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1" i="0" lang="en-US" sz="2400" u="none" cap="none" strike="noStrike">
                <a:solidFill>
                  <a:schemeClr val="dk1"/>
                </a:solidFill>
                <a:latin typeface="Calibri"/>
                <a:ea typeface="Calibri"/>
                <a:cs typeface="Calibri"/>
                <a:sym typeface="Calibri"/>
              </a:rPr>
              <a:t>Why refer:</a:t>
            </a:r>
            <a:r>
              <a:rPr b="0" i="0" lang="en-US" sz="2400" u="none" cap="none" strike="noStrike">
                <a:solidFill>
                  <a:schemeClr val="dk1"/>
                </a:solidFill>
                <a:latin typeface="Calibri"/>
                <a:ea typeface="Calibri"/>
                <a:cs typeface="Calibri"/>
                <a:sym typeface="Calibri"/>
              </a:rPr>
              <a:t> not a simple nutrition issue, requires investigating the underlying inflammatory driver (autoimmune disease, chronic infection, metabolic syndrome, CKD)</a:t>
            </a:r>
            <a:endParaRPr b="0" i="0" sz="2400" u="none" cap="none" strike="noStrike">
              <a:solidFill>
                <a:schemeClr val="dk1"/>
              </a:solidFill>
              <a:latin typeface="Calibri"/>
              <a:ea typeface="Calibri"/>
              <a:cs typeface="Calibri"/>
              <a:sym typeface="Calibri"/>
            </a:endParaRPr>
          </a:p>
          <a:p>
            <a:pPr indent="-381000" lvl="0" marL="457200" marR="0" rtl="0" algn="l">
              <a:lnSpc>
                <a:spcPct val="100000"/>
              </a:lnSpc>
              <a:spcBef>
                <a:spcPts val="0"/>
              </a:spcBef>
              <a:spcAft>
                <a:spcPts val="0"/>
              </a:spcAft>
              <a:buClr>
                <a:schemeClr val="dk1"/>
              </a:buClr>
              <a:buSzPts val="2400"/>
              <a:buFont typeface="Calibri"/>
              <a:buChar char="●"/>
            </a:pPr>
            <a:r>
              <a:rPr b="1" i="0" lang="en-US" sz="2400" u="none" cap="none" strike="noStrike">
                <a:solidFill>
                  <a:schemeClr val="dk1"/>
                </a:solidFill>
                <a:highlight>
                  <a:srgbClr val="F4CCCC"/>
                </a:highlight>
                <a:latin typeface="Calibri"/>
                <a:ea typeface="Calibri"/>
                <a:cs typeface="Calibri"/>
                <a:sym typeface="Calibri"/>
              </a:rPr>
              <a:t>Incorrect practice:</a:t>
            </a:r>
            <a:r>
              <a:rPr b="0" i="0" lang="en-US" sz="2400" u="none" cap="none" strike="noStrike">
                <a:solidFill>
                  <a:schemeClr val="dk1"/>
                </a:solidFill>
                <a:latin typeface="Calibri"/>
                <a:ea typeface="Calibri"/>
                <a:cs typeface="Calibri"/>
                <a:sym typeface="Calibri"/>
              </a:rPr>
              <a:t> giving high-dose iron without investigation, ignoring elevated CRP, assuming ferritin alone reflects iron status. Excess iron can worsen oxidative stress, inflammation, and pathogen growth </a:t>
            </a:r>
            <a:endParaRPr b="0" i="0" sz="2400" u="none" cap="none" strike="noStrike">
              <a:solidFill>
                <a:srgbClr val="000000"/>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grpSp>
        <p:nvGrpSpPr>
          <p:cNvPr id="490" name="Google Shape;490;p85"/>
          <p:cNvGrpSpPr/>
          <p:nvPr/>
        </p:nvGrpSpPr>
        <p:grpSpPr>
          <a:xfrm>
            <a:off x="-528025" y="-1"/>
            <a:ext cx="19048347" cy="2783366"/>
            <a:chOff x="-1" y="-1"/>
            <a:chExt cx="19048347" cy="3086114"/>
          </a:xfrm>
        </p:grpSpPr>
        <p:sp>
          <p:nvSpPr>
            <p:cNvPr id="491" name="Google Shape;491;p85"/>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492" name="Google Shape;492;p85"/>
            <p:cNvSpPr txBox="1"/>
            <p:nvPr/>
          </p:nvSpPr>
          <p:spPr>
            <a:xfrm>
              <a:off x="-1" y="1"/>
              <a:ext cx="19048200" cy="12459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493" name="Google Shape;493;p85"/>
          <p:cNvSpPr txBox="1"/>
          <p:nvPr/>
        </p:nvSpPr>
        <p:spPr>
          <a:xfrm>
            <a:off x="1270920" y="1230773"/>
            <a:ext cx="14220872" cy="1137775"/>
          </a:xfrm>
          <a:prstGeom prst="rect">
            <a:avLst/>
          </a:prstGeom>
          <a:noFill/>
          <a:ln>
            <a:noFill/>
          </a:ln>
        </p:spPr>
        <p:txBody>
          <a:bodyPr anchorCtr="0" anchor="t" bIns="0" lIns="0" spcFirstLastPara="1" rIns="0" wrap="square" tIns="0">
            <a:spAutoFit/>
          </a:bodyPr>
          <a:lstStyle/>
          <a:p>
            <a:pPr indent="0" lvl="0" marL="0" marR="0" rtl="0" algn="l">
              <a:lnSpc>
                <a:spcPct val="124657"/>
              </a:lnSpc>
              <a:spcBef>
                <a:spcPts val="0"/>
              </a:spcBef>
              <a:spcAft>
                <a:spcPts val="0"/>
              </a:spcAft>
              <a:buClr>
                <a:srgbClr val="FFFFFF"/>
              </a:buClr>
              <a:buSzPts val="7300"/>
              <a:buFont typeface="Poppins"/>
              <a:buNone/>
            </a:pPr>
            <a:r>
              <a:rPr b="0" i="0" lang="en-US" sz="7300" u="none" cap="none" strike="noStrike">
                <a:solidFill>
                  <a:srgbClr val="FFFFFF"/>
                </a:solidFill>
                <a:latin typeface="Poppins"/>
                <a:ea typeface="Poppins"/>
                <a:cs typeface="Poppins"/>
                <a:sym typeface="Poppins"/>
              </a:rPr>
              <a:t>Sample Quiz Questions</a:t>
            </a:r>
            <a:endParaRPr b="0" i="0" sz="1400" u="none" cap="none" strike="noStrike">
              <a:solidFill>
                <a:srgbClr val="000000"/>
              </a:solidFill>
              <a:latin typeface="Arial"/>
              <a:ea typeface="Arial"/>
              <a:cs typeface="Arial"/>
              <a:sym typeface="Arial"/>
            </a:endParaRPr>
          </a:p>
        </p:txBody>
      </p:sp>
      <p:sp>
        <p:nvSpPr>
          <p:cNvPr id="494" name="Google Shape;494;p85"/>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95" name="Google Shape;495;p85"/>
          <p:cNvSpPr txBox="1"/>
          <p:nvPr/>
        </p:nvSpPr>
        <p:spPr>
          <a:xfrm>
            <a:off x="653700" y="3154951"/>
            <a:ext cx="14853600" cy="69804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500" u="none" cap="none" strike="noStrike">
                <a:solidFill>
                  <a:schemeClr val="dk1"/>
                </a:solidFill>
                <a:latin typeface="Calibri"/>
                <a:ea typeface="Calibri"/>
                <a:cs typeface="Calibri"/>
                <a:sym typeface="Calibri"/>
              </a:rPr>
              <a:t>1. Which statement best describes the primary defect in phenylketonuria (PKU)?</a:t>
            </a:r>
            <a:br>
              <a:rPr b="1"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A. Impaired conversion of phenylalanine to tyrosine</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B. Defective fatty acid beta-oxidation</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C. Inability to excrete ammonia</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D. Inability to metabolize galactose</a:t>
            </a:r>
            <a:endParaRPr b="0" i="0" sz="25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b="1" i="0" lang="en-US" sz="2500" u="none" cap="none" strike="noStrike">
                <a:solidFill>
                  <a:schemeClr val="dk1"/>
                </a:solidFill>
                <a:latin typeface="Calibri"/>
                <a:ea typeface="Calibri"/>
                <a:cs typeface="Calibri"/>
                <a:sym typeface="Calibri"/>
              </a:rPr>
              <a:t>2. The primary nutrition goal in managing fatty acid oxidation disorders (FAODs) is to:</a:t>
            </a:r>
            <a:br>
              <a:rPr b="1"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A. Increase dietary fat intake</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B. Restrict carbohydrates</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C. Prevent prolonged fasting</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D. Encourage ketogenic diets</a:t>
            </a:r>
            <a:endParaRPr b="0" i="0" sz="25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chemeClr val="dk1"/>
              </a:buClr>
              <a:buSzPts val="1100"/>
              <a:buFont typeface="Arial"/>
              <a:buNone/>
            </a:pPr>
            <a:r>
              <a:rPr b="1" i="0" lang="en-US" sz="2500" u="none" cap="none" strike="noStrike">
                <a:solidFill>
                  <a:schemeClr val="dk1"/>
                </a:solidFill>
                <a:latin typeface="Calibri"/>
                <a:ea typeface="Calibri"/>
                <a:cs typeface="Calibri"/>
                <a:sym typeface="Calibri"/>
              </a:rPr>
              <a:t>3. Elevated blood ammonia levels are most characteristic of which inborn error of metabolism?</a:t>
            </a:r>
            <a:br>
              <a:rPr b="1"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A. Maple syrup urine disease</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B. Urea cycle disorder</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C. Galactosemia</a:t>
            </a:r>
            <a:br>
              <a:rPr b="0" i="0" lang="en-US" sz="2500" u="none" cap="none" strike="noStrike">
                <a:solidFill>
                  <a:schemeClr val="dk1"/>
                </a:solidFill>
                <a:latin typeface="Calibri"/>
                <a:ea typeface="Calibri"/>
                <a:cs typeface="Calibri"/>
                <a:sym typeface="Calibri"/>
              </a:rPr>
            </a:br>
            <a:r>
              <a:rPr b="0" i="0" lang="en-US" sz="2500" u="none" cap="none" strike="noStrike">
                <a:solidFill>
                  <a:schemeClr val="dk1"/>
                </a:solidFill>
                <a:latin typeface="Calibri"/>
                <a:ea typeface="Calibri"/>
                <a:cs typeface="Calibri"/>
                <a:sym typeface="Calibri"/>
              </a:rPr>
              <a:t> D. Phenylketonuria</a:t>
            </a:r>
            <a:endParaRPr b="1" i="0" sz="2500" u="none" cap="none" strike="noStrike">
              <a:solidFill>
                <a:srgbClr val="000000"/>
              </a:solidFill>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grpSp>
        <p:nvGrpSpPr>
          <p:cNvPr id="500" name="Google Shape;500;p86"/>
          <p:cNvGrpSpPr/>
          <p:nvPr/>
        </p:nvGrpSpPr>
        <p:grpSpPr>
          <a:xfrm>
            <a:off x="-528013" y="-176933"/>
            <a:ext cx="19048347" cy="3086114"/>
            <a:chOff x="-1" y="-1"/>
            <a:chExt cx="19048347" cy="3086114"/>
          </a:xfrm>
        </p:grpSpPr>
        <p:sp>
          <p:nvSpPr>
            <p:cNvPr id="501" name="Google Shape;501;p86"/>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502" name="Google Shape;502;p86"/>
            <p:cNvSpPr txBox="1"/>
            <p:nvPr/>
          </p:nvSpPr>
          <p:spPr>
            <a:xfrm>
              <a:off x="-1" y="1"/>
              <a:ext cx="19048200" cy="11235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503" name="Google Shape;503;p86"/>
          <p:cNvSpPr txBox="1"/>
          <p:nvPr/>
        </p:nvSpPr>
        <p:spPr>
          <a:xfrm>
            <a:off x="1270920" y="1230773"/>
            <a:ext cx="14220872" cy="1137775"/>
          </a:xfrm>
          <a:prstGeom prst="rect">
            <a:avLst/>
          </a:prstGeom>
          <a:noFill/>
          <a:ln>
            <a:noFill/>
          </a:ln>
        </p:spPr>
        <p:txBody>
          <a:bodyPr anchorCtr="0" anchor="t" bIns="0" lIns="0" spcFirstLastPara="1" rIns="0" wrap="square" tIns="0">
            <a:spAutoFit/>
          </a:bodyPr>
          <a:lstStyle/>
          <a:p>
            <a:pPr indent="0" lvl="0" marL="0" marR="0" rtl="0" algn="l">
              <a:lnSpc>
                <a:spcPct val="124657"/>
              </a:lnSpc>
              <a:spcBef>
                <a:spcPts val="0"/>
              </a:spcBef>
              <a:spcAft>
                <a:spcPts val="0"/>
              </a:spcAft>
              <a:buClr>
                <a:srgbClr val="FFFFFF"/>
              </a:buClr>
              <a:buSzPts val="7300"/>
              <a:buFont typeface="Poppins"/>
              <a:buNone/>
            </a:pPr>
            <a:r>
              <a:rPr b="0" i="0" lang="en-US" sz="7300" u="none" cap="none" strike="noStrike">
                <a:solidFill>
                  <a:srgbClr val="FFFFFF"/>
                </a:solidFill>
                <a:latin typeface="Poppins"/>
                <a:ea typeface="Poppins"/>
                <a:cs typeface="Poppins"/>
                <a:sym typeface="Poppins"/>
              </a:rPr>
              <a:t>Sample Quiz Questions</a:t>
            </a:r>
            <a:endParaRPr b="0" i="0" sz="1400" u="none" cap="none" strike="noStrike">
              <a:solidFill>
                <a:srgbClr val="000000"/>
              </a:solidFill>
              <a:latin typeface="Arial"/>
              <a:ea typeface="Arial"/>
              <a:cs typeface="Arial"/>
              <a:sym typeface="Arial"/>
            </a:endParaRPr>
          </a:p>
        </p:txBody>
      </p:sp>
      <p:sp>
        <p:nvSpPr>
          <p:cNvPr id="504" name="Google Shape;504;p86"/>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05" name="Google Shape;505;p86"/>
          <p:cNvSpPr txBox="1"/>
          <p:nvPr/>
        </p:nvSpPr>
        <p:spPr>
          <a:xfrm>
            <a:off x="954568" y="3141386"/>
            <a:ext cx="14853600" cy="6864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600" u="none" cap="none" strike="noStrike">
                <a:solidFill>
                  <a:srgbClr val="000000"/>
                </a:solidFill>
                <a:latin typeface="Calibri"/>
                <a:ea typeface="Calibri"/>
                <a:cs typeface="Calibri"/>
                <a:sym typeface="Calibri"/>
              </a:rPr>
              <a:t>4. Which nutrition intervention is most appropriate for maple syrup urine disease (MSUD)?</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0" i="0" lang="en-US" sz="2600" u="none" cap="none" strike="noStrike">
                <a:solidFill>
                  <a:srgbClr val="000000"/>
                </a:solidFill>
                <a:latin typeface="Calibri"/>
                <a:ea typeface="Calibri"/>
                <a:cs typeface="Calibri"/>
                <a:sym typeface="Calibri"/>
              </a:rPr>
              <a:t>A. High-protein diet</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B. Elimination of lactose</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C. Restriction of branched-chain amino acids</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D. Supplementation with medium-chain triglycerides</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1" i="0" lang="en-US" sz="2600" u="none" cap="none" strike="noStrike">
                <a:solidFill>
                  <a:srgbClr val="000000"/>
                </a:solidFill>
                <a:latin typeface="Calibri"/>
                <a:ea typeface="Calibri"/>
                <a:cs typeface="Calibri"/>
                <a:sym typeface="Calibri"/>
              </a:rPr>
              <a:t>5. A newborn diagnosed with galactosemia should immediately avoid which dietary component?</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0" i="0" lang="en-US" sz="2600" u="none" cap="none" strike="noStrike">
                <a:solidFill>
                  <a:srgbClr val="000000"/>
                </a:solidFill>
                <a:latin typeface="Calibri"/>
                <a:ea typeface="Calibri"/>
                <a:cs typeface="Calibri"/>
                <a:sym typeface="Calibri"/>
              </a:rPr>
              <a:t>A. Gluten</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B. Fructose</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C. Lactose</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D. Sucrose</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1" i="0" lang="en-US" sz="2600" u="none" cap="none" strike="noStrike">
                <a:solidFill>
                  <a:srgbClr val="000000"/>
                </a:solidFill>
                <a:latin typeface="Calibri"/>
                <a:ea typeface="Calibri"/>
                <a:cs typeface="Calibri"/>
                <a:sym typeface="Calibri"/>
              </a:rPr>
              <a:t>6. Which principle is most important across all nutritional inborn errors of metabolism?</a:t>
            </a:r>
            <a:endParaRPr b="0" i="0" sz="26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0" i="0" lang="en-US" sz="2600" u="none" cap="none" strike="noStrike">
                <a:solidFill>
                  <a:srgbClr val="000000"/>
                </a:solidFill>
                <a:latin typeface="Calibri"/>
                <a:ea typeface="Calibri"/>
                <a:cs typeface="Calibri"/>
                <a:sym typeface="Calibri"/>
              </a:rPr>
              <a:t>A. Maximizing protein intake</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B. Preventing catabolism through adequate energy intake</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C. Eliminating all dietary fats</a:t>
            </a:r>
            <a:br>
              <a:rPr b="0" i="0" lang="en-US" sz="2600" u="none" cap="none" strike="noStrike">
                <a:solidFill>
                  <a:srgbClr val="000000"/>
                </a:solidFill>
                <a:latin typeface="Calibri"/>
                <a:ea typeface="Calibri"/>
                <a:cs typeface="Calibri"/>
                <a:sym typeface="Calibri"/>
              </a:rPr>
            </a:br>
            <a:r>
              <a:rPr b="0" i="0" lang="en-US" sz="2600" u="none" cap="none" strike="noStrike">
                <a:solidFill>
                  <a:srgbClr val="000000"/>
                </a:solidFill>
                <a:latin typeface="Calibri"/>
                <a:ea typeface="Calibri"/>
                <a:cs typeface="Calibri"/>
                <a:sym typeface="Calibri"/>
              </a:rPr>
              <a:t>D. Using supplements instead of food</a:t>
            </a:r>
            <a:endParaRPr b="0" i="0" sz="2600" u="none" cap="none" strike="noStrike">
              <a:solidFill>
                <a:srgbClr val="000000"/>
              </a:solidFill>
              <a:latin typeface="Calibri"/>
              <a:ea typeface="Calibri"/>
              <a:cs typeface="Calibri"/>
              <a:sym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87"/>
          <p:cNvSpPr/>
          <p:nvPr/>
        </p:nvSpPr>
        <p:spPr>
          <a:xfrm rot="10800000">
            <a:off x="302922" y="-389484"/>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511" name="Google Shape;511;p87"/>
          <p:cNvGrpSpPr/>
          <p:nvPr/>
        </p:nvGrpSpPr>
        <p:grpSpPr>
          <a:xfrm>
            <a:off x="-528013" y="-8"/>
            <a:ext cx="19048349" cy="3086115"/>
            <a:chOff x="-1" y="-1"/>
            <a:chExt cx="19048347" cy="3086114"/>
          </a:xfrm>
        </p:grpSpPr>
        <p:sp>
          <p:nvSpPr>
            <p:cNvPr id="512" name="Google Shape;512;p87"/>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513" name="Google Shape;513;p87"/>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514" name="Google Shape;514;p87"/>
          <p:cNvSpPr txBox="1"/>
          <p:nvPr/>
        </p:nvSpPr>
        <p:spPr>
          <a:xfrm>
            <a:off x="1270920" y="1230773"/>
            <a:ext cx="14220872" cy="1137775"/>
          </a:xfrm>
          <a:prstGeom prst="rect">
            <a:avLst/>
          </a:prstGeom>
          <a:noFill/>
          <a:ln>
            <a:noFill/>
          </a:ln>
        </p:spPr>
        <p:txBody>
          <a:bodyPr anchorCtr="0" anchor="t" bIns="0" lIns="0" spcFirstLastPara="1" rIns="0" wrap="square" tIns="0">
            <a:spAutoFit/>
          </a:bodyPr>
          <a:lstStyle/>
          <a:p>
            <a:pPr indent="0" lvl="0" marL="0" marR="0" rtl="0" algn="l">
              <a:lnSpc>
                <a:spcPct val="124657"/>
              </a:lnSpc>
              <a:spcBef>
                <a:spcPts val="0"/>
              </a:spcBef>
              <a:spcAft>
                <a:spcPts val="0"/>
              </a:spcAft>
              <a:buClr>
                <a:srgbClr val="FFFFFF"/>
              </a:buClr>
              <a:buSzPts val="7300"/>
              <a:buFont typeface="Poppins"/>
              <a:buNone/>
            </a:pPr>
            <a:r>
              <a:rPr b="0" i="0" lang="en-US" sz="7300" u="none" cap="none" strike="noStrike">
                <a:solidFill>
                  <a:srgbClr val="FFFFFF"/>
                </a:solidFill>
                <a:latin typeface="Poppins"/>
                <a:ea typeface="Poppins"/>
                <a:cs typeface="Poppins"/>
                <a:sym typeface="Poppins"/>
              </a:rPr>
              <a:t>References</a:t>
            </a:r>
            <a:endParaRPr b="0" i="0" sz="1400" u="none" cap="none" strike="noStrike">
              <a:solidFill>
                <a:srgbClr val="000000"/>
              </a:solidFill>
              <a:latin typeface="Arial"/>
              <a:ea typeface="Arial"/>
              <a:cs typeface="Arial"/>
              <a:sym typeface="Arial"/>
            </a:endParaRPr>
          </a:p>
        </p:txBody>
      </p:sp>
      <p:sp>
        <p:nvSpPr>
          <p:cNvPr id="515" name="Google Shape;515;p87"/>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6" name="Google Shape;516;p87"/>
          <p:cNvSpPr txBox="1"/>
          <p:nvPr/>
        </p:nvSpPr>
        <p:spPr>
          <a:xfrm>
            <a:off x="954617" y="3501899"/>
            <a:ext cx="14853478" cy="644143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National Institutes of Health. </a:t>
            </a:r>
            <a:r>
              <a:rPr b="0" i="1" lang="en-US" sz="1200" u="none" cap="none" strike="noStrike">
                <a:solidFill>
                  <a:srgbClr val="000000"/>
                </a:solidFill>
                <a:latin typeface="Times"/>
                <a:ea typeface="Times"/>
                <a:cs typeface="Times"/>
                <a:sym typeface="Times"/>
              </a:rPr>
              <a:t>Genetic and Rare Diseases Information Center (GARD).</a:t>
            </a:r>
            <a:r>
              <a:rPr b="0" i="0" lang="en-US" sz="1200" u="none" cap="none" strike="noStrike">
                <a:solidFill>
                  <a:srgbClr val="000000"/>
                </a:solidFill>
                <a:latin typeface="Times"/>
                <a:ea typeface="Times"/>
                <a:cs typeface="Times"/>
                <a:sym typeface="Times"/>
              </a:rPr>
              <a:t> </a:t>
            </a:r>
            <a:r>
              <a:rPr b="0" i="0" lang="en-US" sz="1200" u="sng" cap="none" strike="noStrike">
                <a:solidFill>
                  <a:srgbClr val="0000FF"/>
                </a:solidFill>
                <a:latin typeface="Times"/>
                <a:ea typeface="Times"/>
                <a:cs typeface="Times"/>
                <a:sym typeface="Times"/>
                <a:hlinkClick r:id="rId5">
                  <a:extLst>
                    <a:ext uri="{A12FA001-AC4F-418D-AE19-62706E023703}">
                      <ahyp:hlinkClr val="tx"/>
                    </a:ext>
                  </a:extLst>
                </a:hlinkClick>
              </a:rPr>
              <a:t>https://rarediseases.info.nih.gov</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Centers for Disease Control and Prevention.</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Newborn Screening for Metabolic Disorders. </a:t>
            </a:r>
            <a:r>
              <a:rPr b="0" i="0" lang="en-US" sz="1200" u="none" cap="none" strike="noStrike">
                <a:solidFill>
                  <a:srgbClr val="000000"/>
                </a:solidFill>
                <a:latin typeface="Times"/>
                <a:ea typeface="Times"/>
                <a:cs typeface="Times"/>
                <a:sym typeface="Times"/>
              </a:rPr>
              <a:t>https://www.cdc.gov/newbornscreening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American College of Medical Genetics and Genomics. </a:t>
            </a:r>
            <a:r>
              <a:rPr b="0" i="1" lang="en-US" sz="1200" u="none" cap="none" strike="noStrike">
                <a:solidFill>
                  <a:srgbClr val="000000"/>
                </a:solidFill>
                <a:latin typeface="Times"/>
                <a:ea typeface="Times"/>
                <a:cs typeface="Times"/>
                <a:sym typeface="Times"/>
              </a:rPr>
              <a:t>ACT Sheets and Algorithms for Inborn Errors of Metabolism.</a:t>
            </a:r>
            <a:r>
              <a:rPr b="0" i="0" lang="en-US" sz="1200" u="none" cap="none" strike="noStrike">
                <a:solidFill>
                  <a:srgbClr val="000000"/>
                </a:solidFill>
                <a:latin typeface="Times"/>
                <a:ea typeface="Times"/>
                <a:cs typeface="Times"/>
                <a:sym typeface="Times"/>
              </a:rPr>
              <a:t> </a:t>
            </a:r>
            <a:r>
              <a:rPr b="0" i="0" lang="en-US" sz="1200" u="sng" cap="none" strike="noStrike">
                <a:solidFill>
                  <a:srgbClr val="0000FF"/>
                </a:solidFill>
                <a:latin typeface="Times"/>
                <a:ea typeface="Times"/>
                <a:cs typeface="Times"/>
                <a:sym typeface="Times"/>
                <a:hlinkClick r:id="rId6">
                  <a:extLst>
                    <a:ext uri="{A12FA001-AC4F-418D-AE19-62706E023703}">
                      <ahyp:hlinkClr val="tx"/>
                    </a:ext>
                  </a:extLst>
                </a:hlinkClick>
              </a:rPr>
              <a:t>https://www.acmg.net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GeneReviews. </a:t>
            </a:r>
            <a:r>
              <a:rPr b="0" i="1" lang="en-US" sz="1200" u="none" cap="none" strike="noStrike">
                <a:solidFill>
                  <a:srgbClr val="000000"/>
                </a:solidFill>
                <a:latin typeface="Times"/>
                <a:ea typeface="Times"/>
                <a:cs typeface="Times"/>
                <a:sym typeface="Times"/>
              </a:rPr>
              <a:t>Inborn Errors of Metabolism (multiple entries).</a:t>
            </a:r>
            <a:r>
              <a:rPr b="0" i="0" lang="en-US" sz="1200" u="none" cap="none" strike="noStrike">
                <a:solidFill>
                  <a:srgbClr val="000000"/>
                </a:solidFill>
                <a:latin typeface="Times"/>
                <a:ea typeface="Times"/>
                <a:cs typeface="Times"/>
                <a:sym typeface="Times"/>
              </a:rPr>
              <a:t> </a:t>
            </a:r>
            <a:r>
              <a:rPr b="0" i="0" lang="en-US" sz="1200" u="sng" cap="none" strike="noStrike">
                <a:solidFill>
                  <a:srgbClr val="0000FF"/>
                </a:solidFill>
                <a:latin typeface="Times"/>
                <a:ea typeface="Times"/>
                <a:cs typeface="Times"/>
                <a:sym typeface="Times"/>
                <a:hlinkClick r:id="rId7">
                  <a:extLst>
                    <a:ext uri="{A12FA001-AC4F-418D-AE19-62706E023703}">
                      <ahyp:hlinkClr val="tx"/>
                    </a:ext>
                  </a:extLst>
                </a:hlinkClick>
              </a:rPr>
              <a:t>https://www.ncbi.nlm.nih.gov/books/NBK1116/</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National Organization for Rare Disorders. </a:t>
            </a:r>
            <a:r>
              <a:rPr b="0" i="1" lang="en-US" sz="1200" u="none" cap="none" strike="noStrike">
                <a:solidFill>
                  <a:srgbClr val="000000"/>
                </a:solidFill>
                <a:latin typeface="Times"/>
                <a:ea typeface="Times"/>
                <a:cs typeface="Times"/>
                <a:sym typeface="Times"/>
              </a:rPr>
              <a:t>Phenylketonuria, MSUD, FAODs, Urea Cycle Disorders.</a:t>
            </a:r>
            <a:r>
              <a:rPr b="0" i="0" lang="en-US" sz="1200" u="none" cap="none" strike="noStrike">
                <a:solidFill>
                  <a:srgbClr val="000000"/>
                </a:solidFill>
                <a:latin typeface="Times"/>
                <a:ea typeface="Times"/>
                <a:cs typeface="Times"/>
                <a:sym typeface="Times"/>
              </a:rPr>
              <a:t> </a:t>
            </a:r>
            <a:r>
              <a:rPr b="0" i="0" lang="en-US" sz="1200" u="sng" cap="none" strike="noStrike">
                <a:solidFill>
                  <a:srgbClr val="0000FF"/>
                </a:solidFill>
                <a:latin typeface="Times"/>
                <a:ea typeface="Times"/>
                <a:cs typeface="Times"/>
                <a:sym typeface="Times"/>
                <a:hlinkClick r:id="rId8">
                  <a:extLst>
                    <a:ext uri="{A12FA001-AC4F-418D-AE19-62706E023703}">
                      <ahyp:hlinkClr val="tx"/>
                    </a:ext>
                  </a:extLst>
                </a:hlinkClick>
              </a:rPr>
              <a:t>https://rarediseases.org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Academy of Nutrition and Dietetics. </a:t>
            </a:r>
            <a:r>
              <a:rPr b="0" i="1" lang="en-US" sz="1200" u="none" cap="none" strike="noStrike">
                <a:solidFill>
                  <a:srgbClr val="000000"/>
                </a:solidFill>
                <a:latin typeface="Times"/>
                <a:ea typeface="Times"/>
                <a:cs typeface="Times"/>
                <a:sym typeface="Times"/>
              </a:rPr>
              <a:t>Nutrition Care Manual: Inherited Metabolic Disorders.</a:t>
            </a:r>
            <a:r>
              <a:rPr b="0" i="0" lang="en-US" sz="1200" u="none" cap="none" strike="noStrike">
                <a:solidFill>
                  <a:srgbClr val="000000"/>
                </a:solidFill>
                <a:latin typeface="Times"/>
                <a:ea typeface="Times"/>
                <a:cs typeface="Times"/>
                <a:sym typeface="Times"/>
              </a:rPr>
              <a:t> </a:t>
            </a:r>
            <a:r>
              <a:rPr b="0" i="0" lang="en-US" sz="1200" u="sng" cap="none" strike="noStrike">
                <a:solidFill>
                  <a:srgbClr val="0000FF"/>
                </a:solidFill>
                <a:latin typeface="Times"/>
                <a:ea typeface="Times"/>
                <a:cs typeface="Times"/>
                <a:sym typeface="Times"/>
                <a:hlinkClick r:id="rId9">
                  <a:extLst>
                    <a:ext uri="{A12FA001-AC4F-418D-AE19-62706E023703}">
                      <ahyp:hlinkClr val="tx"/>
                    </a:ext>
                  </a:extLst>
                </a:hlinkClick>
              </a:rPr>
              <a:t>https://www.nutritioncaremanual.org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Blau, N., Duran, M., Gibson, K. M., &amp; Dionisi-Vici, C. (2014). </a:t>
            </a:r>
            <a:r>
              <a:rPr b="0" i="1" lang="en-US" sz="1200" u="none" cap="none" strike="noStrike">
                <a:solidFill>
                  <a:srgbClr val="000000"/>
                </a:solidFill>
                <a:latin typeface="Times"/>
                <a:ea typeface="Times"/>
                <a:cs typeface="Times"/>
                <a:sym typeface="Times"/>
              </a:rPr>
              <a:t>Physician’s Guide to the Diagnosis, Treatment, and Follow-Up of Inherited Metabolic Diseases.</a:t>
            </a:r>
            <a:r>
              <a:rPr b="0" i="0" lang="en-US" sz="1200" u="none" cap="none" strike="noStrike">
                <a:solidFill>
                  <a:srgbClr val="000000"/>
                </a:solidFill>
                <a:latin typeface="Times"/>
                <a:ea typeface="Times"/>
                <a:cs typeface="Times"/>
                <a:sym typeface="Times"/>
              </a:rPr>
              <a:t> Springer.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Saudubray, J.-M., Baumgartner, M. R., &amp; Walter, J. (2016). </a:t>
            </a:r>
            <a:r>
              <a:rPr b="0" i="1" lang="en-US" sz="1200" u="none" cap="none" strike="noStrike">
                <a:solidFill>
                  <a:srgbClr val="000000"/>
                </a:solidFill>
                <a:latin typeface="Times"/>
                <a:ea typeface="Times"/>
                <a:cs typeface="Times"/>
                <a:sym typeface="Times"/>
              </a:rPr>
              <a:t>Inborn Metabolic Diseases: Diagnosis and Treatment.</a:t>
            </a:r>
            <a:r>
              <a:rPr b="0" i="0" lang="en-US" sz="1200" u="none" cap="none" strike="noStrike">
                <a:solidFill>
                  <a:srgbClr val="000000"/>
                </a:solidFill>
                <a:latin typeface="Times"/>
                <a:ea typeface="Times"/>
                <a:cs typeface="Times"/>
                <a:sym typeface="Times"/>
              </a:rPr>
              <a:t> Springer.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World Health Organization. </a:t>
            </a:r>
            <a:r>
              <a:rPr b="0" i="1" lang="en-US" sz="1200" u="none" cap="none" strike="noStrike">
                <a:solidFill>
                  <a:srgbClr val="000000"/>
                </a:solidFill>
                <a:latin typeface="Times"/>
                <a:ea typeface="Times"/>
                <a:cs typeface="Times"/>
                <a:sym typeface="Times"/>
              </a:rPr>
              <a:t>Nutritional Management in Genetic Metabolic Disorders.</a:t>
            </a:r>
            <a:r>
              <a:rPr b="0" i="0" lang="en-US" sz="1200" u="none" cap="none" strike="noStrike">
                <a:solidFill>
                  <a:srgbClr val="000000"/>
                </a:solidFill>
                <a:latin typeface="Times"/>
                <a:ea typeface="Times"/>
                <a:cs typeface="Times"/>
                <a:sym typeface="Times"/>
              </a:rPr>
              <a:t> </a:t>
            </a:r>
            <a:r>
              <a:rPr b="0" i="0" lang="en-US" sz="1200" u="sng" cap="none" strike="noStrike">
                <a:solidFill>
                  <a:srgbClr val="0000FF"/>
                </a:solidFill>
                <a:latin typeface="Times"/>
                <a:ea typeface="Times"/>
                <a:cs typeface="Times"/>
                <a:sym typeface="Times"/>
                <a:hlinkClick r:id="rId10">
                  <a:extLst>
                    <a:ext uri="{A12FA001-AC4F-418D-AE19-62706E023703}">
                      <ahyp:hlinkClr val="tx"/>
                    </a:ext>
                  </a:extLst>
                </a:hlinkClick>
              </a:rPr>
              <a:t>https://www.who.int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National Academies of Sciences, Engineering, and Medicine.</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Dietary Reference Intakes (DRIs). </a:t>
            </a:r>
            <a:r>
              <a:rPr b="0" i="0" lang="en-US" sz="1200" u="sng" cap="none" strike="noStrike">
                <a:solidFill>
                  <a:srgbClr val="0000FF"/>
                </a:solidFill>
                <a:latin typeface="Times"/>
                <a:ea typeface="Times"/>
                <a:cs typeface="Times"/>
                <a:sym typeface="Times"/>
                <a:hlinkClick r:id="rId11">
                  <a:extLst>
                    <a:ext uri="{A12FA001-AC4F-418D-AE19-62706E023703}">
                      <ahyp:hlinkClr val="tx"/>
                    </a:ext>
                  </a:extLst>
                </a:hlinkClick>
              </a:rPr>
              <a:t>https://www.nationalacademies.org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Allen, R. H., Stabler, S. P., &amp; Lindenbaum, J. (1993). </a:t>
            </a:r>
            <a:r>
              <a:rPr b="0" i="1" lang="en-US" sz="1200" u="none" cap="none" strike="noStrike">
                <a:solidFill>
                  <a:srgbClr val="000000"/>
                </a:solidFill>
                <a:latin typeface="Times"/>
                <a:ea typeface="Times"/>
                <a:cs typeface="Times"/>
                <a:sym typeface="Times"/>
              </a:rPr>
              <a:t>Relevance of vitamins, cofactors, and metabolic blocks in inherited metabolic disease.</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American Journal of Clinical Nutrition.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Scriver, C. R., Beaudet, A. L., Sly, W. S., &amp; Valle, D. (2001). </a:t>
            </a:r>
            <a:r>
              <a:rPr b="0" i="1" lang="en-US" sz="1200" u="none" cap="none" strike="noStrike">
                <a:solidFill>
                  <a:srgbClr val="000000"/>
                </a:solidFill>
                <a:latin typeface="Times"/>
                <a:ea typeface="Times"/>
                <a:cs typeface="Times"/>
                <a:sym typeface="Times"/>
              </a:rPr>
              <a:t>The Metabolic and Molecular Bases of Inherited Disease.</a:t>
            </a:r>
            <a:r>
              <a:rPr b="0" i="0" lang="en-US" sz="1200" u="none" cap="none" strike="noStrike">
                <a:solidFill>
                  <a:srgbClr val="000000"/>
                </a:solidFill>
                <a:latin typeface="Times"/>
                <a:ea typeface="Times"/>
                <a:cs typeface="Times"/>
                <a:sym typeface="Times"/>
              </a:rPr>
              <a:t> McGraw-Hill.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t/>
            </a:r>
            <a:endParaRPr b="0" i="0" sz="1200" u="none" cap="none" strike="noStrike">
              <a:solidFill>
                <a:srgbClr val="000000"/>
              </a:solidFill>
              <a:latin typeface="Times"/>
              <a:ea typeface="Times"/>
              <a:cs typeface="Times"/>
              <a:sym typeface="Times"/>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American College of Cardiology/American Heart Association. (2019). </a:t>
            </a:r>
            <a:r>
              <a:rPr b="0" i="1" lang="en-US" sz="1200" u="none" cap="none" strike="noStrike">
                <a:solidFill>
                  <a:srgbClr val="000000"/>
                </a:solidFill>
                <a:latin typeface="Times"/>
                <a:ea typeface="Times"/>
                <a:cs typeface="Times"/>
                <a:sym typeface="Times"/>
              </a:rPr>
              <a:t>Guideline on the primary prevention of cardiovascular disease</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Journal of the American College of Cardiology, 74</a:t>
            </a:r>
            <a:r>
              <a:rPr b="0" i="0" lang="en-US" sz="1200" u="none" cap="none" strike="noStrike">
                <a:solidFill>
                  <a:srgbClr val="000000"/>
                </a:solidFill>
                <a:latin typeface="Times"/>
                <a:ea typeface="Times"/>
                <a:cs typeface="Times"/>
                <a:sym typeface="Times"/>
              </a:rPr>
              <a:t>(10), e177–e232.</a:t>
            </a:r>
            <a:br>
              <a:rPr b="0" i="0" lang="en-US" sz="1200" u="none" cap="none" strike="noStrike">
                <a:solidFill>
                  <a:srgbClr val="000000"/>
                </a:solidFill>
                <a:latin typeface="Times"/>
                <a:ea typeface="Times"/>
                <a:cs typeface="Times"/>
                <a:sym typeface="Times"/>
              </a:rPr>
            </a:br>
            <a:r>
              <a:rPr b="0" i="0" lang="en-US" sz="1200" u="sng" cap="none" strike="noStrike">
                <a:solidFill>
                  <a:srgbClr val="0000EE"/>
                </a:solidFill>
                <a:latin typeface="Times"/>
                <a:ea typeface="Times"/>
                <a:cs typeface="Times"/>
                <a:sym typeface="Times"/>
                <a:hlinkClick r:id="rId12">
                  <a:extLst>
                    <a:ext uri="{A12FA001-AC4F-418D-AE19-62706E023703}">
                      <ahyp:hlinkClr val="tx"/>
                    </a:ext>
                  </a:extLst>
                </a:hlinkClick>
              </a:rPr>
              <a:t>https://www.jacc.org/doi/10.1016/j.jacc.2019.03.010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American Diabetes Association. (2024). </a:t>
            </a:r>
            <a:r>
              <a:rPr b="0" i="1" lang="en-US" sz="1200" u="none" cap="none" strike="noStrike">
                <a:solidFill>
                  <a:srgbClr val="000000"/>
                </a:solidFill>
                <a:latin typeface="Times"/>
                <a:ea typeface="Times"/>
                <a:cs typeface="Times"/>
                <a:sym typeface="Times"/>
              </a:rPr>
              <a:t>Standards of medical care in diabetes—2024</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Diabetes Care, 47</a:t>
            </a:r>
            <a:r>
              <a:rPr b="0" i="0" lang="en-US" sz="1200" u="none" cap="none" strike="noStrike">
                <a:solidFill>
                  <a:srgbClr val="000000"/>
                </a:solidFill>
                <a:latin typeface="Times"/>
                <a:ea typeface="Times"/>
                <a:cs typeface="Times"/>
                <a:sym typeface="Times"/>
              </a:rPr>
              <a:t>(Supplement_1), S1–S350.</a:t>
            </a:r>
            <a:br>
              <a:rPr b="0" i="0" lang="en-US" sz="1200" u="none" cap="none" strike="noStrike">
                <a:solidFill>
                  <a:srgbClr val="000000"/>
                </a:solidFill>
                <a:latin typeface="Times"/>
                <a:ea typeface="Times"/>
                <a:cs typeface="Times"/>
                <a:sym typeface="Times"/>
              </a:rPr>
            </a:br>
            <a:r>
              <a:rPr b="0" i="0" lang="en-US" sz="1200" u="sng" cap="none" strike="noStrike">
                <a:solidFill>
                  <a:srgbClr val="0000EE"/>
                </a:solidFill>
                <a:latin typeface="Times"/>
                <a:ea typeface="Times"/>
                <a:cs typeface="Times"/>
                <a:sym typeface="Times"/>
                <a:hlinkClick r:id="rId13">
                  <a:extLst>
                    <a:ext uri="{A12FA001-AC4F-418D-AE19-62706E023703}">
                      <ahyp:hlinkClr val="tx"/>
                    </a:ext>
                  </a:extLst>
                </a:hlinkClick>
              </a:rPr>
              <a:t>https://diabetesjournals.org/care/issue/47/Supplement_1</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American Thyroid Association. (2016). </a:t>
            </a:r>
            <a:r>
              <a:rPr b="0" i="1" lang="en-US" sz="1200" u="none" cap="none" strike="noStrike">
                <a:solidFill>
                  <a:srgbClr val="000000"/>
                </a:solidFill>
                <a:latin typeface="Times"/>
                <a:ea typeface="Times"/>
                <a:cs typeface="Times"/>
                <a:sym typeface="Times"/>
              </a:rPr>
              <a:t>Guidelines for the treatment of hypothyroidism</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Thyroid, 26</a:t>
            </a:r>
            <a:r>
              <a:rPr b="0" i="0" lang="en-US" sz="1200" u="none" cap="none" strike="noStrike">
                <a:solidFill>
                  <a:srgbClr val="000000"/>
                </a:solidFill>
                <a:latin typeface="Times"/>
                <a:ea typeface="Times"/>
                <a:cs typeface="Times"/>
                <a:sym typeface="Times"/>
              </a:rPr>
              <a:t>(1), 1–133.</a:t>
            </a:r>
            <a:br>
              <a:rPr b="0" i="0" lang="en-US" sz="1200" u="none" cap="none" strike="noStrike">
                <a:solidFill>
                  <a:srgbClr val="000000"/>
                </a:solidFill>
                <a:latin typeface="Times"/>
                <a:ea typeface="Times"/>
                <a:cs typeface="Times"/>
                <a:sym typeface="Times"/>
              </a:rPr>
            </a:br>
            <a:r>
              <a:rPr b="0" i="0" lang="en-US" sz="1200" u="sng" cap="none" strike="noStrike">
                <a:solidFill>
                  <a:srgbClr val="0000EE"/>
                </a:solidFill>
                <a:latin typeface="Times"/>
                <a:ea typeface="Times"/>
                <a:cs typeface="Times"/>
                <a:sym typeface="Times"/>
                <a:hlinkClick r:id="rId14">
                  <a:extLst>
                    <a:ext uri="{A12FA001-AC4F-418D-AE19-62706E023703}">
                      <ahyp:hlinkClr val="tx"/>
                    </a:ext>
                  </a:extLst>
                </a:hlinkClick>
              </a:rPr>
              <a:t>https://www.liebertpub.com/doi/10.1089/thy.2015.0020</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Endocrine Society. (2016). </a:t>
            </a:r>
            <a:r>
              <a:rPr b="0" i="1" lang="en-US" sz="1200" u="none" cap="none" strike="noStrike">
                <a:solidFill>
                  <a:srgbClr val="000000"/>
                </a:solidFill>
                <a:latin typeface="Times"/>
                <a:ea typeface="Times"/>
                <a:cs typeface="Times"/>
                <a:sym typeface="Times"/>
              </a:rPr>
              <a:t>Clinical practice guidelines for endocrine disorders</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The Journal of Clinical Endocrinology &amp; Metabolism, 101</a:t>
            </a:r>
            <a:r>
              <a:rPr b="0" i="0" lang="en-US" sz="1200" u="none" cap="none" strike="noStrike">
                <a:solidFill>
                  <a:srgbClr val="000000"/>
                </a:solidFill>
                <a:latin typeface="Times"/>
                <a:ea typeface="Times"/>
                <a:cs typeface="Times"/>
                <a:sym typeface="Times"/>
              </a:rPr>
              <a:t>(2), 364–389.</a:t>
            </a:r>
            <a:br>
              <a:rPr b="0" i="0" lang="en-US" sz="1200" u="none" cap="none" strike="noStrike">
                <a:solidFill>
                  <a:srgbClr val="000000"/>
                </a:solidFill>
                <a:latin typeface="Times"/>
                <a:ea typeface="Times"/>
                <a:cs typeface="Times"/>
                <a:sym typeface="Times"/>
              </a:rPr>
            </a:br>
            <a:r>
              <a:rPr b="0" i="0" lang="en-US" sz="1200" u="sng" cap="none" strike="noStrike">
                <a:solidFill>
                  <a:srgbClr val="0000EE"/>
                </a:solidFill>
                <a:latin typeface="Times"/>
                <a:ea typeface="Times"/>
                <a:cs typeface="Times"/>
                <a:sym typeface="Times"/>
                <a:hlinkClick r:id="rId15">
                  <a:extLst>
                    <a:ext uri="{A12FA001-AC4F-418D-AE19-62706E023703}">
                      <ahyp:hlinkClr val="tx"/>
                    </a:ext>
                  </a:extLst>
                </a:hlinkClick>
              </a:rPr>
              <a:t>https://www.endocrine.org/clinical-practice-guidelines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88"/>
          <p:cNvSpPr/>
          <p:nvPr/>
        </p:nvSpPr>
        <p:spPr>
          <a:xfrm rot="10800000">
            <a:off x="302922" y="-389484"/>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522" name="Google Shape;522;p88"/>
          <p:cNvGrpSpPr/>
          <p:nvPr/>
        </p:nvGrpSpPr>
        <p:grpSpPr>
          <a:xfrm>
            <a:off x="-528013" y="-8"/>
            <a:ext cx="19048349" cy="3086115"/>
            <a:chOff x="-1" y="-1"/>
            <a:chExt cx="19048347" cy="3086114"/>
          </a:xfrm>
        </p:grpSpPr>
        <p:sp>
          <p:nvSpPr>
            <p:cNvPr id="523" name="Google Shape;523;p88"/>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524" name="Google Shape;524;p88"/>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525" name="Google Shape;525;p88"/>
          <p:cNvSpPr txBox="1"/>
          <p:nvPr/>
        </p:nvSpPr>
        <p:spPr>
          <a:xfrm>
            <a:off x="1270920" y="1230773"/>
            <a:ext cx="14220872" cy="1137775"/>
          </a:xfrm>
          <a:prstGeom prst="rect">
            <a:avLst/>
          </a:prstGeom>
          <a:noFill/>
          <a:ln>
            <a:noFill/>
          </a:ln>
        </p:spPr>
        <p:txBody>
          <a:bodyPr anchorCtr="0" anchor="t" bIns="0" lIns="0" spcFirstLastPara="1" rIns="0" wrap="square" tIns="0">
            <a:spAutoFit/>
          </a:bodyPr>
          <a:lstStyle/>
          <a:p>
            <a:pPr indent="0" lvl="0" marL="0" marR="0" rtl="0" algn="l">
              <a:lnSpc>
                <a:spcPct val="124657"/>
              </a:lnSpc>
              <a:spcBef>
                <a:spcPts val="0"/>
              </a:spcBef>
              <a:spcAft>
                <a:spcPts val="0"/>
              </a:spcAft>
              <a:buClr>
                <a:srgbClr val="FFFFFF"/>
              </a:buClr>
              <a:buSzPts val="7300"/>
              <a:buFont typeface="Poppins"/>
              <a:buNone/>
            </a:pPr>
            <a:r>
              <a:rPr b="0" i="0" lang="en-US" sz="7300" u="none" cap="none" strike="noStrike">
                <a:solidFill>
                  <a:srgbClr val="FFFFFF"/>
                </a:solidFill>
                <a:latin typeface="Poppins"/>
                <a:ea typeface="Poppins"/>
                <a:cs typeface="Poppins"/>
                <a:sym typeface="Poppins"/>
              </a:rPr>
              <a:t>References</a:t>
            </a:r>
            <a:endParaRPr b="0" i="0" sz="1400" u="none" cap="none" strike="noStrike">
              <a:solidFill>
                <a:srgbClr val="000000"/>
              </a:solidFill>
              <a:latin typeface="Arial"/>
              <a:ea typeface="Arial"/>
              <a:cs typeface="Arial"/>
              <a:sym typeface="Arial"/>
            </a:endParaRPr>
          </a:p>
        </p:txBody>
      </p:sp>
      <p:sp>
        <p:nvSpPr>
          <p:cNvPr id="526" name="Google Shape;526;p88"/>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27" name="Google Shape;527;p88"/>
          <p:cNvSpPr txBox="1"/>
          <p:nvPr/>
        </p:nvSpPr>
        <p:spPr>
          <a:xfrm>
            <a:off x="740482" y="3654852"/>
            <a:ext cx="11209249" cy="379983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Krause, M. V., &amp; Mahan, L. K. (2020). </a:t>
            </a:r>
            <a:r>
              <a:rPr b="0" i="1" lang="en-US" sz="1200" u="none" cap="none" strike="noStrike">
                <a:solidFill>
                  <a:srgbClr val="000000"/>
                </a:solidFill>
                <a:latin typeface="Times"/>
                <a:ea typeface="Times"/>
                <a:cs typeface="Times"/>
                <a:sym typeface="Times"/>
              </a:rPr>
              <a:t>Krause’s food &amp; the nutrition care process</a:t>
            </a:r>
            <a:r>
              <a:rPr b="0" i="0" lang="en-US" sz="1200" u="none" cap="none" strike="noStrike">
                <a:solidFill>
                  <a:srgbClr val="000000"/>
                </a:solidFill>
                <a:latin typeface="Times"/>
                <a:ea typeface="Times"/>
                <a:cs typeface="Times"/>
                <a:sym typeface="Times"/>
              </a:rPr>
              <a:t> (15th ed.). Elsevier.</a:t>
            </a:r>
            <a:endParaRPr b="0" i="0"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McPherson, R. A., &amp; Pincus, M. R. (2021). </a:t>
            </a:r>
            <a:r>
              <a:rPr b="0" i="1" lang="en-US" sz="1200" u="none" cap="none" strike="noStrike">
                <a:solidFill>
                  <a:srgbClr val="000000"/>
                </a:solidFill>
                <a:latin typeface="Times"/>
                <a:ea typeface="Times"/>
                <a:cs typeface="Times"/>
                <a:sym typeface="Times"/>
              </a:rPr>
              <a:t>Henry’s clinical diagnosis and management by laboratory methods</a:t>
            </a:r>
            <a:r>
              <a:rPr b="0" i="0" lang="en-US" sz="1200" u="none" cap="none" strike="noStrike">
                <a:solidFill>
                  <a:srgbClr val="000000"/>
                </a:solidFill>
                <a:latin typeface="Times"/>
                <a:ea typeface="Times"/>
                <a:cs typeface="Times"/>
                <a:sym typeface="Times"/>
              </a:rPr>
              <a:t> (24th ed.). Elsevier.</a:t>
            </a:r>
            <a:endParaRPr b="0" i="0"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National Kidney Foundation. (2020). </a:t>
            </a:r>
            <a:r>
              <a:rPr b="0" i="1" lang="en-US" sz="1200" u="none" cap="none" strike="noStrike">
                <a:solidFill>
                  <a:srgbClr val="000000"/>
                </a:solidFill>
                <a:latin typeface="Times"/>
                <a:ea typeface="Times"/>
                <a:cs typeface="Times"/>
                <a:sym typeface="Times"/>
              </a:rPr>
              <a:t>KDIGO clinical practice guideline for the evaluation and management of chronic kidney disease</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Kidney International Supplements, 3</a:t>
            </a:r>
            <a:r>
              <a:rPr b="0" i="0" lang="en-US" sz="1200" u="none" cap="none" strike="noStrike">
                <a:solidFill>
                  <a:srgbClr val="000000"/>
                </a:solidFill>
                <a:latin typeface="Times"/>
                <a:ea typeface="Times"/>
                <a:cs typeface="Times"/>
                <a:sym typeface="Times"/>
              </a:rPr>
              <a:t>(1), 1–150.</a:t>
            </a:r>
            <a:br>
              <a:rPr b="0" i="0" lang="en-US" sz="1200" u="none" cap="none" strike="noStrike">
                <a:solidFill>
                  <a:srgbClr val="000000"/>
                </a:solidFill>
                <a:latin typeface="Times"/>
                <a:ea typeface="Times"/>
                <a:cs typeface="Times"/>
                <a:sym typeface="Times"/>
              </a:rPr>
            </a:br>
            <a:r>
              <a:rPr b="0" i="0" lang="en-US" sz="1200" u="sng" cap="none" strike="noStrike">
                <a:solidFill>
                  <a:srgbClr val="0000EE"/>
                </a:solidFill>
                <a:latin typeface="Times"/>
                <a:ea typeface="Times"/>
                <a:cs typeface="Times"/>
                <a:sym typeface="Times"/>
                <a:hlinkClick r:id="rId5">
                  <a:extLst>
                    <a:ext uri="{A12FA001-AC4F-418D-AE19-62706E023703}">
                      <ahyp:hlinkClr val="tx"/>
                    </a:ext>
                  </a:extLst>
                </a:hlinkClick>
              </a:rPr>
              <a:t>https://www.kidney.org/professionals/guidelines</a:t>
            </a:r>
            <a:endParaRPr b="0" i="0"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Tietz, N. W., Rifai, N., &amp; Horvath, A. R. (2019). </a:t>
            </a:r>
            <a:r>
              <a:rPr b="0" i="1" lang="en-US" sz="1200" u="none" cap="none" strike="noStrike">
                <a:solidFill>
                  <a:srgbClr val="000000"/>
                </a:solidFill>
                <a:latin typeface="Times"/>
                <a:ea typeface="Times"/>
                <a:cs typeface="Times"/>
                <a:sym typeface="Times"/>
              </a:rPr>
              <a:t>Tietz fundamentals of clinical chemistry and molecular diagnostics</a:t>
            </a:r>
            <a:r>
              <a:rPr b="0" i="0" lang="en-US" sz="1200" u="none" cap="none" strike="noStrike">
                <a:solidFill>
                  <a:srgbClr val="000000"/>
                </a:solidFill>
                <a:latin typeface="Times"/>
                <a:ea typeface="Times"/>
                <a:cs typeface="Times"/>
                <a:sym typeface="Times"/>
              </a:rPr>
              <a:t> (8th ed.). Elsevier.</a:t>
            </a:r>
            <a:endParaRPr b="0" i="0"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Wallach, J. (2020). </a:t>
            </a:r>
            <a:r>
              <a:rPr b="0" i="1" lang="en-US" sz="1200" u="none" cap="none" strike="noStrike">
                <a:solidFill>
                  <a:srgbClr val="000000"/>
                </a:solidFill>
                <a:latin typeface="Times"/>
                <a:ea typeface="Times"/>
                <a:cs typeface="Times"/>
                <a:sym typeface="Times"/>
              </a:rPr>
              <a:t>Wallach’s interpretation of diagnostic tests</a:t>
            </a:r>
            <a:r>
              <a:rPr b="0" i="0" lang="en-US" sz="1200" u="none" cap="none" strike="noStrike">
                <a:solidFill>
                  <a:srgbClr val="000000"/>
                </a:solidFill>
                <a:latin typeface="Times"/>
                <a:ea typeface="Times"/>
                <a:cs typeface="Times"/>
                <a:sym typeface="Times"/>
              </a:rPr>
              <a:t> (11th ed.). Wolters Kluwer.</a:t>
            </a:r>
            <a:endParaRPr b="0" i="0"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World Health Organization. (2020). </a:t>
            </a:r>
            <a:r>
              <a:rPr b="0" i="1" lang="en-US" sz="1200" u="none" cap="none" strike="noStrike">
                <a:solidFill>
                  <a:srgbClr val="000000"/>
                </a:solidFill>
                <a:latin typeface="Times"/>
                <a:ea typeface="Times"/>
                <a:cs typeface="Times"/>
                <a:sym typeface="Times"/>
              </a:rPr>
              <a:t>WHO guidelines on the use of ferritin concentrations to assess iron status in individuals and populations</a:t>
            </a:r>
            <a:r>
              <a:rPr b="0" i="0" lang="en-US" sz="1200" u="none" cap="none" strike="noStrike">
                <a:solidFill>
                  <a:srgbClr val="000000"/>
                </a:solidFill>
                <a:latin typeface="Times"/>
                <a:ea typeface="Times"/>
                <a:cs typeface="Times"/>
                <a:sym typeface="Times"/>
              </a:rPr>
              <a:t>. WHO Press.</a:t>
            </a:r>
            <a:br>
              <a:rPr b="0" i="0" lang="en-US" sz="1200" u="none" cap="none" strike="noStrike">
                <a:solidFill>
                  <a:srgbClr val="000000"/>
                </a:solidFill>
                <a:latin typeface="Times"/>
                <a:ea typeface="Times"/>
                <a:cs typeface="Times"/>
                <a:sym typeface="Times"/>
              </a:rPr>
            </a:br>
            <a:r>
              <a:rPr b="0" i="0" lang="en-US" sz="1200" u="sng" cap="none" strike="noStrike">
                <a:solidFill>
                  <a:srgbClr val="0000EE"/>
                </a:solidFill>
                <a:latin typeface="Times"/>
                <a:ea typeface="Times"/>
                <a:cs typeface="Times"/>
                <a:sym typeface="Times"/>
                <a:hlinkClick r:id="rId6">
                  <a:extLst>
                    <a:ext uri="{A12FA001-AC4F-418D-AE19-62706E023703}">
                      <ahyp:hlinkClr val="tx"/>
                    </a:ext>
                  </a:extLst>
                </a:hlinkClick>
              </a:rPr>
              <a:t>https://www.who.int/publications/i/item/9789240000124</a:t>
            </a:r>
            <a:endParaRPr b="0" i="0"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Board for Certification of Nutrition Specialists. (2023). </a:t>
            </a:r>
            <a:r>
              <a:rPr b="0" i="1" lang="en-US" sz="1200" u="none" cap="none" strike="noStrike">
                <a:solidFill>
                  <a:srgbClr val="000000"/>
                </a:solidFill>
                <a:latin typeface="Times"/>
                <a:ea typeface="Times"/>
                <a:cs typeface="Times"/>
                <a:sym typeface="Times"/>
              </a:rPr>
              <a:t>CNS candidate handbook and competencies</a:t>
            </a:r>
            <a:r>
              <a:rPr b="0" i="0" lang="en-US" sz="1200" u="none" cap="none" strike="noStrike">
                <a:solidFill>
                  <a:srgbClr val="000000"/>
                </a:solidFill>
                <a:latin typeface="Times"/>
                <a:ea typeface="Times"/>
                <a:cs typeface="Times"/>
                <a:sym typeface="Times"/>
              </a:rPr>
              <a:t>.</a:t>
            </a:r>
            <a:br>
              <a:rPr b="0" i="0" lang="en-US" sz="1200" u="none" cap="none" strike="noStrike">
                <a:solidFill>
                  <a:srgbClr val="000000"/>
                </a:solidFill>
                <a:latin typeface="Times"/>
                <a:ea typeface="Times"/>
                <a:cs typeface="Times"/>
                <a:sym typeface="Times"/>
              </a:rPr>
            </a:br>
            <a:r>
              <a:rPr b="0" i="0" lang="en-US" sz="1200" u="none" cap="none" strike="noStrike">
                <a:solidFill>
                  <a:srgbClr val="000000"/>
                </a:solidFill>
                <a:latin typeface="Times"/>
                <a:ea typeface="Times"/>
                <a:cs typeface="Times"/>
                <a:sym typeface="Times"/>
              </a:rPr>
              <a:t>https://theana.org/certifications/certified-nutrition-specialist/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American Society of Hematology. (2021). </a:t>
            </a:r>
            <a:r>
              <a:rPr b="0" i="1" lang="en-US" sz="1200" u="none" cap="none" strike="noStrike">
                <a:solidFill>
                  <a:srgbClr val="000000"/>
                </a:solidFill>
                <a:latin typeface="Times"/>
                <a:ea typeface="Times"/>
                <a:cs typeface="Times"/>
                <a:sym typeface="Times"/>
              </a:rPr>
              <a:t>Guidelines for the management of anemia and iron disorders</a:t>
            </a:r>
            <a:r>
              <a:rPr b="0" i="0" lang="en-US" sz="1200" u="none" cap="none" strike="noStrike">
                <a:solidFill>
                  <a:srgbClr val="000000"/>
                </a:solidFill>
                <a:latin typeface="Times"/>
                <a:ea typeface="Times"/>
                <a:cs typeface="Times"/>
                <a:sym typeface="Times"/>
              </a:rPr>
              <a:t>. </a:t>
            </a:r>
            <a:r>
              <a:rPr b="0" i="1" lang="en-US" sz="1200" u="none" cap="none" strike="noStrike">
                <a:solidFill>
                  <a:srgbClr val="000000"/>
                </a:solidFill>
                <a:latin typeface="Times"/>
                <a:ea typeface="Times"/>
                <a:cs typeface="Times"/>
                <a:sym typeface="Times"/>
              </a:rPr>
              <a:t>Blood Advances, 5</a:t>
            </a:r>
            <a:r>
              <a:rPr b="0" i="0" lang="en-US" sz="1200" u="none" cap="none" strike="noStrike">
                <a:solidFill>
                  <a:srgbClr val="000000"/>
                </a:solidFill>
                <a:latin typeface="Times"/>
                <a:ea typeface="Times"/>
                <a:cs typeface="Times"/>
                <a:sym typeface="Times"/>
              </a:rPr>
              <a:t>(18), 3503–3519.</a:t>
            </a:r>
            <a:br>
              <a:rPr b="0" i="0" lang="en-US" sz="1200" u="none" cap="none" strike="noStrike">
                <a:solidFill>
                  <a:srgbClr val="000000"/>
                </a:solidFill>
                <a:latin typeface="Times"/>
                <a:ea typeface="Times"/>
                <a:cs typeface="Times"/>
                <a:sym typeface="Times"/>
              </a:rPr>
            </a:br>
            <a:r>
              <a:rPr b="0" i="0" lang="en-US" sz="1200" u="sng" cap="none" strike="noStrike">
                <a:solidFill>
                  <a:srgbClr val="0000EE"/>
                </a:solidFill>
                <a:latin typeface="Times"/>
                <a:ea typeface="Times"/>
                <a:cs typeface="Times"/>
                <a:sym typeface="Times"/>
                <a:hlinkClick r:id="rId7">
                  <a:extLst>
                    <a:ext uri="{A12FA001-AC4F-418D-AE19-62706E023703}">
                      <ahyp:hlinkClr val="tx"/>
                    </a:ext>
                  </a:extLst>
                </a:hlinkClick>
              </a:rPr>
              <a:t>https://ashpublications.org/bloodadvances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DFBFB"/>
        </a:solidFill>
      </p:bgPr>
    </p:bg>
    <p:spTree>
      <p:nvGrpSpPr>
        <p:cNvPr id="531" name="Shape 531"/>
        <p:cNvGrpSpPr/>
        <p:nvPr/>
      </p:nvGrpSpPr>
      <p:grpSpPr>
        <a:xfrm>
          <a:off x="0" y="0"/>
          <a:ext cx="0" cy="0"/>
          <a:chOff x="0" y="0"/>
          <a:chExt cx="0" cy="0"/>
        </a:xfrm>
      </p:grpSpPr>
      <p:grpSp>
        <p:nvGrpSpPr>
          <p:cNvPr id="532" name="Google Shape;532;p89"/>
          <p:cNvGrpSpPr/>
          <p:nvPr/>
        </p:nvGrpSpPr>
        <p:grpSpPr>
          <a:xfrm>
            <a:off x="1999660" y="1603514"/>
            <a:ext cx="1493846" cy="6325030"/>
            <a:chOff x="-2" y="-1"/>
            <a:chExt cx="1493844" cy="6325029"/>
          </a:xfrm>
        </p:grpSpPr>
        <p:sp>
          <p:nvSpPr>
            <p:cNvPr id="533" name="Google Shape;533;p89"/>
            <p:cNvSpPr/>
            <p:nvPr/>
          </p:nvSpPr>
          <p:spPr>
            <a:xfrm>
              <a:off x="2" y="-1"/>
              <a:ext cx="1493840" cy="6325029"/>
            </a:xfrm>
            <a:custGeom>
              <a:rect b="b" l="l" r="r" t="t"/>
              <a:pathLst>
                <a:path extrusionOk="0" h="21600" w="21600">
                  <a:moveTo>
                    <a:pt x="10800" y="0"/>
                  </a:moveTo>
                  <a:cubicBezTo>
                    <a:pt x="13664" y="0"/>
                    <a:pt x="16411" y="269"/>
                    <a:pt x="18437" y="747"/>
                  </a:cubicBezTo>
                  <a:cubicBezTo>
                    <a:pt x="20462" y="1225"/>
                    <a:pt x="21600" y="1874"/>
                    <a:pt x="21600" y="2551"/>
                  </a:cubicBezTo>
                  <a:lnTo>
                    <a:pt x="21600" y="19049"/>
                  </a:lnTo>
                  <a:cubicBezTo>
                    <a:pt x="21600" y="19726"/>
                    <a:pt x="20462" y="20375"/>
                    <a:pt x="18437" y="20853"/>
                  </a:cubicBezTo>
                  <a:cubicBezTo>
                    <a:pt x="16411" y="21331"/>
                    <a:pt x="13664" y="21600"/>
                    <a:pt x="10800" y="21600"/>
                  </a:cubicBezTo>
                  <a:cubicBezTo>
                    <a:pt x="7936" y="21600"/>
                    <a:pt x="5189" y="21331"/>
                    <a:pt x="3163" y="20853"/>
                  </a:cubicBezTo>
                  <a:cubicBezTo>
                    <a:pt x="1138" y="20375"/>
                    <a:pt x="0" y="19726"/>
                    <a:pt x="0" y="19049"/>
                  </a:cubicBezTo>
                  <a:lnTo>
                    <a:pt x="0" y="2551"/>
                  </a:lnTo>
                  <a:cubicBezTo>
                    <a:pt x="0" y="1874"/>
                    <a:pt x="1138" y="1225"/>
                    <a:pt x="3163" y="747"/>
                  </a:cubicBezTo>
                  <a:cubicBezTo>
                    <a:pt x="5189" y="269"/>
                    <a:pt x="7936" y="0"/>
                    <a:pt x="10800" y="0"/>
                  </a:cubicBezTo>
                  <a:close/>
                </a:path>
              </a:pathLst>
            </a:cu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4" name="Google Shape;534;p89"/>
            <p:cNvSpPr txBox="1"/>
            <p:nvPr/>
          </p:nvSpPr>
          <p:spPr>
            <a:xfrm>
              <a:off x="-2" y="1037286"/>
              <a:ext cx="1493841" cy="4250428"/>
            </a:xfrm>
            <a:prstGeom prst="rect">
              <a:avLst/>
            </a:prstGeom>
            <a:noFill/>
            <a:ln>
              <a:noFill/>
            </a:ln>
          </p:spPr>
          <p:txBody>
            <a:bodyPr anchorCtr="0" anchor="ctr" bIns="0" lIns="0" spcFirstLastPara="1" rIns="0" wrap="square" tIns="0">
              <a:spAutoFit/>
            </a:bodyPr>
            <a:lstStyle/>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O</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I</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N</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V</a:t>
              </a:r>
              <a:endParaRPr b="0" i="0" sz="1400" u="none" cap="none" strike="noStrike">
                <a:solidFill>
                  <a:srgbClr val="000000"/>
                </a:solidFill>
                <a:latin typeface="Arial"/>
                <a:ea typeface="Arial"/>
                <a:cs typeface="Arial"/>
                <a:sym typeface="Arial"/>
              </a:endParaRPr>
            </a:p>
          </p:txBody>
        </p:sp>
      </p:grpSp>
      <p:sp>
        <p:nvSpPr>
          <p:cNvPr id="535" name="Google Shape;535;p89"/>
          <p:cNvSpPr/>
          <p:nvPr/>
        </p:nvSpPr>
        <p:spPr>
          <a:xfrm>
            <a:off x="-1543050" y="-558221"/>
            <a:ext cx="3086100" cy="11299906"/>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6" name="Google Shape;536;p89"/>
          <p:cNvSpPr txBox="1"/>
          <p:nvPr/>
        </p:nvSpPr>
        <p:spPr>
          <a:xfrm>
            <a:off x="3780446" y="1138399"/>
            <a:ext cx="7880795" cy="744576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2800"/>
              <a:buFont typeface="Arial"/>
              <a:buNone/>
            </a:pPr>
            <a:r>
              <a:t/>
            </a:r>
            <a:endParaRPr b="1" i="0" sz="2800" u="none" cap="none" strike="noStrike">
              <a:solidFill>
                <a:srgbClr val="0433FF"/>
              </a:solidFill>
              <a:latin typeface="Arial"/>
              <a:ea typeface="Arial"/>
              <a:cs typeface="Arial"/>
              <a:sym typeface="Arial"/>
            </a:endParaRPr>
          </a:p>
          <a:p>
            <a:pPr indent="0" lvl="0" marL="0" marR="0" rtl="0" algn="l">
              <a:lnSpc>
                <a:spcPct val="100000"/>
              </a:lnSpc>
              <a:spcBef>
                <a:spcPts val="1600"/>
              </a:spcBef>
              <a:spcAft>
                <a:spcPts val="0"/>
              </a:spcAft>
              <a:buClr>
                <a:srgbClr val="0433FF"/>
              </a:buClr>
              <a:buSzPts val="2800"/>
              <a:buFont typeface="Arial"/>
              <a:buNone/>
            </a:pPr>
            <a:r>
              <a:rPr b="1" i="0" lang="en-US" sz="2800" u="none" cap="none" strike="noStrike">
                <a:solidFill>
                  <a:srgbClr val="0433FF"/>
                </a:solidFill>
                <a:latin typeface="Arial"/>
                <a:ea typeface="Arial"/>
                <a:cs typeface="Arial"/>
                <a:sym typeface="Arial"/>
              </a:rPr>
              <a:t>Clinical Intervention &amp; Monitoring -  Diets &amp; Drugs and Nutrient Interactions</a:t>
            </a:r>
            <a:endParaRPr b="0" i="0" sz="1400" u="none" cap="none" strike="noStrike">
              <a:solidFill>
                <a:srgbClr val="000000"/>
              </a:solidFill>
              <a:latin typeface="Arial"/>
              <a:ea typeface="Arial"/>
              <a:cs typeface="Arial"/>
              <a:sym typeface="Arial"/>
            </a:endParaRPr>
          </a:p>
          <a:p>
            <a:pPr indent="-220578" lvl="0" marL="220578" marR="0" rtl="0" algn="l">
              <a:lnSpc>
                <a:spcPct val="100000"/>
              </a:lnSpc>
              <a:spcBef>
                <a:spcPts val="1600"/>
              </a:spcBef>
              <a:spcAft>
                <a:spcPts val="0"/>
              </a:spcAft>
              <a:buClr>
                <a:srgbClr val="0433FF"/>
              </a:buClr>
              <a:buSzPts val="2200"/>
              <a:buFont typeface="Arial"/>
              <a:buChar char="•"/>
            </a:pPr>
            <a:r>
              <a:rPr b="0" i="0" lang="en-US" sz="2200" u="none" cap="none" strike="noStrike">
                <a:solidFill>
                  <a:srgbClr val="0433FF"/>
                </a:solidFill>
                <a:latin typeface="Arial"/>
                <a:ea typeface="Arial"/>
                <a:cs typeface="Arial"/>
                <a:sym typeface="Arial"/>
              </a:rPr>
              <a:t>Consideration of the client's personal and cultural beliefs when developing nutrition intervention plans</a:t>
            </a:r>
            <a:endParaRPr b="0" i="0" sz="1400" u="none" cap="none" strike="noStrike">
              <a:solidFill>
                <a:srgbClr val="000000"/>
              </a:solidFill>
              <a:latin typeface="Arial"/>
              <a:ea typeface="Arial"/>
              <a:cs typeface="Arial"/>
              <a:sym typeface="Arial"/>
            </a:endParaRPr>
          </a:p>
          <a:p>
            <a:pPr indent="-220578" lvl="0" marL="220578" marR="0" rtl="0" algn="l">
              <a:lnSpc>
                <a:spcPct val="100000"/>
              </a:lnSpc>
              <a:spcBef>
                <a:spcPts val="1600"/>
              </a:spcBef>
              <a:spcAft>
                <a:spcPts val="0"/>
              </a:spcAft>
              <a:buClr>
                <a:srgbClr val="0433FF"/>
              </a:buClr>
              <a:buSzPts val="2200"/>
              <a:buFont typeface="Arial"/>
              <a:buChar char="•"/>
            </a:pPr>
            <a:r>
              <a:rPr b="0" i="0" lang="en-US" sz="2200" u="none" cap="none" strike="noStrike">
                <a:solidFill>
                  <a:srgbClr val="0433FF"/>
                </a:solidFill>
                <a:latin typeface="Arial"/>
                <a:ea typeface="Arial"/>
                <a:cs typeface="Arial"/>
                <a:sym typeface="Arial"/>
              </a:rPr>
              <a:t>Application of national guidelines, policies, consensus recommendations, and evidence-based research in the development of personalized therapeutic interventions</a:t>
            </a:r>
            <a:endParaRPr b="0" i="0" sz="1400" u="none" cap="none" strike="noStrike">
              <a:solidFill>
                <a:srgbClr val="000000"/>
              </a:solidFill>
              <a:latin typeface="Arial"/>
              <a:ea typeface="Arial"/>
              <a:cs typeface="Arial"/>
              <a:sym typeface="Arial"/>
            </a:endParaRPr>
          </a:p>
          <a:p>
            <a:pPr indent="-220578" lvl="0" marL="220578" marR="0" rtl="0" algn="l">
              <a:lnSpc>
                <a:spcPct val="100000"/>
              </a:lnSpc>
              <a:spcBef>
                <a:spcPts val="1600"/>
              </a:spcBef>
              <a:spcAft>
                <a:spcPts val="0"/>
              </a:spcAft>
              <a:buClr>
                <a:srgbClr val="0433FF"/>
              </a:buClr>
              <a:buSzPts val="2200"/>
              <a:buFont typeface="Arial"/>
              <a:buChar char="•"/>
            </a:pPr>
            <a:r>
              <a:rPr b="0" i="0" lang="en-US" sz="2200" u="none" cap="none" strike="noStrike">
                <a:solidFill>
                  <a:srgbClr val="0433FF"/>
                </a:solidFill>
                <a:latin typeface="Arial"/>
                <a:ea typeface="Arial"/>
                <a:cs typeface="Arial"/>
                <a:sym typeface="Arial"/>
              </a:rPr>
              <a:t>Effectiveness and contraindications of various diets</a:t>
            </a:r>
            <a:endParaRPr b="0" i="0" sz="1400" u="none" cap="none" strike="noStrike">
              <a:solidFill>
                <a:srgbClr val="000000"/>
              </a:solidFill>
              <a:latin typeface="Arial"/>
              <a:ea typeface="Arial"/>
              <a:cs typeface="Arial"/>
              <a:sym typeface="Arial"/>
            </a:endParaRPr>
          </a:p>
          <a:p>
            <a:pPr indent="-220578" lvl="0" marL="220578" marR="0" rtl="0" algn="l">
              <a:lnSpc>
                <a:spcPct val="100000"/>
              </a:lnSpc>
              <a:spcBef>
                <a:spcPts val="1600"/>
              </a:spcBef>
              <a:spcAft>
                <a:spcPts val="0"/>
              </a:spcAft>
              <a:buClr>
                <a:srgbClr val="0433FF"/>
              </a:buClr>
              <a:buSzPts val="2200"/>
              <a:buFont typeface="Arial"/>
              <a:buChar char="•"/>
            </a:pPr>
            <a:r>
              <a:rPr b="0" i="0" lang="en-US" sz="2200" u="none" cap="none" strike="noStrike">
                <a:solidFill>
                  <a:srgbClr val="0433FF"/>
                </a:solidFill>
                <a:latin typeface="Arial"/>
                <a:ea typeface="Arial"/>
                <a:cs typeface="Arial"/>
                <a:sym typeface="Arial"/>
              </a:rPr>
              <a:t>Interactions between drugs and foods, alcohol, vitamins, minerals, herbs, phytochemicals, and zoochemicals</a:t>
            </a:r>
            <a:endParaRPr b="0" i="0" sz="1400" u="none" cap="none" strike="noStrike">
              <a:solidFill>
                <a:srgbClr val="000000"/>
              </a:solidFill>
              <a:latin typeface="Arial"/>
              <a:ea typeface="Arial"/>
              <a:cs typeface="Arial"/>
              <a:sym typeface="Arial"/>
            </a:endParaRPr>
          </a:p>
          <a:p>
            <a:pPr indent="-220578" lvl="0" marL="220578" marR="0" rtl="0" algn="l">
              <a:lnSpc>
                <a:spcPct val="100000"/>
              </a:lnSpc>
              <a:spcBef>
                <a:spcPts val="1600"/>
              </a:spcBef>
              <a:spcAft>
                <a:spcPts val="0"/>
              </a:spcAft>
              <a:buClr>
                <a:srgbClr val="0433FF"/>
              </a:buClr>
              <a:buSzPts val="2200"/>
              <a:buFont typeface="Arial"/>
              <a:buChar char="•"/>
            </a:pPr>
            <a:r>
              <a:rPr b="0" i="0" lang="en-US" sz="2200" u="none" cap="none" strike="noStrike">
                <a:solidFill>
                  <a:srgbClr val="0433FF"/>
                </a:solidFill>
                <a:latin typeface="Arial"/>
                <a:ea typeface="Arial"/>
                <a:cs typeface="Arial"/>
                <a:sym typeface="Arial"/>
              </a:rPr>
              <a:t>Nutrient depletions related to commonly used drugs</a:t>
            </a:r>
            <a:endParaRPr b="0" i="0" sz="1400" u="none" cap="none" strike="noStrike">
              <a:solidFill>
                <a:srgbClr val="000000"/>
              </a:solidFill>
              <a:latin typeface="Arial"/>
              <a:ea typeface="Arial"/>
              <a:cs typeface="Arial"/>
              <a:sym typeface="Arial"/>
            </a:endParaRPr>
          </a:p>
          <a:p>
            <a:pPr indent="-220578" lvl="0" marL="220578" marR="0" rtl="0" algn="l">
              <a:lnSpc>
                <a:spcPct val="100000"/>
              </a:lnSpc>
              <a:spcBef>
                <a:spcPts val="1600"/>
              </a:spcBef>
              <a:spcAft>
                <a:spcPts val="0"/>
              </a:spcAft>
              <a:buClr>
                <a:srgbClr val="0433FF"/>
              </a:buClr>
              <a:buSzPts val="2200"/>
              <a:buFont typeface="Arial"/>
              <a:buChar char="•"/>
            </a:pPr>
            <a:r>
              <a:rPr b="0" i="0" lang="en-US" sz="2200" u="none" cap="none" strike="noStrike">
                <a:solidFill>
                  <a:srgbClr val="0433FF"/>
                </a:solidFill>
                <a:latin typeface="Arial"/>
                <a:ea typeface="Arial"/>
                <a:cs typeface="Arial"/>
                <a:sym typeface="Arial"/>
              </a:rPr>
              <a:t>Gauging and optimizing client compliance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600"/>
              </a:spcBef>
              <a:spcAft>
                <a:spcPts val="0"/>
              </a:spcAft>
              <a:buClr>
                <a:srgbClr val="0433FF"/>
              </a:buClr>
              <a:buSzPts val="2200"/>
              <a:buFont typeface="Arial"/>
              <a:buNone/>
            </a:pPr>
            <a:r>
              <a:t/>
            </a:r>
            <a:endParaRPr b="0" i="0" sz="2200" u="none" cap="none" strike="noStrike">
              <a:solidFill>
                <a:srgbClr val="0433FF"/>
              </a:solidFill>
              <a:latin typeface="Arial"/>
              <a:ea typeface="Arial"/>
              <a:cs typeface="Arial"/>
              <a:sym typeface="Arial"/>
            </a:endParaRPr>
          </a:p>
          <a:p>
            <a:pPr indent="0" lvl="0" marL="0" marR="0" rtl="0" algn="l">
              <a:lnSpc>
                <a:spcPct val="100000"/>
              </a:lnSpc>
              <a:spcBef>
                <a:spcPts val="1500"/>
              </a:spcBef>
              <a:spcAft>
                <a:spcPts val="0"/>
              </a:spcAft>
              <a:buClr>
                <a:srgbClr val="0433FF"/>
              </a:buClr>
              <a:buSzPts val="2200"/>
              <a:buFont typeface="Arial"/>
              <a:buNone/>
            </a:pPr>
            <a:r>
              <a:rPr b="1" i="0" lang="en-US" sz="2200" u="none" cap="none" strike="noStrike">
                <a:solidFill>
                  <a:srgbClr val="0433FF"/>
                </a:solidFill>
                <a:latin typeface="Arial"/>
                <a:ea typeface="Arial"/>
                <a:cs typeface="Arial"/>
                <a:sym typeface="Arial"/>
              </a:rPr>
              <a:t>**Headings on slides highlighted in blue represent a new topic within the domain</a:t>
            </a:r>
            <a:endParaRPr b="0" i="0" sz="1400" u="none" cap="none" strike="noStrike">
              <a:solidFill>
                <a:srgbClr val="000000"/>
              </a:solidFill>
              <a:latin typeface="Arial"/>
              <a:ea typeface="Arial"/>
              <a:cs typeface="Arial"/>
              <a:sym typeface="Arial"/>
            </a:endParaRPr>
          </a:p>
        </p:txBody>
      </p:sp>
      <p:sp>
        <p:nvSpPr>
          <p:cNvPr id="537" name="Google Shape;537;p89"/>
          <p:cNvSpPr txBox="1"/>
          <p:nvPr/>
        </p:nvSpPr>
        <p:spPr>
          <a:xfrm>
            <a:off x="17258506" y="9210674"/>
            <a:ext cx="153963" cy="342896"/>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231F20"/>
              </a:buClr>
              <a:buSzPts val="2000"/>
              <a:buFont typeface="Arial"/>
              <a:buNone/>
            </a:pPr>
            <a:r>
              <a:rPr b="0" i="0" lang="en-US" sz="2000" u="none" cap="none" strike="noStrike">
                <a:solidFill>
                  <a:srgbClr val="231F20"/>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pic>
        <p:nvPicPr>
          <p:cNvPr descr="pexels-8pcarlos-morocho-2150734957-35260736.jpg" id="538" name="Google Shape;538;p89"/>
          <p:cNvPicPr preferRelativeResize="0"/>
          <p:nvPr/>
        </p:nvPicPr>
        <p:blipFill rotWithShape="1">
          <a:blip r:embed="rId3">
            <a:alphaModFix/>
          </a:blip>
          <a:srcRect b="18496" l="0" r="0" t="18496"/>
          <a:stretch/>
        </p:blipFill>
        <p:spPr>
          <a:xfrm>
            <a:off x="11948183" y="2316955"/>
            <a:ext cx="5871879" cy="5549555"/>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grpSp>
        <p:nvGrpSpPr>
          <p:cNvPr id="543" name="Google Shape;543;p90"/>
          <p:cNvGrpSpPr/>
          <p:nvPr/>
        </p:nvGrpSpPr>
        <p:grpSpPr>
          <a:xfrm>
            <a:off x="-528013" y="-8"/>
            <a:ext cx="19048349" cy="3086115"/>
            <a:chOff x="-1" y="-1"/>
            <a:chExt cx="19048347" cy="3086114"/>
          </a:xfrm>
        </p:grpSpPr>
        <p:sp>
          <p:nvSpPr>
            <p:cNvPr id="544" name="Google Shape;544;p90"/>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545" name="Google Shape;545;p90"/>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546" name="Google Shape;546;p90"/>
          <p:cNvSpPr txBox="1"/>
          <p:nvPr/>
        </p:nvSpPr>
        <p:spPr>
          <a:xfrm>
            <a:off x="1045697" y="175579"/>
            <a:ext cx="16800300" cy="28167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4600"/>
              <a:buFont typeface="Poppins"/>
              <a:buNone/>
            </a:pPr>
            <a:r>
              <a:rPr b="0" i="0" lang="en-US" sz="6100" u="none" cap="none" strike="noStrike">
                <a:solidFill>
                  <a:srgbClr val="0433FF"/>
                </a:solidFill>
                <a:latin typeface="Poppins"/>
                <a:ea typeface="Poppins"/>
                <a:cs typeface="Poppins"/>
                <a:sym typeface="Poppins"/>
              </a:rPr>
              <a:t>Consideration of the Client's Personal and Cultural Beliefs When Developing Nutrition Intervention Plans</a:t>
            </a:r>
            <a:endParaRPr b="0" i="0" sz="6100" u="none" cap="none" strike="noStrike">
              <a:solidFill>
                <a:srgbClr val="000000"/>
              </a:solidFill>
              <a:latin typeface="Arial"/>
              <a:ea typeface="Arial"/>
              <a:cs typeface="Arial"/>
              <a:sym typeface="Arial"/>
            </a:endParaRPr>
          </a:p>
        </p:txBody>
      </p:sp>
      <p:sp>
        <p:nvSpPr>
          <p:cNvPr id="547" name="Google Shape;547;p9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48" name="Google Shape;548;p90"/>
          <p:cNvSpPr txBox="1"/>
          <p:nvPr/>
        </p:nvSpPr>
        <p:spPr>
          <a:xfrm>
            <a:off x="941390" y="3501897"/>
            <a:ext cx="14429400" cy="12930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0" i="0" lang="en-US" sz="2600" u="none" cap="none" strike="noStrike">
                <a:solidFill>
                  <a:srgbClr val="000000"/>
                </a:solidFill>
                <a:latin typeface="Calibri"/>
                <a:ea typeface="Calibri"/>
                <a:cs typeface="Calibri"/>
                <a:sym typeface="Calibri"/>
              </a:rPr>
              <a:t>Integrating a client’s </a:t>
            </a:r>
            <a:r>
              <a:rPr b="1" i="0" lang="en-US" sz="2600" u="none" cap="none" strike="noStrike">
                <a:solidFill>
                  <a:srgbClr val="000000"/>
                </a:solidFill>
                <a:latin typeface="Calibri"/>
                <a:ea typeface="Calibri"/>
                <a:cs typeface="Calibri"/>
                <a:sym typeface="Calibri"/>
              </a:rPr>
              <a:t>personal values, cultural background, and belief systems</a:t>
            </a:r>
            <a:r>
              <a:rPr b="0" i="0" lang="en-US" sz="2600" u="none" cap="none" strike="noStrike">
                <a:solidFill>
                  <a:srgbClr val="000000"/>
                </a:solidFill>
                <a:latin typeface="Calibri"/>
                <a:ea typeface="Calibri"/>
                <a:cs typeface="Calibri"/>
                <a:sym typeface="Calibri"/>
              </a:rPr>
              <a:t> is essential for creating nutrition interventions that are ethical, effective, and sustainable. Culturally responsive care improves trust, adherence, and health outcomes while respecting client autonomy.</a:t>
            </a:r>
            <a:endParaRPr b="0" i="0" sz="2600" u="none" cap="none" strike="noStrike">
              <a:solidFill>
                <a:srgbClr val="000000"/>
              </a:solidFill>
              <a:latin typeface="Calibri"/>
              <a:ea typeface="Calibri"/>
              <a:cs typeface="Calibri"/>
              <a:sym typeface="Calibri"/>
            </a:endParaRPr>
          </a:p>
        </p:txBody>
      </p:sp>
      <p:sp>
        <p:nvSpPr>
          <p:cNvPr id="549" name="Google Shape;549;p90"/>
          <p:cNvSpPr txBox="1"/>
          <p:nvPr/>
        </p:nvSpPr>
        <p:spPr>
          <a:xfrm>
            <a:off x="1045699" y="5304525"/>
            <a:ext cx="14220900" cy="27090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600" u="none" cap="none" strike="noStrike">
                <a:solidFill>
                  <a:srgbClr val="000000"/>
                </a:solidFill>
                <a:latin typeface="Calibri"/>
                <a:ea typeface="Calibri"/>
                <a:cs typeface="Calibri"/>
                <a:sym typeface="Calibri"/>
              </a:rPr>
              <a:t>Why This Matters</a:t>
            </a:r>
            <a:endParaRPr b="0" i="0" sz="2600" u="none" cap="none" strike="noStrike">
              <a:solidFill>
                <a:srgbClr val="000000"/>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00"/>
              </a:buClr>
              <a:buSzPts val="2600"/>
              <a:buFont typeface="Times"/>
              <a:buChar char="•"/>
            </a:pPr>
            <a:r>
              <a:rPr b="1" i="0" lang="en-US" sz="2600" u="none" cap="none" strike="noStrike">
                <a:solidFill>
                  <a:srgbClr val="000000"/>
                </a:solidFill>
                <a:latin typeface="Calibri"/>
                <a:ea typeface="Calibri"/>
                <a:cs typeface="Calibri"/>
                <a:sym typeface="Calibri"/>
              </a:rPr>
              <a:t>Improves adherence:</a:t>
            </a:r>
            <a:r>
              <a:rPr b="0" i="0" lang="en-US" sz="2600" u="none" cap="none" strike="noStrike">
                <a:solidFill>
                  <a:srgbClr val="000000"/>
                </a:solidFill>
                <a:latin typeface="Calibri"/>
                <a:ea typeface="Calibri"/>
                <a:cs typeface="Calibri"/>
                <a:sym typeface="Calibri"/>
              </a:rPr>
              <a:t> Plans aligned with beliefs are more likely to be followed long-term</a:t>
            </a:r>
            <a:endParaRPr b="0" i="0" sz="2600" u="none" cap="none" strike="noStrike">
              <a:solidFill>
                <a:srgbClr val="000000"/>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00"/>
              </a:buClr>
              <a:buSzPts val="2600"/>
              <a:buFont typeface="Times"/>
              <a:buChar char="•"/>
            </a:pPr>
            <a:r>
              <a:rPr b="1" i="0" lang="en-US" sz="2600" u="none" cap="none" strike="noStrike">
                <a:solidFill>
                  <a:srgbClr val="000000"/>
                </a:solidFill>
                <a:latin typeface="Calibri"/>
                <a:ea typeface="Calibri"/>
                <a:cs typeface="Calibri"/>
                <a:sym typeface="Calibri"/>
              </a:rPr>
              <a:t>Builds rapport and trust:</a:t>
            </a:r>
            <a:r>
              <a:rPr b="0" i="0" lang="en-US" sz="2600" u="none" cap="none" strike="noStrike">
                <a:solidFill>
                  <a:srgbClr val="000000"/>
                </a:solidFill>
                <a:latin typeface="Calibri"/>
                <a:ea typeface="Calibri"/>
                <a:cs typeface="Calibri"/>
                <a:sym typeface="Calibri"/>
              </a:rPr>
              <a:t> Clients feel respected and understood</a:t>
            </a:r>
            <a:endParaRPr b="0" i="0" sz="2600" u="none" cap="none" strike="noStrike">
              <a:solidFill>
                <a:srgbClr val="000000"/>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00"/>
              </a:buClr>
              <a:buSzPts val="2600"/>
              <a:buFont typeface="Times"/>
              <a:buChar char="•"/>
            </a:pPr>
            <a:r>
              <a:rPr b="1" i="0" lang="en-US" sz="2600" u="none" cap="none" strike="noStrike">
                <a:solidFill>
                  <a:srgbClr val="000000"/>
                </a:solidFill>
                <a:latin typeface="Calibri"/>
                <a:ea typeface="Calibri"/>
                <a:cs typeface="Calibri"/>
                <a:sym typeface="Calibri"/>
              </a:rPr>
              <a:t>Enhances clinical effectiveness:</a:t>
            </a:r>
            <a:r>
              <a:rPr b="0" i="0" lang="en-US" sz="2600" u="none" cap="none" strike="noStrike">
                <a:solidFill>
                  <a:srgbClr val="000000"/>
                </a:solidFill>
                <a:latin typeface="Calibri"/>
                <a:ea typeface="Calibri"/>
                <a:cs typeface="Calibri"/>
                <a:sym typeface="Calibri"/>
              </a:rPr>
              <a:t> Interventions fit real-life contexts</a:t>
            </a:r>
            <a:endParaRPr b="0" i="0" sz="2600" u="none" cap="none" strike="noStrike">
              <a:solidFill>
                <a:srgbClr val="000000"/>
              </a:solidFill>
              <a:latin typeface="Calibri"/>
              <a:ea typeface="Calibri"/>
              <a:cs typeface="Calibri"/>
              <a:sym typeface="Calibri"/>
            </a:endParaRPr>
          </a:p>
          <a:p>
            <a:pPr indent="-330200" lvl="0" marL="457200" marR="0" rtl="0" algn="l">
              <a:lnSpc>
                <a:spcPct val="100000"/>
              </a:lnSpc>
              <a:spcBef>
                <a:spcPts val="1200"/>
              </a:spcBef>
              <a:spcAft>
                <a:spcPts val="0"/>
              </a:spcAft>
              <a:buClr>
                <a:srgbClr val="000000"/>
              </a:buClr>
              <a:buSzPts val="2600"/>
              <a:buFont typeface="Times"/>
              <a:buChar char="•"/>
            </a:pPr>
            <a:r>
              <a:rPr b="1" i="0" lang="en-US" sz="2600" u="none" cap="none" strike="noStrike">
                <a:solidFill>
                  <a:srgbClr val="000000"/>
                </a:solidFill>
                <a:latin typeface="Calibri"/>
                <a:ea typeface="Calibri"/>
                <a:cs typeface="Calibri"/>
                <a:sym typeface="Calibri"/>
              </a:rPr>
              <a:t>Supports ethical practice:</a:t>
            </a:r>
            <a:r>
              <a:rPr b="0" i="0" lang="en-US" sz="2600" u="none" cap="none" strike="noStrike">
                <a:solidFill>
                  <a:srgbClr val="000000"/>
                </a:solidFill>
                <a:latin typeface="Calibri"/>
                <a:ea typeface="Calibri"/>
                <a:cs typeface="Calibri"/>
                <a:sym typeface="Calibri"/>
              </a:rPr>
              <a:t> Honors autonomy, dignity, and cultural humility</a:t>
            </a:r>
            <a:endParaRPr b="0" i="0" sz="2600" u="none" cap="none" strike="noStrike">
              <a:solidFill>
                <a:srgbClr val="000000"/>
              </a:solidFill>
              <a:latin typeface="Calibri"/>
              <a:ea typeface="Calibri"/>
              <a:cs typeface="Calibri"/>
              <a:sym typeface="Calibri"/>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grpSp>
        <p:nvGrpSpPr>
          <p:cNvPr id="554" name="Google Shape;554;p91"/>
          <p:cNvGrpSpPr/>
          <p:nvPr/>
        </p:nvGrpSpPr>
        <p:grpSpPr>
          <a:xfrm>
            <a:off x="-528013" y="-8"/>
            <a:ext cx="19048349" cy="3086115"/>
            <a:chOff x="-1" y="-1"/>
            <a:chExt cx="19048347" cy="3086114"/>
          </a:xfrm>
        </p:grpSpPr>
        <p:sp>
          <p:nvSpPr>
            <p:cNvPr id="555" name="Google Shape;555;p91"/>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556" name="Google Shape;556;p91"/>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557" name="Google Shape;557;p91"/>
          <p:cNvSpPr txBox="1"/>
          <p:nvPr/>
        </p:nvSpPr>
        <p:spPr>
          <a:xfrm>
            <a:off x="1006297" y="1284553"/>
            <a:ext cx="15353001" cy="950452"/>
          </a:xfrm>
          <a:prstGeom prst="rect">
            <a:avLst/>
          </a:prstGeom>
          <a:noFill/>
          <a:ln>
            <a:noFill/>
          </a:ln>
        </p:spPr>
        <p:txBody>
          <a:bodyPr anchorCtr="0" anchor="t" bIns="0" lIns="0" spcFirstLastPara="1" rIns="0" wrap="square" tIns="0">
            <a:spAutoFit/>
          </a:bodyPr>
          <a:lstStyle/>
          <a:p>
            <a:pPr indent="0" lvl="0" marL="0" marR="0" rtl="0" algn="l">
              <a:lnSpc>
                <a:spcPct val="108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Key Areas to Consider</a:t>
            </a:r>
            <a:endParaRPr b="0" i="0" sz="1400" u="none" cap="none" strike="noStrike">
              <a:solidFill>
                <a:srgbClr val="000000"/>
              </a:solidFill>
              <a:latin typeface="Arial"/>
              <a:ea typeface="Arial"/>
              <a:cs typeface="Arial"/>
              <a:sym typeface="Arial"/>
            </a:endParaRPr>
          </a:p>
        </p:txBody>
      </p:sp>
      <p:sp>
        <p:nvSpPr>
          <p:cNvPr id="558" name="Google Shape;558;p91"/>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59" name="Google Shape;559;p91"/>
          <p:cNvSpPr txBox="1"/>
          <p:nvPr/>
        </p:nvSpPr>
        <p:spPr>
          <a:xfrm>
            <a:off x="941390" y="3501897"/>
            <a:ext cx="2601600" cy="53256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Cultural Food Practices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Traditional foods, preparation methods, and meal patterns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Staple ingredients and culturally significant dishes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Cultural views of “healthy” vs. “unhealthy” foods</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Clinical application:</a:t>
            </a:r>
            <a:r>
              <a:rPr b="0" i="0" lang="en-US" sz="2000" u="none" cap="none" strike="noStrike">
                <a:solidFill>
                  <a:srgbClr val="000000"/>
                </a:solidFill>
                <a:latin typeface="Calibri"/>
                <a:ea typeface="Calibri"/>
                <a:cs typeface="Calibri"/>
                <a:sym typeface="Calibri"/>
              </a:rPr>
              <a:t> Modify traditional recipes rather than eliminating them.</a:t>
            </a:r>
            <a:endParaRPr b="0" i="0" sz="2000" u="none" cap="none" strike="noStrike">
              <a:solidFill>
                <a:srgbClr val="000000"/>
              </a:solidFill>
              <a:latin typeface="Calibri"/>
              <a:ea typeface="Calibri"/>
              <a:cs typeface="Calibri"/>
              <a:sym typeface="Calibri"/>
            </a:endParaRPr>
          </a:p>
        </p:txBody>
      </p:sp>
      <p:sp>
        <p:nvSpPr>
          <p:cNvPr id="560" name="Google Shape;560;p91"/>
          <p:cNvSpPr txBox="1"/>
          <p:nvPr/>
        </p:nvSpPr>
        <p:spPr>
          <a:xfrm>
            <a:off x="4142590" y="3542346"/>
            <a:ext cx="2601600" cy="5017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Religious and Spiritual Beliefs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Dietary laws (e.g., halal, kosher)</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Fasting practices or feast days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Restrictions on certain foods or food combinations</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Clinical application:</a:t>
            </a:r>
            <a:r>
              <a:rPr b="0" i="0" lang="en-US" sz="2000" u="none" cap="none" strike="noStrike">
                <a:solidFill>
                  <a:srgbClr val="000000"/>
                </a:solidFill>
                <a:latin typeface="Calibri"/>
                <a:ea typeface="Calibri"/>
                <a:cs typeface="Calibri"/>
                <a:sym typeface="Calibri"/>
              </a:rPr>
              <a:t> Adjust timing, food choices, or supplement recommendations during fasting periods.</a:t>
            </a:r>
            <a:endParaRPr b="0" i="0" sz="2000" u="none" cap="none" strike="noStrike">
              <a:solidFill>
                <a:srgbClr val="000000"/>
              </a:solidFill>
              <a:latin typeface="Calibri"/>
              <a:ea typeface="Calibri"/>
              <a:cs typeface="Calibri"/>
              <a:sym typeface="Calibri"/>
            </a:endParaRPr>
          </a:p>
        </p:txBody>
      </p:sp>
      <p:sp>
        <p:nvSpPr>
          <p:cNvPr id="561" name="Google Shape;561;p91"/>
          <p:cNvSpPr txBox="1"/>
          <p:nvPr/>
        </p:nvSpPr>
        <p:spPr>
          <a:xfrm>
            <a:off x="7219887" y="3542347"/>
            <a:ext cx="3057300" cy="5017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Personal Values and Health Beliefs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Beliefs about natural vs. medicalized approaches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Views on supplements, medications, or functional foods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Health goals tied to identity, ethics, or lifestyle</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Clinical application:</a:t>
            </a:r>
            <a:r>
              <a:rPr b="0" i="0" lang="en-US" sz="2000" u="none" cap="none" strike="noStrike">
                <a:solidFill>
                  <a:srgbClr val="000000"/>
                </a:solidFill>
                <a:latin typeface="Calibri"/>
                <a:ea typeface="Calibri"/>
                <a:cs typeface="Calibri"/>
                <a:sym typeface="Calibri"/>
              </a:rPr>
              <a:t> Frame recommendations in language that aligns with the client’s worldview.</a:t>
            </a:r>
            <a:endParaRPr b="0" i="0" sz="2000" u="none" cap="none" strike="noStrike">
              <a:solidFill>
                <a:srgbClr val="000000"/>
              </a:solidFill>
              <a:latin typeface="Calibri"/>
              <a:ea typeface="Calibri"/>
              <a:cs typeface="Calibri"/>
              <a:sym typeface="Calibri"/>
            </a:endParaRPr>
          </a:p>
        </p:txBody>
      </p:sp>
      <p:sp>
        <p:nvSpPr>
          <p:cNvPr id="562" name="Google Shape;562;p91"/>
          <p:cNvSpPr txBox="1"/>
          <p:nvPr/>
        </p:nvSpPr>
        <p:spPr>
          <a:xfrm>
            <a:off x="10752843" y="3501897"/>
            <a:ext cx="2934600" cy="5941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Family and Social Influences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Role of family meals and shared food preparation</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Decision-makers around food purchasing and cooking</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Social expectations during celebrations or gatherings</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Clinical application:</a:t>
            </a:r>
            <a:r>
              <a:rPr b="0" i="0" lang="en-US" sz="2000" u="none" cap="none" strike="noStrike">
                <a:solidFill>
                  <a:srgbClr val="000000"/>
                </a:solidFill>
                <a:latin typeface="Calibri"/>
                <a:ea typeface="Calibri"/>
                <a:cs typeface="Calibri"/>
                <a:sym typeface="Calibri"/>
              </a:rPr>
              <a:t> Include family-friendly strategies or group education when appropriate.</a:t>
            </a:r>
            <a:endParaRPr b="0" i="0" sz="2000" u="none" cap="none" strike="noStrike">
              <a:solidFill>
                <a:srgbClr val="000000"/>
              </a:solidFill>
              <a:latin typeface="Calibri"/>
              <a:ea typeface="Calibri"/>
              <a:cs typeface="Calibri"/>
              <a:sym typeface="Calibri"/>
            </a:endParaRPr>
          </a:p>
        </p:txBody>
      </p:sp>
      <p:sp>
        <p:nvSpPr>
          <p:cNvPr id="563" name="Google Shape;563;p91"/>
          <p:cNvSpPr txBox="1"/>
          <p:nvPr/>
        </p:nvSpPr>
        <p:spPr>
          <a:xfrm>
            <a:off x="14163126" y="3501895"/>
            <a:ext cx="2755200" cy="53256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Socioeconomic and Environmental Context</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Access to culturally appropriate foods</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Financial constraints and food security</a:t>
            </a:r>
            <a:endParaRPr b="0" i="0" sz="20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0" i="0" lang="en-US" sz="2000" u="none" cap="none" strike="noStrike">
                <a:solidFill>
                  <a:srgbClr val="000000"/>
                </a:solidFill>
                <a:latin typeface="Calibri"/>
                <a:ea typeface="Calibri"/>
                <a:cs typeface="Calibri"/>
                <a:sym typeface="Calibri"/>
              </a:rPr>
              <a:t>Cooking facilities, time, and neighborhood resources</a:t>
            </a:r>
            <a:endParaRPr b="0" i="0" sz="20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Clinical application:</a:t>
            </a:r>
            <a:r>
              <a:rPr b="0" i="0" lang="en-US" sz="2000" u="none" cap="none" strike="noStrike">
                <a:solidFill>
                  <a:srgbClr val="000000"/>
                </a:solidFill>
                <a:latin typeface="Calibri"/>
                <a:ea typeface="Calibri"/>
                <a:cs typeface="Calibri"/>
                <a:sym typeface="Calibri"/>
              </a:rPr>
              <a:t> Recommend affordable and accessible options that align with cultural preferences.</a:t>
            </a:r>
            <a:endParaRPr b="0" i="0" sz="2000" u="none" cap="none" strike="noStrike">
              <a:solidFill>
                <a:srgbClr val="000000"/>
              </a:solidFill>
              <a:latin typeface="Calibri"/>
              <a:ea typeface="Calibri"/>
              <a:cs typeface="Calibri"/>
              <a:sym typeface="Calibri"/>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grpSp>
        <p:nvGrpSpPr>
          <p:cNvPr id="568" name="Google Shape;568;p92"/>
          <p:cNvGrpSpPr/>
          <p:nvPr/>
        </p:nvGrpSpPr>
        <p:grpSpPr>
          <a:xfrm>
            <a:off x="-528013" y="-8"/>
            <a:ext cx="19048349" cy="3086115"/>
            <a:chOff x="-1" y="-1"/>
            <a:chExt cx="19048347" cy="3086114"/>
          </a:xfrm>
        </p:grpSpPr>
        <p:sp>
          <p:nvSpPr>
            <p:cNvPr id="569" name="Google Shape;569;p92"/>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570" name="Google Shape;570;p92"/>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571" name="Google Shape;571;p92"/>
          <p:cNvSpPr txBox="1"/>
          <p:nvPr/>
        </p:nvSpPr>
        <p:spPr>
          <a:xfrm>
            <a:off x="1072102" y="657579"/>
            <a:ext cx="15353001" cy="1890252"/>
          </a:xfrm>
          <a:prstGeom prst="rect">
            <a:avLst/>
          </a:prstGeom>
          <a:noFill/>
          <a:ln>
            <a:noFill/>
          </a:ln>
        </p:spPr>
        <p:txBody>
          <a:bodyPr anchorCtr="0" anchor="t" bIns="0" lIns="0" spcFirstLastPara="1" rIns="0" wrap="square" tIns="0">
            <a:spAutoFit/>
          </a:bodyPr>
          <a:lstStyle/>
          <a:p>
            <a:pPr indent="0" lvl="0" marL="0" marR="0" rtl="0" algn="l">
              <a:lnSpc>
                <a:spcPct val="108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Practical Strategies for Practitioners</a:t>
            </a:r>
            <a:endParaRPr b="0" i="0" sz="1400" u="none" cap="none" strike="noStrike">
              <a:solidFill>
                <a:srgbClr val="000000"/>
              </a:solidFill>
              <a:latin typeface="Arial"/>
              <a:ea typeface="Arial"/>
              <a:cs typeface="Arial"/>
              <a:sym typeface="Arial"/>
            </a:endParaRPr>
          </a:p>
        </p:txBody>
      </p:sp>
      <p:sp>
        <p:nvSpPr>
          <p:cNvPr id="572" name="Google Shape;572;p92"/>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573" name="Google Shape;573;p92"/>
          <p:cNvGraphicFramePr/>
          <p:nvPr/>
        </p:nvGraphicFramePr>
        <p:xfrm>
          <a:off x="3552649" y="3445150"/>
          <a:ext cx="3000000" cy="3000000"/>
        </p:xfrm>
        <a:graphic>
          <a:graphicData uri="http://schemas.openxmlformats.org/drawingml/2006/table">
            <a:tbl>
              <a:tblPr bandRow="1">
                <a:noFill/>
                <a:tableStyleId>{2913B584-4A57-44CA-89FB-EE9C3ED25E55}</a:tableStyleId>
              </a:tblPr>
              <a:tblGrid>
                <a:gridCol w="3990250"/>
                <a:gridCol w="7798275"/>
              </a:tblGrid>
              <a:tr h="771500">
                <a:tc>
                  <a:txBody>
                    <a:bodyPr/>
                    <a:lstStyle/>
                    <a:p>
                      <a:pPr indent="0" lvl="0" marL="0" marR="0" rtl="0" algn="ctr">
                        <a:lnSpc>
                          <a:spcPct val="100000"/>
                        </a:lnSpc>
                        <a:spcBef>
                          <a:spcPts val="0"/>
                        </a:spcBef>
                        <a:spcAft>
                          <a:spcPts val="0"/>
                        </a:spcAft>
                        <a:buClr>
                          <a:schemeClr val="dk1"/>
                        </a:buClr>
                        <a:buSzPts val="2400"/>
                        <a:buFont typeface="Times"/>
                        <a:buNone/>
                      </a:pPr>
                      <a:r>
                        <a:rPr b="1" lang="en-US" sz="2800" u="none" cap="none" strike="noStrike"/>
                        <a:t>Strategy</a:t>
                      </a:r>
                      <a:endParaRPr sz="2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800" u="none" cap="none" strike="noStrike"/>
                        <a:t>Application</a:t>
                      </a:r>
                      <a:endParaRPr sz="2800" u="none" cap="none" strike="noStrike"/>
                    </a:p>
                  </a:txBody>
                  <a:tcPr marT="12700" marB="12700" marR="12700" marL="12700" anchor="ctr"/>
                </a:tc>
              </a:tr>
              <a:tr h="1195825">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Use open-ended questions</a:t>
                      </a:r>
                      <a:endParaRPr sz="2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“What foods are important in your culture?”</a:t>
                      </a:r>
                      <a:endParaRPr sz="2800" u="none" cap="none" strike="noStrike"/>
                    </a:p>
                  </a:txBody>
                  <a:tcPr marT="12700" marB="12700" marR="12700" marL="12700" anchor="ctr"/>
                </a:tc>
              </a:tr>
              <a:tr h="1195825">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Practice cultural humility</a:t>
                      </a:r>
                      <a:endParaRPr sz="2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Acknowledge what you don’t know; invite teaching</a:t>
                      </a:r>
                      <a:endParaRPr sz="2800" u="none" cap="none" strike="noStrike"/>
                    </a:p>
                  </a:txBody>
                  <a:tcPr marT="12700" marB="12700" marR="12700" marL="12700" anchor="ctr"/>
                </a:tc>
              </a:tr>
              <a:tr h="771500">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Avoid assumptions</a:t>
                      </a:r>
                      <a:endParaRPr sz="2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Do not generalize within cultural groups</a:t>
                      </a:r>
                      <a:endParaRPr sz="2800" u="none" cap="none" strike="noStrike"/>
                    </a:p>
                  </a:txBody>
                  <a:tcPr marT="12700" marB="12700" marR="12700" marL="12700" anchor="ctr"/>
                </a:tc>
              </a:tr>
              <a:tr h="771500">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Collaborate on goals</a:t>
                      </a:r>
                      <a:endParaRPr sz="2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Co-create plans rather than prescribe</a:t>
                      </a:r>
                      <a:endParaRPr sz="2800" u="none" cap="none" strike="noStrike"/>
                    </a:p>
                  </a:txBody>
                  <a:tcPr marT="12700" marB="12700" marR="12700" marL="12700" anchor="ctr"/>
                </a:tc>
              </a:tr>
              <a:tr h="771500">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Adapt, don’t replace</a:t>
                      </a:r>
                      <a:endParaRPr sz="2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Modify traditional foods to meet nutrition needs</a:t>
                      </a:r>
                      <a:endParaRPr sz="2800" u="none" cap="none" strike="noStrike"/>
                    </a:p>
                  </a:txBody>
                  <a:tcPr marT="12700" marB="12700" marR="12700" marL="12700" anchor="ctr"/>
                </a:tc>
              </a:tr>
              <a:tr h="771500">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Document preferences</a:t>
                      </a:r>
                      <a:endParaRPr sz="28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800" u="none" cap="none" strike="noStrike"/>
                        <a:t>Record beliefs and practices for continuity of care</a:t>
                      </a:r>
                      <a:endParaRPr sz="2800" u="none" cap="none" strike="noStrike"/>
                    </a:p>
                  </a:txBody>
                  <a:tcPr marT="12700" marB="12700" marR="12700" marL="12700" anchor="ctr"/>
                </a:tc>
              </a:tr>
            </a:tbl>
          </a:graphicData>
        </a:graphic>
      </p:graphicFrame>
      <p:sp>
        <p:nvSpPr>
          <p:cNvPr id="574" name="Google Shape;574;p92"/>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grpSp>
        <p:nvGrpSpPr>
          <p:cNvPr id="579" name="Google Shape;579;p93"/>
          <p:cNvGrpSpPr/>
          <p:nvPr/>
        </p:nvGrpSpPr>
        <p:grpSpPr>
          <a:xfrm>
            <a:off x="-528013" y="-8"/>
            <a:ext cx="19048349" cy="3086115"/>
            <a:chOff x="-1" y="-1"/>
            <a:chExt cx="19048347" cy="3086114"/>
          </a:xfrm>
        </p:grpSpPr>
        <p:sp>
          <p:nvSpPr>
            <p:cNvPr id="580" name="Google Shape;580;p93"/>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581" name="Google Shape;581;p93"/>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582" name="Google Shape;582;p93"/>
          <p:cNvSpPr txBox="1"/>
          <p:nvPr/>
        </p:nvSpPr>
        <p:spPr>
          <a:xfrm>
            <a:off x="1123752" y="639479"/>
            <a:ext cx="15353100" cy="2616600"/>
          </a:xfrm>
          <a:prstGeom prst="rect">
            <a:avLst/>
          </a:prstGeom>
          <a:noFill/>
          <a:ln>
            <a:noFill/>
          </a:ln>
        </p:spPr>
        <p:txBody>
          <a:bodyPr anchorCtr="0" anchor="t" bIns="0" lIns="0" spcFirstLastPara="1" rIns="0" wrap="square" tIns="0">
            <a:spAutoFit/>
          </a:bodyPr>
          <a:lstStyle/>
          <a:p>
            <a:pPr indent="0" lvl="0" marL="0" marR="0" rtl="0" algn="l">
              <a:lnSpc>
                <a:spcPct val="108823"/>
              </a:lnSpc>
              <a:spcBef>
                <a:spcPts val="0"/>
              </a:spcBef>
              <a:spcAft>
                <a:spcPts val="0"/>
              </a:spcAft>
              <a:buClr>
                <a:srgbClr val="FFFFFF"/>
              </a:buClr>
              <a:buSzPts val="6800"/>
              <a:buFont typeface="Poppins"/>
              <a:buNone/>
            </a:pPr>
            <a:r>
              <a:rPr b="1" i="0" lang="en-US" sz="6800" u="none" cap="none" strike="noStrike">
                <a:solidFill>
                  <a:srgbClr val="FFFFFF"/>
                </a:solidFill>
                <a:latin typeface="Poppins"/>
                <a:ea typeface="Poppins"/>
                <a:cs typeface="Poppins"/>
                <a:sym typeface="Poppins"/>
              </a:rPr>
              <a:t>Case Application: </a:t>
            </a:r>
            <a:r>
              <a:rPr b="0" i="0" lang="en-US" sz="6800" u="none" cap="none" strike="noStrike">
                <a:solidFill>
                  <a:srgbClr val="FFFFFF"/>
                </a:solidFill>
                <a:latin typeface="Poppins"/>
                <a:ea typeface="Poppins"/>
                <a:cs typeface="Poppins"/>
                <a:sym typeface="Poppins"/>
              </a:rPr>
              <a:t>Cultural Competency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a:t>
            </a:r>
            <a:endParaRPr b="0" i="0" sz="1400" u="none" cap="none" strike="noStrike">
              <a:solidFill>
                <a:srgbClr val="000000"/>
              </a:solidFill>
              <a:latin typeface="Arial"/>
              <a:ea typeface="Arial"/>
              <a:cs typeface="Arial"/>
              <a:sym typeface="Arial"/>
            </a:endParaRPr>
          </a:p>
        </p:txBody>
      </p:sp>
      <p:sp>
        <p:nvSpPr>
          <p:cNvPr id="583" name="Google Shape;583;p9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84" name="Google Shape;584;p93"/>
          <p:cNvSpPr txBox="1"/>
          <p:nvPr/>
        </p:nvSpPr>
        <p:spPr>
          <a:xfrm>
            <a:off x="653700" y="3563950"/>
            <a:ext cx="17407500" cy="4417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200"/>
              <a:buFont typeface="Times"/>
              <a:buNone/>
            </a:pPr>
            <a:r>
              <a:rPr b="0" i="0" lang="en-US" sz="3300" u="none" cap="none" strike="noStrike">
                <a:solidFill>
                  <a:srgbClr val="000000"/>
                </a:solidFill>
                <a:latin typeface="Calibri"/>
                <a:ea typeface="Calibri"/>
                <a:cs typeface="Calibri"/>
                <a:sym typeface="Calibri"/>
              </a:rPr>
              <a:t>A client from a Caribbean background with type 2 diabetes values traditional rice-and-beans meals.</a:t>
            </a:r>
            <a:br>
              <a:rPr b="0" i="0" lang="en-US" sz="3300" u="none" cap="none" strike="noStrike">
                <a:solidFill>
                  <a:srgbClr val="000000"/>
                </a:solidFill>
                <a:latin typeface="Calibri"/>
                <a:ea typeface="Calibri"/>
                <a:cs typeface="Calibri"/>
                <a:sym typeface="Calibri"/>
              </a:rPr>
            </a:br>
            <a:endParaRPr b="0" i="0" sz="33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1" i="0" lang="en-US" sz="3300" u="none" cap="none" strike="noStrike">
                <a:solidFill>
                  <a:srgbClr val="000000"/>
                </a:solidFill>
                <a:latin typeface="Calibri"/>
                <a:ea typeface="Calibri"/>
                <a:cs typeface="Calibri"/>
                <a:sym typeface="Calibri"/>
              </a:rPr>
              <a:t>Culturally responsive approach:</a:t>
            </a:r>
            <a:endParaRPr b="0" i="0" sz="3300" u="none" cap="none" strike="noStrike">
              <a:solidFill>
                <a:srgbClr val="000000"/>
              </a:solidFill>
              <a:latin typeface="Calibri"/>
              <a:ea typeface="Calibri"/>
              <a:cs typeface="Calibri"/>
              <a:sym typeface="Calibri"/>
            </a:endParaRPr>
          </a:p>
          <a:p>
            <a:pPr indent="-349250" lvl="0" marL="457200" marR="0" rtl="0" algn="l">
              <a:lnSpc>
                <a:spcPct val="100000"/>
              </a:lnSpc>
              <a:spcBef>
                <a:spcPts val="1200"/>
              </a:spcBef>
              <a:spcAft>
                <a:spcPts val="0"/>
              </a:spcAft>
              <a:buClr>
                <a:srgbClr val="000000"/>
              </a:buClr>
              <a:buSzPts val="3300"/>
              <a:buFont typeface="Calibri"/>
              <a:buChar char="•"/>
            </a:pPr>
            <a:r>
              <a:rPr b="0" i="0" lang="en-US" sz="3300" u="none" cap="none" strike="noStrike">
                <a:solidFill>
                  <a:srgbClr val="000000"/>
                </a:solidFill>
                <a:latin typeface="Calibri"/>
                <a:ea typeface="Calibri"/>
                <a:cs typeface="Calibri"/>
                <a:sym typeface="Calibri"/>
              </a:rPr>
              <a:t>Maintain the dish</a:t>
            </a:r>
            <a:endParaRPr b="0" i="0" sz="3300" u="none" cap="none" strike="noStrike">
              <a:solidFill>
                <a:srgbClr val="000000"/>
              </a:solidFill>
              <a:latin typeface="Calibri"/>
              <a:ea typeface="Calibri"/>
              <a:cs typeface="Calibri"/>
              <a:sym typeface="Calibri"/>
            </a:endParaRPr>
          </a:p>
          <a:p>
            <a:pPr indent="-349250" lvl="0" marL="457200" marR="0" rtl="0" algn="l">
              <a:lnSpc>
                <a:spcPct val="100000"/>
              </a:lnSpc>
              <a:spcBef>
                <a:spcPts val="1200"/>
              </a:spcBef>
              <a:spcAft>
                <a:spcPts val="0"/>
              </a:spcAft>
              <a:buClr>
                <a:srgbClr val="000000"/>
              </a:buClr>
              <a:buSzPts val="3300"/>
              <a:buFont typeface="Calibri"/>
              <a:buChar char="•"/>
            </a:pPr>
            <a:r>
              <a:rPr b="0" i="0" lang="en-US" sz="3300" u="none" cap="none" strike="noStrike">
                <a:solidFill>
                  <a:srgbClr val="000000"/>
                </a:solidFill>
                <a:latin typeface="Calibri"/>
                <a:ea typeface="Calibri"/>
                <a:cs typeface="Calibri"/>
                <a:sym typeface="Calibri"/>
              </a:rPr>
              <a:t>Adjust portion size and cooking method</a:t>
            </a:r>
            <a:endParaRPr b="0" i="0" sz="3300" u="none" cap="none" strike="noStrike">
              <a:solidFill>
                <a:srgbClr val="000000"/>
              </a:solidFill>
              <a:latin typeface="Calibri"/>
              <a:ea typeface="Calibri"/>
              <a:cs typeface="Calibri"/>
              <a:sym typeface="Calibri"/>
            </a:endParaRPr>
          </a:p>
          <a:p>
            <a:pPr indent="-349250" lvl="0" marL="457200" marR="0" rtl="0" algn="l">
              <a:lnSpc>
                <a:spcPct val="100000"/>
              </a:lnSpc>
              <a:spcBef>
                <a:spcPts val="1200"/>
              </a:spcBef>
              <a:spcAft>
                <a:spcPts val="0"/>
              </a:spcAft>
              <a:buClr>
                <a:srgbClr val="000000"/>
              </a:buClr>
              <a:buSzPts val="3300"/>
              <a:buFont typeface="Calibri"/>
              <a:buChar char="•"/>
            </a:pPr>
            <a:r>
              <a:rPr b="0" i="0" lang="en-US" sz="3300" u="none" cap="none" strike="noStrike">
                <a:solidFill>
                  <a:srgbClr val="000000"/>
                </a:solidFill>
                <a:latin typeface="Calibri"/>
                <a:ea typeface="Calibri"/>
                <a:cs typeface="Calibri"/>
                <a:sym typeface="Calibri"/>
              </a:rPr>
              <a:t>Add fiber-rich vegetables and lean protein</a:t>
            </a:r>
            <a:endParaRPr b="0" i="0" sz="3300" u="none" cap="none" strike="noStrike">
              <a:solidFill>
                <a:srgbClr val="000000"/>
              </a:solidFill>
              <a:latin typeface="Calibri"/>
              <a:ea typeface="Calibri"/>
              <a:cs typeface="Calibri"/>
              <a:sym typeface="Calibri"/>
            </a:endParaRPr>
          </a:p>
          <a:p>
            <a:pPr indent="-349250" lvl="0" marL="457200" marR="0" rtl="0" algn="l">
              <a:lnSpc>
                <a:spcPct val="100000"/>
              </a:lnSpc>
              <a:spcBef>
                <a:spcPts val="1200"/>
              </a:spcBef>
              <a:spcAft>
                <a:spcPts val="0"/>
              </a:spcAft>
              <a:buClr>
                <a:srgbClr val="000000"/>
              </a:buClr>
              <a:buSzPts val="3300"/>
              <a:buFont typeface="Calibri"/>
              <a:buChar char="•"/>
            </a:pPr>
            <a:r>
              <a:rPr b="0" i="0" lang="en-US" sz="3300" u="none" cap="none" strike="noStrike">
                <a:solidFill>
                  <a:srgbClr val="000000"/>
                </a:solidFill>
                <a:latin typeface="Calibri"/>
                <a:ea typeface="Calibri"/>
                <a:cs typeface="Calibri"/>
                <a:sym typeface="Calibri"/>
              </a:rPr>
              <a:t>Educate using familiar foods rather than substitutes</a:t>
            </a:r>
            <a:endParaRPr b="0" i="0" sz="3300" u="none" cap="none" strike="noStrike">
              <a:solidFill>
                <a:srgbClr val="000000"/>
              </a:solidFill>
              <a:latin typeface="Calibri"/>
              <a:ea typeface="Calibri"/>
              <a:cs typeface="Calibri"/>
              <a:sym typeface="Calibri"/>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8" name="Shape 588"/>
        <p:cNvGrpSpPr/>
        <p:nvPr/>
      </p:nvGrpSpPr>
      <p:grpSpPr>
        <a:xfrm>
          <a:off x="0" y="0"/>
          <a:ext cx="0" cy="0"/>
          <a:chOff x="0" y="0"/>
          <a:chExt cx="0" cy="0"/>
        </a:xfrm>
      </p:grpSpPr>
      <p:grpSp>
        <p:nvGrpSpPr>
          <p:cNvPr id="589" name="Google Shape;589;p94"/>
          <p:cNvGrpSpPr/>
          <p:nvPr/>
        </p:nvGrpSpPr>
        <p:grpSpPr>
          <a:xfrm>
            <a:off x="-528013" y="-8"/>
            <a:ext cx="19048349" cy="3086115"/>
            <a:chOff x="-1" y="-1"/>
            <a:chExt cx="19048347" cy="3086114"/>
          </a:xfrm>
        </p:grpSpPr>
        <p:sp>
          <p:nvSpPr>
            <p:cNvPr id="590" name="Google Shape;590;p94"/>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591" name="Google Shape;591;p94"/>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592" name="Google Shape;592;p94"/>
          <p:cNvSpPr txBox="1"/>
          <p:nvPr/>
        </p:nvSpPr>
        <p:spPr>
          <a:xfrm>
            <a:off x="989590" y="238554"/>
            <a:ext cx="15353100" cy="2185800"/>
          </a:xfrm>
          <a:prstGeom prst="rect">
            <a:avLst/>
          </a:prstGeom>
          <a:noFill/>
          <a:ln>
            <a:noFill/>
          </a:ln>
        </p:spPr>
        <p:txBody>
          <a:bodyPr anchorCtr="0" anchor="t" bIns="0" lIns="0" spcFirstLastPara="1" rIns="0" wrap="square" tIns="0">
            <a:spAutoFit/>
          </a:bodyPr>
          <a:lstStyle/>
          <a:p>
            <a:pPr indent="0" lvl="0" marL="0" marR="0" rtl="0" algn="l">
              <a:lnSpc>
                <a:spcPct val="108823"/>
              </a:lnSpc>
              <a:spcBef>
                <a:spcPts val="0"/>
              </a:spcBef>
              <a:spcAft>
                <a:spcPts val="0"/>
              </a:spcAft>
              <a:buClr>
                <a:srgbClr val="FFFFFF"/>
              </a:buClr>
              <a:buSzPts val="6800"/>
              <a:buFont typeface="Poppins"/>
              <a:buNone/>
            </a:pPr>
            <a:r>
              <a:rPr b="0" i="0" lang="en-US" sz="6800" u="none" cap="none" strike="noStrike">
                <a:solidFill>
                  <a:srgbClr val="FFFFFF"/>
                </a:solidFill>
                <a:latin typeface="Poppins"/>
                <a:ea typeface="Poppins"/>
                <a:cs typeface="Poppins"/>
                <a:sym typeface="Poppins"/>
              </a:rPr>
              <a:t>Cultural Considerations in Nutrition Care by Population</a:t>
            </a:r>
            <a:endParaRPr b="0" i="0" sz="1400" u="none" cap="none" strike="noStrike">
              <a:solidFill>
                <a:srgbClr val="000000"/>
              </a:solidFill>
              <a:latin typeface="Arial"/>
              <a:ea typeface="Arial"/>
              <a:cs typeface="Arial"/>
              <a:sym typeface="Arial"/>
            </a:endParaRPr>
          </a:p>
        </p:txBody>
      </p:sp>
      <p:sp>
        <p:nvSpPr>
          <p:cNvPr id="593" name="Google Shape;593;p94"/>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594" name="Google Shape;594;p94"/>
          <p:cNvGraphicFramePr/>
          <p:nvPr/>
        </p:nvGraphicFramePr>
        <p:xfrm>
          <a:off x="921424" y="2603875"/>
          <a:ext cx="3000000" cy="3000000"/>
        </p:xfrm>
        <a:graphic>
          <a:graphicData uri="http://schemas.openxmlformats.org/drawingml/2006/table">
            <a:tbl>
              <a:tblPr bandRow="1">
                <a:noFill/>
                <a:tableStyleId>{2913B584-4A57-44CA-89FB-EE9C3ED25E55}</a:tableStyleId>
              </a:tblPr>
              <a:tblGrid>
                <a:gridCol w="2383900"/>
                <a:gridCol w="3766000"/>
                <a:gridCol w="2656225"/>
                <a:gridCol w="2809975"/>
                <a:gridCol w="5376350"/>
              </a:tblGrid>
              <a:tr h="399425">
                <a:tc>
                  <a:txBody>
                    <a:bodyPr/>
                    <a:lstStyle/>
                    <a:p>
                      <a:pPr indent="0" lvl="0" marL="0" marR="0" rtl="0" algn="ctr">
                        <a:lnSpc>
                          <a:spcPct val="100000"/>
                        </a:lnSpc>
                        <a:spcBef>
                          <a:spcPts val="0"/>
                        </a:spcBef>
                        <a:spcAft>
                          <a:spcPts val="0"/>
                        </a:spcAft>
                        <a:buClr>
                          <a:schemeClr val="dk1"/>
                        </a:buClr>
                        <a:buSzPts val="2000"/>
                        <a:buFont typeface="Times"/>
                        <a:buNone/>
                      </a:pPr>
                      <a:r>
                        <a:rPr b="1" lang="en-US" sz="1600" u="none" cap="none" strike="noStrike"/>
                        <a:t>Population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000"/>
                        <a:buFont typeface="Times"/>
                        <a:buNone/>
                      </a:pPr>
                      <a:r>
                        <a:rPr b="1" lang="en-US" sz="1600" u="none" cap="none" strike="noStrike"/>
                        <a:t>Key Cultural Food Patterns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000"/>
                        <a:buFont typeface="Times"/>
                        <a:buNone/>
                      </a:pPr>
                      <a:r>
                        <a:rPr b="1" lang="en-US" sz="1600" u="none" cap="none" strike="noStrike"/>
                        <a:t>Common Beliefs &amp; Practices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000"/>
                        <a:buFont typeface="Times"/>
                        <a:buNone/>
                      </a:pPr>
                      <a:r>
                        <a:rPr b="1" lang="en-US" sz="1600" u="none" cap="none" strike="noStrike"/>
                        <a:t>Potential Nutrition Considerations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000"/>
                        <a:buFont typeface="Times"/>
                        <a:buNone/>
                      </a:pPr>
                      <a:r>
                        <a:rPr b="1" lang="en-US" sz="1600" u="none" cap="none" strike="noStrike"/>
                        <a:t>Culturally Responsive Strategies</a:t>
                      </a:r>
                      <a:endParaRPr sz="1600" u="none" cap="none" strike="noStrike"/>
                    </a:p>
                  </a:txBody>
                  <a:tcPr marT="12700" marB="12700" marR="12700" marL="12700" anchor="ctr"/>
                </a:tc>
              </a:tr>
              <a:tr h="5798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African / African American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Greens, legumes, corn, rice, root vegetables, traditional “soul food”</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Food tied to family, tradition, and resilience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Higher sodium, saturated fat, cardiometabolic risk</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Modify traditional recipes (smoked turkey vs. pork, baking vs. frying), emphasize heritage foods</a:t>
                      </a:r>
                      <a:endParaRPr sz="1600" u="none" cap="none" strike="noStrike"/>
                    </a:p>
                  </a:txBody>
                  <a:tcPr marT="12700" marB="12700" marR="12700" marL="12700" anchor="ctr"/>
                </a:tc>
              </a:tr>
              <a:tr h="5798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Caribbean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Rice and beans, plantains, seafood, stews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Cultural identity through traditional meals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High refined carbs, sodium</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Portion control, fiber additions, maintain traditional dishes</a:t>
                      </a:r>
                      <a:endParaRPr sz="1600" u="none" cap="none" strike="noStrike"/>
                    </a:p>
                  </a:txBody>
                  <a:tcPr marT="12700" marB="12700" marR="12700" marL="12700" anchor="ctr"/>
                </a:tc>
              </a:tr>
              <a:tr h="5798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East Asian (Chinese, Korean, Japanese)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Rice, noodles, vegetables, soy, fish</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Balance (yin/yang), food as medicine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High sodium (soy sauce, pickled foods)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Reduce sodium gradually, encourage variety of vegetables and proteins</a:t>
                      </a:r>
                      <a:endParaRPr sz="1600" u="none" cap="none" strike="noStrike"/>
                    </a:p>
                  </a:txBody>
                  <a:tcPr marT="12700" marB="12700" marR="12700" marL="12700" anchor="ctr"/>
                </a:tc>
              </a:tr>
              <a:tr h="3994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South Asian (Indian, Pakistani)</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Lentils, rice, flatbreads, spices, ghee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Ayurveda, vegetarianism common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Iron, B12, omega-3 insufficiency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Plant-based protein balance, fortified foods, culturally acceptable supplements</a:t>
                      </a:r>
                      <a:endParaRPr sz="1600" u="none" cap="none" strike="noStrike"/>
                    </a:p>
                  </a:txBody>
                  <a:tcPr marT="12700" marB="12700" marR="12700" marL="12700" anchor="ctr"/>
                </a:tc>
              </a:tr>
              <a:tr h="3994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Middle Eastern / Arab</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Flatbreads, legumes, lamb, olive oil</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Halal dietary laws, communal meals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High refined grains, saturated fat</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Whole-grain swaps, lean proteins, respect halal guidelines</a:t>
                      </a:r>
                      <a:endParaRPr sz="1600" u="none" cap="none" strike="noStrike"/>
                    </a:p>
                  </a:txBody>
                  <a:tcPr marT="12700" marB="12700" marR="12700" marL="12700" anchor="ctr"/>
                </a:tc>
              </a:tr>
              <a:tr h="3994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Hispanic / Latino</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Beans, corn, rice, tortillas, fruits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Strong family influence, traditional cooking</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Risk of insulin resistance with refined carbs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Preserve cultural staples, adjust portions and preparation methods</a:t>
                      </a:r>
                      <a:endParaRPr sz="1600" u="none" cap="none" strike="noStrike"/>
                    </a:p>
                  </a:txBody>
                  <a:tcPr marT="12700" marB="12700" marR="12700" marL="12700" anchor="ctr"/>
                </a:tc>
              </a:tr>
              <a:tr h="3994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Mediterranean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Vegetables, olive oil, fish, legumes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Food as social connection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Generally cardioprotective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Reinforce existing patterns, personalize portions</a:t>
                      </a:r>
                      <a:endParaRPr sz="1600" u="none" cap="none" strike="noStrike"/>
                    </a:p>
                  </a:txBody>
                  <a:tcPr marT="12700" marB="12700" marR="12700" marL="12700" anchor="ctr"/>
                </a:tc>
              </a:tr>
              <a:tr h="5798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Native American / Indigenous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Corn, beans, squash, wild game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Traditional foodways disrupted by colonization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Higher rates of diabetes, food insecurity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Restore traditional foods, trauma-informed, community-based approaches</a:t>
                      </a:r>
                      <a:endParaRPr sz="1600" u="none" cap="none" strike="noStrike"/>
                    </a:p>
                  </a:txBody>
                  <a:tcPr marT="12700" marB="12700" marR="12700" marL="12700" anchor="ctr"/>
                </a:tc>
              </a:tr>
              <a:tr h="3994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Orthodox Jewish</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Kosher meats, separation of dairy/meat</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Religious dietary laws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Limited food combinations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Plan meals within kosher structure</a:t>
                      </a:r>
                      <a:endParaRPr sz="1600" u="none" cap="none" strike="noStrike"/>
                    </a:p>
                  </a:txBody>
                  <a:tcPr marT="12700" marB="12700" marR="12700" marL="12700" anchor="ctr"/>
                </a:tc>
              </a:tr>
              <a:tr h="3994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Muslim</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Halal foods, Ramadan fasting</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Spiritual fasting and feasting cycles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Meal timing challenges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Adjust nutrition timing, hydration, supplementation</a:t>
                      </a:r>
                      <a:endParaRPr sz="1600" u="none" cap="none" strike="noStrike"/>
                    </a:p>
                  </a:txBody>
                  <a:tcPr marT="12700" marB="12700" marR="12700" marL="12700" anchor="ctr"/>
                </a:tc>
              </a:tr>
              <a:tr h="3994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Vegetarian / Vegan (cross-cultural)</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Plant-based foods, legumes, grains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Ethical, spiritual, or health-based</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B12, iron, zinc, omega-3 risk</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Fortification, diversity of plant proteins</a:t>
                      </a:r>
                      <a:endParaRPr sz="1600" u="none" cap="none" strike="noStrike"/>
                    </a:p>
                  </a:txBody>
                  <a:tcPr marT="12700" marB="12700" marR="12700" marL="12700" anchor="ctr"/>
                </a:tc>
              </a:tr>
              <a:tr h="3994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Older Adults (Cultural Lens)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Familiar comfort foods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Food linked to memory and autonomy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Reduced appetite, nutrient density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Respect preferences, nutrient-dense traditional foods</a:t>
                      </a:r>
                      <a:endParaRPr sz="1600" u="none" cap="none" strike="noStrike"/>
                    </a:p>
                  </a:txBody>
                  <a:tcPr marT="12700" marB="12700" marR="12700" marL="12700" anchor="ctr"/>
                </a:tc>
              </a:tr>
              <a:tr h="579825">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Immigrant / Refugee Populations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Traditional foods + acculturation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Food insecurity, loss of food identity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Nutrient gaps, stress-related eating</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Food access support, culturally familiar education</a:t>
                      </a:r>
                      <a:endParaRPr sz="1600" u="none" cap="none" strike="noStrike"/>
                    </a:p>
                  </a:txBody>
                  <a:tcPr marT="12700" marB="12700" marR="12700" marL="12700" anchor="ctr"/>
                </a:tc>
              </a:tr>
            </a:tbl>
          </a:graphicData>
        </a:graphic>
      </p:graphicFrame>
      <p:sp>
        <p:nvSpPr>
          <p:cNvPr id="595" name="Google Shape;595;p94"/>
          <p:cNvSpPr/>
          <p:nvPr/>
        </p:nvSpPr>
        <p:spPr>
          <a:xfrm>
            <a:off x="16678600" y="7256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grpSp>
        <p:nvGrpSpPr>
          <p:cNvPr id="600" name="Google Shape;600;p95"/>
          <p:cNvGrpSpPr/>
          <p:nvPr/>
        </p:nvGrpSpPr>
        <p:grpSpPr>
          <a:xfrm>
            <a:off x="-528013" y="-8"/>
            <a:ext cx="19048349" cy="3086115"/>
            <a:chOff x="-1" y="-1"/>
            <a:chExt cx="19048347" cy="3086114"/>
          </a:xfrm>
        </p:grpSpPr>
        <p:sp>
          <p:nvSpPr>
            <p:cNvPr id="601" name="Google Shape;601;p95"/>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02" name="Google Shape;602;p95"/>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03" name="Google Shape;603;p95"/>
          <p:cNvSpPr txBox="1"/>
          <p:nvPr/>
        </p:nvSpPr>
        <p:spPr>
          <a:xfrm>
            <a:off x="1021348" y="463873"/>
            <a:ext cx="16981336" cy="2155434"/>
          </a:xfrm>
          <a:prstGeom prst="rect">
            <a:avLst/>
          </a:prstGeom>
          <a:noFill/>
          <a:ln>
            <a:noFill/>
          </a:ln>
        </p:spPr>
        <p:txBody>
          <a:bodyPr anchorCtr="0" anchor="t" bIns="0" lIns="0" spcFirstLastPara="1" rIns="0" wrap="square" tIns="0">
            <a:spAutoFit/>
          </a:bodyPr>
          <a:lstStyle/>
          <a:p>
            <a:pPr indent="0" lvl="0" marL="0" marR="0" rtl="0" algn="l">
              <a:lnSpc>
                <a:spcPct val="129545"/>
              </a:lnSpc>
              <a:spcBef>
                <a:spcPts val="0"/>
              </a:spcBef>
              <a:spcAft>
                <a:spcPts val="0"/>
              </a:spcAft>
              <a:buClr>
                <a:srgbClr val="0433FF"/>
              </a:buClr>
              <a:buSzPts val="4400"/>
              <a:buFont typeface="Poppins"/>
              <a:buNone/>
            </a:pPr>
            <a:r>
              <a:rPr b="0" i="0" lang="en-US" sz="4400" u="none" cap="none" strike="noStrike">
                <a:solidFill>
                  <a:srgbClr val="0433FF"/>
                </a:solidFill>
                <a:latin typeface="Poppins"/>
                <a:ea typeface="Poppins"/>
                <a:cs typeface="Poppins"/>
                <a:sym typeface="Poppins"/>
              </a:rPr>
              <a:t>Application of National Guidelines, Policies, Consensus Recommendations, and Evidence-Based research in the development of personalized Therapeutic Interventions</a:t>
            </a:r>
            <a:endParaRPr b="0" i="0" sz="1400" u="none" cap="none" strike="noStrike">
              <a:solidFill>
                <a:srgbClr val="000000"/>
              </a:solidFill>
              <a:latin typeface="Arial"/>
              <a:ea typeface="Arial"/>
              <a:cs typeface="Arial"/>
              <a:sym typeface="Arial"/>
            </a:endParaRPr>
          </a:p>
        </p:txBody>
      </p:sp>
      <p:sp>
        <p:nvSpPr>
          <p:cNvPr id="604" name="Google Shape;604;p95"/>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05" name="Google Shape;605;p95"/>
          <p:cNvSpPr txBox="1"/>
          <p:nvPr/>
        </p:nvSpPr>
        <p:spPr>
          <a:xfrm>
            <a:off x="1311916" y="4265757"/>
            <a:ext cx="13700100" cy="2862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200"/>
              <a:buFont typeface="Times"/>
              <a:buNone/>
            </a:pPr>
            <a:r>
              <a:rPr b="0" i="0" lang="en-US" sz="3000" u="none" cap="none" strike="noStrike">
                <a:solidFill>
                  <a:srgbClr val="000000"/>
                </a:solidFill>
                <a:latin typeface="Calibri"/>
                <a:ea typeface="Calibri"/>
                <a:cs typeface="Calibri"/>
                <a:sym typeface="Calibri"/>
              </a:rPr>
              <a:t>Personalized therapeutic nutrition is strongest when it’s built on a clear hierarchy: </a:t>
            </a:r>
            <a:endParaRPr b="1" i="0" sz="3000" u="none" cap="none" strike="noStrike">
              <a:solidFill>
                <a:srgbClr val="000000"/>
              </a:solidFill>
              <a:latin typeface="Calibri"/>
              <a:ea typeface="Calibri"/>
              <a:cs typeface="Calibri"/>
              <a:sym typeface="Calibri"/>
            </a:endParaRPr>
          </a:p>
          <a:p>
            <a:pPr indent="-455194" lvl="0" marL="467894" marR="0" rtl="0" algn="l">
              <a:lnSpc>
                <a:spcPct val="100000"/>
              </a:lnSpc>
              <a:spcBef>
                <a:spcPts val="1200"/>
              </a:spcBef>
              <a:spcAft>
                <a:spcPts val="0"/>
              </a:spcAft>
              <a:buClr>
                <a:srgbClr val="000000"/>
              </a:buClr>
              <a:buSzPts val="3000"/>
              <a:buFont typeface="Calibri"/>
              <a:buAutoNum type="arabicParenR"/>
            </a:pPr>
            <a:r>
              <a:rPr b="1" i="0" lang="en-US" sz="3000" u="none" cap="none" strike="noStrike">
                <a:solidFill>
                  <a:srgbClr val="000000"/>
                </a:solidFill>
                <a:latin typeface="Calibri"/>
                <a:ea typeface="Calibri"/>
                <a:cs typeface="Calibri"/>
                <a:sym typeface="Calibri"/>
              </a:rPr>
              <a:t>National guidelines and safety policy</a:t>
            </a:r>
            <a:endParaRPr b="0" i="0" sz="3000" u="none" cap="none" strike="noStrike">
              <a:solidFill>
                <a:srgbClr val="000000"/>
              </a:solidFill>
              <a:latin typeface="Calibri"/>
              <a:ea typeface="Calibri"/>
              <a:cs typeface="Calibri"/>
              <a:sym typeface="Calibri"/>
            </a:endParaRPr>
          </a:p>
          <a:p>
            <a:pPr indent="-455194" lvl="0" marL="467894" marR="0" rtl="0" algn="l">
              <a:lnSpc>
                <a:spcPct val="100000"/>
              </a:lnSpc>
              <a:spcBef>
                <a:spcPts val="1200"/>
              </a:spcBef>
              <a:spcAft>
                <a:spcPts val="0"/>
              </a:spcAft>
              <a:buClr>
                <a:srgbClr val="000000"/>
              </a:buClr>
              <a:buSzPts val="3000"/>
              <a:buFont typeface="Calibri"/>
              <a:buAutoNum type="arabicParenR"/>
            </a:pPr>
            <a:r>
              <a:rPr b="1" i="0" lang="en-US" sz="3000" u="none" cap="none" strike="noStrike">
                <a:solidFill>
                  <a:srgbClr val="000000"/>
                </a:solidFill>
                <a:latin typeface="Calibri"/>
                <a:ea typeface="Calibri"/>
                <a:cs typeface="Calibri"/>
                <a:sym typeface="Calibri"/>
              </a:rPr>
              <a:t>Clinical consensus statements</a:t>
            </a:r>
            <a:endParaRPr b="0" i="0" sz="3000" u="none" cap="none" strike="noStrike">
              <a:solidFill>
                <a:srgbClr val="000000"/>
              </a:solidFill>
              <a:latin typeface="Calibri"/>
              <a:ea typeface="Calibri"/>
              <a:cs typeface="Calibri"/>
              <a:sym typeface="Calibri"/>
            </a:endParaRPr>
          </a:p>
          <a:p>
            <a:pPr indent="-455194" lvl="0" marL="467894" marR="0" rtl="0" algn="l">
              <a:lnSpc>
                <a:spcPct val="100000"/>
              </a:lnSpc>
              <a:spcBef>
                <a:spcPts val="1200"/>
              </a:spcBef>
              <a:spcAft>
                <a:spcPts val="0"/>
              </a:spcAft>
              <a:buClr>
                <a:srgbClr val="000000"/>
              </a:buClr>
              <a:buSzPts val="3000"/>
              <a:buFont typeface="Times"/>
              <a:buAutoNum type="arabicParenR"/>
            </a:pPr>
            <a:r>
              <a:rPr b="1" i="0" lang="en-US" sz="3000" u="none" cap="none" strike="noStrike">
                <a:solidFill>
                  <a:srgbClr val="000000"/>
                </a:solidFill>
                <a:latin typeface="Calibri"/>
                <a:ea typeface="Calibri"/>
                <a:cs typeface="Calibri"/>
                <a:sym typeface="Calibri"/>
              </a:rPr>
              <a:t>The best available evidence</a:t>
            </a:r>
            <a:r>
              <a:rPr b="0" i="0" lang="en-US" sz="3000" u="none" cap="none" strike="noStrike">
                <a:solidFill>
                  <a:srgbClr val="000000"/>
                </a:solidFill>
                <a:latin typeface="Calibri"/>
                <a:ea typeface="Calibri"/>
                <a:cs typeface="Calibri"/>
                <a:sym typeface="Calibri"/>
              </a:rPr>
              <a:t>, then </a:t>
            </a:r>
            <a:r>
              <a:rPr b="1" i="0" lang="en-US" sz="3000" u="none" cap="none" strike="noStrike">
                <a:solidFill>
                  <a:srgbClr val="000000"/>
                </a:solidFill>
                <a:latin typeface="Calibri"/>
                <a:ea typeface="Calibri"/>
                <a:cs typeface="Calibri"/>
                <a:sym typeface="Calibri"/>
              </a:rPr>
              <a:t>tailored to the individual</a:t>
            </a:r>
            <a:r>
              <a:rPr b="0" i="0" lang="en-US" sz="3000" u="none" cap="none" strike="noStrike">
                <a:solidFill>
                  <a:srgbClr val="000000"/>
                </a:solidFill>
                <a:latin typeface="Calibri"/>
                <a:ea typeface="Calibri"/>
                <a:cs typeface="Calibri"/>
                <a:sym typeface="Calibri"/>
              </a:rPr>
              <a:t> using labs, symptoms, preferences, culture, comorbidities, and feasibility</a:t>
            </a:r>
            <a:endParaRPr b="0" i="0" sz="3000" u="none" cap="none" strike="noStrike">
              <a:solidFill>
                <a:srgbClr val="000000"/>
              </a:solidFill>
              <a:latin typeface="Calibri"/>
              <a:ea typeface="Calibri"/>
              <a:cs typeface="Calibri"/>
              <a:sym typeface="Calibri"/>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grpSp>
        <p:nvGrpSpPr>
          <p:cNvPr id="610" name="Google Shape;610;p96"/>
          <p:cNvGrpSpPr/>
          <p:nvPr/>
        </p:nvGrpSpPr>
        <p:grpSpPr>
          <a:xfrm>
            <a:off x="-380163" y="-341158"/>
            <a:ext cx="19048347" cy="3086114"/>
            <a:chOff x="-1" y="-1"/>
            <a:chExt cx="19048347" cy="3086114"/>
          </a:xfrm>
        </p:grpSpPr>
        <p:sp>
          <p:nvSpPr>
            <p:cNvPr id="611" name="Google Shape;611;p96"/>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12" name="Google Shape;612;p96"/>
            <p:cNvSpPr txBox="1"/>
            <p:nvPr/>
          </p:nvSpPr>
          <p:spPr>
            <a:xfrm>
              <a:off x="-1" y="1"/>
              <a:ext cx="19048200" cy="11235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13" name="Google Shape;613;p96"/>
          <p:cNvSpPr txBox="1"/>
          <p:nvPr/>
        </p:nvSpPr>
        <p:spPr>
          <a:xfrm>
            <a:off x="1123773" y="280545"/>
            <a:ext cx="16981200" cy="2262600"/>
          </a:xfrm>
          <a:prstGeom prst="rect">
            <a:avLst/>
          </a:prstGeom>
          <a:noFill/>
          <a:ln>
            <a:noFill/>
          </a:ln>
        </p:spPr>
        <p:txBody>
          <a:bodyPr anchorCtr="0" anchor="t" bIns="0" lIns="0" spcFirstLastPara="1" rIns="0" wrap="square" tIns="0">
            <a:spAutoFit/>
          </a:bodyPr>
          <a:lstStyle/>
          <a:p>
            <a:pPr indent="0" lvl="0" marL="0" marR="0" rtl="0" algn="l">
              <a:lnSpc>
                <a:spcPct val="104166"/>
              </a:lnSpc>
              <a:spcBef>
                <a:spcPts val="0"/>
              </a:spcBef>
              <a:spcAft>
                <a:spcPts val="0"/>
              </a:spcAft>
              <a:buClr>
                <a:srgbClr val="FFFFFF"/>
              </a:buClr>
              <a:buSzPts val="7200"/>
              <a:buFont typeface="Poppins"/>
              <a:buNone/>
            </a:pPr>
            <a:r>
              <a:rPr b="0" i="0" lang="en-US" sz="7200" u="none" cap="none" strike="noStrike">
                <a:solidFill>
                  <a:srgbClr val="FFFFFF"/>
                </a:solidFill>
                <a:latin typeface="Poppins"/>
                <a:ea typeface="Poppins"/>
                <a:cs typeface="Poppins"/>
                <a:sym typeface="Poppins"/>
              </a:rPr>
              <a:t>What Each Evidence Layer Contributes</a:t>
            </a:r>
            <a:endParaRPr b="0" i="0" sz="1400" u="none" cap="none" strike="noStrike">
              <a:solidFill>
                <a:srgbClr val="000000"/>
              </a:solidFill>
              <a:latin typeface="Arial"/>
              <a:ea typeface="Arial"/>
              <a:cs typeface="Arial"/>
              <a:sym typeface="Arial"/>
            </a:endParaRPr>
          </a:p>
        </p:txBody>
      </p:sp>
      <p:sp>
        <p:nvSpPr>
          <p:cNvPr id="614" name="Google Shape;614;p96"/>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15" name="Google Shape;615;p96"/>
          <p:cNvSpPr txBox="1"/>
          <p:nvPr/>
        </p:nvSpPr>
        <p:spPr>
          <a:xfrm>
            <a:off x="1123775" y="2993650"/>
            <a:ext cx="16303800" cy="70911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chemeClr val="dk1"/>
              </a:buClr>
              <a:buSzPts val="1100"/>
              <a:buFont typeface="Arial"/>
              <a:buNone/>
            </a:pPr>
            <a:r>
              <a:rPr b="1" i="0" lang="en-US" sz="2600" u="none" cap="none" strike="noStrike">
                <a:solidFill>
                  <a:schemeClr val="dk1"/>
                </a:solidFill>
                <a:latin typeface="Calibri"/>
                <a:ea typeface="Calibri"/>
                <a:cs typeface="Calibri"/>
                <a:sym typeface="Calibri"/>
              </a:rPr>
              <a:t>National Guidelines &amp; Policies</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Purpose: baseline standards, safety boundaries, population-level best practices</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Examples: DGA, DRIs/ULs, USPSTF, FDA labeling rules, CDC/NIH resources</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Clinical use: nutrient adequacy, food pattern foundation, supplement safety limits</a:t>
            </a:r>
            <a:endParaRPr b="0" i="0" sz="26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t/>
            </a:r>
            <a:endParaRPr b="1" i="0" sz="26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rPr b="1" i="0" lang="en-US" sz="2600" u="none" cap="none" strike="noStrike">
                <a:solidFill>
                  <a:schemeClr val="dk1"/>
                </a:solidFill>
                <a:latin typeface="Calibri"/>
                <a:ea typeface="Calibri"/>
                <a:cs typeface="Calibri"/>
                <a:sym typeface="Calibri"/>
              </a:rPr>
              <a:t>Consensus Recommendations</a:t>
            </a:r>
            <a:r>
              <a:rPr b="0" i="0" lang="en-US" sz="2600" u="none" cap="none" strike="noStrike">
                <a:solidFill>
                  <a:schemeClr val="dk1"/>
                </a:solidFill>
                <a:latin typeface="Calibri"/>
                <a:ea typeface="Calibri"/>
                <a:cs typeface="Calibri"/>
                <a:sym typeface="Calibri"/>
              </a:rPr>
              <a:t> (professional organizations)</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Purpose: translate evidence into disease-specific clinical practice</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Examples: ADA, AHA/ACC, AGA, Endocrine Society, ACOG</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Clinical use: disease-specific targets (A1c, BP, LDL), therapeutic pattern options, referral thresholds</a:t>
            </a:r>
            <a:endParaRPr b="0" i="0" sz="26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chemeClr val="dk1"/>
              </a:buClr>
              <a:buSzPts val="1100"/>
              <a:buFont typeface="Arial"/>
              <a:buNone/>
            </a:pPr>
            <a:r>
              <a:t/>
            </a:r>
            <a:endParaRPr b="0" i="0" sz="26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chemeClr val="dk1"/>
              </a:buClr>
              <a:buSzPts val="1100"/>
              <a:buFont typeface="Arial"/>
              <a:buNone/>
            </a:pPr>
            <a:r>
              <a:rPr b="1" i="0" lang="en-US" sz="2600" u="none" cap="none" strike="noStrike">
                <a:solidFill>
                  <a:schemeClr val="dk1"/>
                </a:solidFill>
                <a:latin typeface="Calibri"/>
                <a:ea typeface="Calibri"/>
                <a:cs typeface="Calibri"/>
                <a:sym typeface="Calibri"/>
              </a:rPr>
              <a:t>Evidence-Based Research</a:t>
            </a:r>
            <a:br>
              <a:rPr b="1"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Purpose: fill gaps, refine, personalize when guidelines allow flexibility</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Sources: systematic reviews/meta-analyses, RCTs, cohort studies, mechanistic evidence</a:t>
            </a:r>
            <a:br>
              <a:rPr b="0" i="0" lang="en-US" sz="2600" u="none" cap="none" strike="noStrike">
                <a:solidFill>
                  <a:schemeClr val="dk1"/>
                </a:solidFill>
                <a:latin typeface="Calibri"/>
                <a:ea typeface="Calibri"/>
                <a:cs typeface="Calibri"/>
                <a:sym typeface="Calibri"/>
              </a:rPr>
            </a:br>
            <a:r>
              <a:rPr b="0" i="0" lang="en-US" sz="2600" u="none" cap="none" strike="noStrike">
                <a:solidFill>
                  <a:schemeClr val="dk1"/>
                </a:solidFill>
                <a:latin typeface="Calibri"/>
                <a:ea typeface="Calibri"/>
                <a:cs typeface="Calibri"/>
                <a:sym typeface="Calibri"/>
              </a:rPr>
              <a:t>   • Clinical use: choose between acceptable options, personalize dosing, justify adjuncts</a:t>
            </a:r>
            <a:endParaRPr b="1" i="0" sz="2600" u="none" cap="none" strike="noStrike">
              <a:solidFill>
                <a:srgbClr val="000000"/>
              </a:solidFill>
              <a:latin typeface="Calibri"/>
              <a:ea typeface="Calibri"/>
              <a:cs typeface="Calibri"/>
              <a:sym typeface="Calibri"/>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grpSp>
        <p:nvGrpSpPr>
          <p:cNvPr id="620" name="Google Shape;620;p99"/>
          <p:cNvGrpSpPr/>
          <p:nvPr/>
        </p:nvGrpSpPr>
        <p:grpSpPr>
          <a:xfrm>
            <a:off x="-528013" y="-8"/>
            <a:ext cx="19048349" cy="3086115"/>
            <a:chOff x="-1" y="-1"/>
            <a:chExt cx="19048347" cy="3086114"/>
          </a:xfrm>
        </p:grpSpPr>
        <p:sp>
          <p:nvSpPr>
            <p:cNvPr id="621" name="Google Shape;621;p99"/>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22" name="Google Shape;622;p99"/>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23" name="Google Shape;623;p99"/>
          <p:cNvSpPr txBox="1"/>
          <p:nvPr/>
        </p:nvSpPr>
        <p:spPr>
          <a:xfrm>
            <a:off x="1123773" y="496733"/>
            <a:ext cx="16981200" cy="2262600"/>
          </a:xfrm>
          <a:prstGeom prst="rect">
            <a:avLst/>
          </a:prstGeom>
          <a:noFill/>
          <a:ln>
            <a:noFill/>
          </a:ln>
        </p:spPr>
        <p:txBody>
          <a:bodyPr anchorCtr="0" anchor="t" bIns="0" lIns="0" spcFirstLastPara="1" rIns="0" wrap="square" tIns="0">
            <a:spAutoFit/>
          </a:bodyPr>
          <a:lstStyle/>
          <a:p>
            <a:pPr indent="0" lvl="0" marL="0" marR="0" rtl="0" algn="l">
              <a:lnSpc>
                <a:spcPct val="104166"/>
              </a:lnSpc>
              <a:spcBef>
                <a:spcPts val="0"/>
              </a:spcBef>
              <a:spcAft>
                <a:spcPts val="0"/>
              </a:spcAft>
              <a:buClr>
                <a:srgbClr val="FFFFFF"/>
              </a:buClr>
              <a:buSzPts val="7200"/>
              <a:buFont typeface="Poppins"/>
              <a:buNone/>
            </a:pPr>
            <a:r>
              <a:rPr b="1" i="0" lang="en-US" sz="7200" u="none" cap="none" strike="noStrike">
                <a:solidFill>
                  <a:srgbClr val="FFFFFF"/>
                </a:solidFill>
                <a:latin typeface="Poppins"/>
                <a:ea typeface="Poppins"/>
                <a:cs typeface="Poppins"/>
                <a:sym typeface="Poppins"/>
              </a:rPr>
              <a:t>Practical Framework: </a:t>
            </a:r>
            <a:r>
              <a:rPr b="0" i="0" lang="en-US" sz="7200" u="none" cap="none" strike="noStrike">
                <a:solidFill>
                  <a:srgbClr val="FFFFFF"/>
                </a:solidFill>
                <a:latin typeface="Poppins"/>
                <a:ea typeface="Poppins"/>
                <a:cs typeface="Poppins"/>
                <a:sym typeface="Poppins"/>
              </a:rPr>
              <a:t>“Guideline-Informed Personalization”</a:t>
            </a:r>
            <a:endParaRPr b="0" i="0" sz="1400" u="none" cap="none" strike="noStrike">
              <a:solidFill>
                <a:srgbClr val="000000"/>
              </a:solidFill>
              <a:latin typeface="Arial"/>
              <a:ea typeface="Arial"/>
              <a:cs typeface="Arial"/>
              <a:sym typeface="Arial"/>
            </a:endParaRPr>
          </a:p>
        </p:txBody>
      </p:sp>
      <p:sp>
        <p:nvSpPr>
          <p:cNvPr id="624" name="Google Shape;624;p99"/>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25" name="Google Shape;625;p99"/>
          <p:cNvSpPr txBox="1"/>
          <p:nvPr/>
        </p:nvSpPr>
        <p:spPr>
          <a:xfrm>
            <a:off x="653700" y="3256075"/>
            <a:ext cx="8218800" cy="67623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200" u="none" cap="none" strike="noStrike">
                <a:solidFill>
                  <a:srgbClr val="000000"/>
                </a:solidFill>
                <a:latin typeface="Calibri"/>
                <a:ea typeface="Calibri"/>
                <a:cs typeface="Calibri"/>
                <a:sym typeface="Calibri"/>
              </a:rPr>
              <a:t>1) Define the clinical problem and endpoints</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Diagnosis/primary complaint, comorbidities, meds</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Target outcomes: symptoms + objective markers (labs, vitals, anthropometrics)</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1400"/>
              </a:spcBef>
              <a:spcAft>
                <a:spcPts val="0"/>
              </a:spcAft>
              <a:buClr>
                <a:srgbClr val="000000"/>
              </a:buClr>
              <a:buSzPts val="1900"/>
              <a:buFont typeface="Times"/>
              <a:buNone/>
            </a:pPr>
            <a:r>
              <a:rPr b="1" i="0" lang="en-US" sz="2200" u="none" cap="none" strike="noStrike">
                <a:solidFill>
                  <a:srgbClr val="000000"/>
                </a:solidFill>
                <a:latin typeface="Calibri"/>
                <a:ea typeface="Calibri"/>
                <a:cs typeface="Calibri"/>
                <a:sym typeface="Calibri"/>
              </a:rPr>
              <a:t>2) Choose the baseline guideline template</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Start with a guideline-aligned dietary pattern (DGA-style, Mediterranean, DASH, etc.)</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Ensure adequacy using DRIs and safety using ULs</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1400"/>
              </a:spcBef>
              <a:spcAft>
                <a:spcPts val="0"/>
              </a:spcAft>
              <a:buClr>
                <a:srgbClr val="000000"/>
              </a:buClr>
              <a:buSzPts val="1900"/>
              <a:buFont typeface="Times"/>
              <a:buNone/>
            </a:pPr>
            <a:r>
              <a:rPr b="1" i="0" lang="en-US" sz="2200" u="none" cap="none" strike="noStrike">
                <a:solidFill>
                  <a:srgbClr val="000000"/>
                </a:solidFill>
                <a:latin typeface="Calibri"/>
                <a:ea typeface="Calibri"/>
                <a:cs typeface="Calibri"/>
                <a:sym typeface="Calibri"/>
              </a:rPr>
              <a:t>3) Add condition-specific consensus targets</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1900"/>
              <a:buFont typeface="Times"/>
              <a:buNone/>
            </a:pPr>
            <a:r>
              <a:rPr b="0" i="0" lang="en-US" sz="2200" u="none" cap="none" strike="noStrike">
                <a:solidFill>
                  <a:srgbClr val="000000"/>
                </a:solidFill>
                <a:latin typeface="Calibri"/>
                <a:ea typeface="Calibri"/>
                <a:cs typeface="Calibri"/>
                <a:sym typeface="Calibri"/>
              </a:rPr>
              <a:t>Examples:</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Diabetes: glycemic targets, weight/loss strategies, carb quality/quantity options</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HTN: sodium goals, potassium adequacy (if safe), DASH framework</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Dyslipidemia: saturated fat limits, soluble fiber, plant sterols, weight goals</a:t>
            </a:r>
            <a:endParaRPr b="0" i="0" sz="2200" u="none" cap="none" strike="noStrike">
              <a:solidFill>
                <a:srgbClr val="000000"/>
              </a:solidFill>
              <a:latin typeface="Calibri"/>
              <a:ea typeface="Calibri"/>
              <a:cs typeface="Calibri"/>
              <a:sym typeface="Calibri"/>
            </a:endParaRPr>
          </a:p>
        </p:txBody>
      </p:sp>
      <p:sp>
        <p:nvSpPr>
          <p:cNvPr id="626" name="Google Shape;626;p99"/>
          <p:cNvSpPr txBox="1"/>
          <p:nvPr/>
        </p:nvSpPr>
        <p:spPr>
          <a:xfrm>
            <a:off x="9312075" y="3179125"/>
            <a:ext cx="8587800" cy="6916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200" u="none" cap="none" strike="noStrike">
                <a:solidFill>
                  <a:srgbClr val="000000"/>
                </a:solidFill>
                <a:latin typeface="Calibri"/>
                <a:ea typeface="Calibri"/>
                <a:cs typeface="Calibri"/>
                <a:sym typeface="Calibri"/>
              </a:rPr>
              <a:t>4) Layer evidence-based “precision tweaks.”</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Use the best evidence to select </a:t>
            </a:r>
            <a:r>
              <a:rPr b="0" i="1" lang="en-US" sz="2200" u="none" cap="none" strike="noStrike">
                <a:solidFill>
                  <a:srgbClr val="000000"/>
                </a:solidFill>
                <a:latin typeface="Calibri"/>
                <a:ea typeface="Calibri"/>
                <a:cs typeface="Calibri"/>
                <a:sym typeface="Calibri"/>
              </a:rPr>
              <a:t>which</a:t>
            </a:r>
            <a:r>
              <a:rPr b="0" i="0" lang="en-US" sz="2200" u="none" cap="none" strike="noStrike">
                <a:solidFill>
                  <a:srgbClr val="000000"/>
                </a:solidFill>
                <a:latin typeface="Calibri"/>
                <a:ea typeface="Calibri"/>
                <a:cs typeface="Calibri"/>
                <a:sym typeface="Calibri"/>
              </a:rPr>
              <a:t> lever is most likely to work for this person:</a:t>
            </a:r>
            <a:endParaRPr b="0" i="0" sz="2200" u="none" cap="none" strike="noStrike">
              <a:solidFill>
                <a:srgbClr val="000000"/>
              </a:solidFill>
              <a:latin typeface="Calibri"/>
              <a:ea typeface="Calibri"/>
              <a:cs typeface="Calibri"/>
              <a:sym typeface="Calibri"/>
            </a:endParaRPr>
          </a:p>
          <a:p>
            <a:pPr indent="-336550" lvl="1" marL="9144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Meal timing, protein distribution, fiber targets</a:t>
            </a:r>
            <a:endParaRPr b="0" i="0" sz="2200" u="none" cap="none" strike="noStrike">
              <a:solidFill>
                <a:srgbClr val="000000"/>
              </a:solidFill>
              <a:latin typeface="Calibri"/>
              <a:ea typeface="Calibri"/>
              <a:cs typeface="Calibri"/>
              <a:sym typeface="Calibri"/>
            </a:endParaRPr>
          </a:p>
          <a:p>
            <a:pPr indent="-336550" lvl="1" marL="9144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Specific food “doses” (e.g., soluble fiber grams/day)</a:t>
            </a:r>
            <a:endParaRPr b="0" i="0" sz="2200" u="none" cap="none" strike="noStrike">
              <a:solidFill>
                <a:srgbClr val="000000"/>
              </a:solidFill>
              <a:latin typeface="Calibri"/>
              <a:ea typeface="Calibri"/>
              <a:cs typeface="Calibri"/>
              <a:sym typeface="Calibri"/>
            </a:endParaRPr>
          </a:p>
          <a:p>
            <a:pPr indent="-336550" lvl="1" marL="9144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Adjuncts (e.g., omega-3s) when appropriate and safe</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1400"/>
              </a:spcBef>
              <a:spcAft>
                <a:spcPts val="0"/>
              </a:spcAft>
              <a:buClr>
                <a:srgbClr val="000000"/>
              </a:buClr>
              <a:buSzPts val="1900"/>
              <a:buFont typeface="Times"/>
              <a:buNone/>
            </a:pPr>
            <a:r>
              <a:rPr b="1" i="0" lang="en-US" sz="2200" u="none" cap="none" strike="noStrike">
                <a:solidFill>
                  <a:srgbClr val="000000"/>
                </a:solidFill>
                <a:latin typeface="Calibri"/>
                <a:ea typeface="Calibri"/>
                <a:cs typeface="Calibri"/>
                <a:sym typeface="Calibri"/>
              </a:rPr>
              <a:t>5) Personalize for the individual context</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Culture, preferences, cooking skills, budget, schedule</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Food access, GI tolerance, sleep/stress, readiness to change</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Genetics/family history can inform risk and priorities (not deterministic)</a:t>
            </a:r>
            <a:endParaRPr b="0" i="0" sz="2200" u="none" cap="none" strike="noStrike">
              <a:solidFill>
                <a:srgbClr val="000000"/>
              </a:solidFill>
              <a:latin typeface="Calibri"/>
              <a:ea typeface="Calibri"/>
              <a:cs typeface="Calibri"/>
              <a:sym typeface="Calibri"/>
            </a:endParaRPr>
          </a:p>
          <a:p>
            <a:pPr indent="0" lvl="0" marL="0" marR="0" rtl="0" algn="l">
              <a:lnSpc>
                <a:spcPct val="100000"/>
              </a:lnSpc>
              <a:spcBef>
                <a:spcPts val="1400"/>
              </a:spcBef>
              <a:spcAft>
                <a:spcPts val="0"/>
              </a:spcAft>
              <a:buClr>
                <a:srgbClr val="000000"/>
              </a:buClr>
              <a:buSzPts val="1900"/>
              <a:buFont typeface="Times"/>
              <a:buNone/>
            </a:pPr>
            <a:r>
              <a:rPr b="1" i="0" lang="en-US" sz="2200" u="none" cap="none" strike="noStrike">
                <a:solidFill>
                  <a:srgbClr val="000000"/>
                </a:solidFill>
                <a:latin typeface="Calibri"/>
                <a:ea typeface="Calibri"/>
                <a:cs typeface="Calibri"/>
                <a:sym typeface="Calibri"/>
              </a:rPr>
              <a:t>6) Monitor, iterate, and document the rationale</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Follow-up schedule + objective monitoring plan</a:t>
            </a:r>
            <a:endParaRPr b="0" i="0" sz="2200" u="none" cap="none" strike="noStrike">
              <a:solidFill>
                <a:srgbClr val="000000"/>
              </a:solidFill>
              <a:latin typeface="Calibri"/>
              <a:ea typeface="Calibri"/>
              <a:cs typeface="Calibri"/>
              <a:sym typeface="Calibri"/>
            </a:endParaRPr>
          </a:p>
          <a:p>
            <a:pPr indent="-336550" lvl="0" marL="457200" marR="0" rtl="0" algn="l">
              <a:lnSpc>
                <a:spcPct val="100000"/>
              </a:lnSpc>
              <a:spcBef>
                <a:spcPts val="1200"/>
              </a:spcBef>
              <a:spcAft>
                <a:spcPts val="0"/>
              </a:spcAft>
              <a:buClr>
                <a:srgbClr val="000000"/>
              </a:buClr>
              <a:buSzPts val="2200"/>
              <a:buFont typeface="Calibri"/>
              <a:buChar char="•"/>
            </a:pPr>
            <a:r>
              <a:rPr b="0" i="0" lang="en-US" sz="2200" u="none" cap="none" strike="noStrike">
                <a:solidFill>
                  <a:srgbClr val="000000"/>
                </a:solidFill>
                <a:latin typeface="Calibri"/>
                <a:ea typeface="Calibri"/>
                <a:cs typeface="Calibri"/>
                <a:sym typeface="Calibri"/>
              </a:rPr>
              <a:t>Document: guideline basis + individualized modifications + safety considerations</a:t>
            </a:r>
            <a:endParaRPr b="0" i="0" sz="2200" u="none" cap="none" strike="noStrike">
              <a:solidFill>
                <a:srgbClr val="000000"/>
              </a:solidFill>
              <a:latin typeface="Calibri"/>
              <a:ea typeface="Calibri"/>
              <a:cs typeface="Calibri"/>
              <a:sym typeface="Calibri"/>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0" name="Shape 630"/>
        <p:cNvGrpSpPr/>
        <p:nvPr/>
      </p:nvGrpSpPr>
      <p:grpSpPr>
        <a:xfrm>
          <a:off x="0" y="0"/>
          <a:ext cx="0" cy="0"/>
          <a:chOff x="0" y="0"/>
          <a:chExt cx="0" cy="0"/>
        </a:xfrm>
      </p:grpSpPr>
      <p:grpSp>
        <p:nvGrpSpPr>
          <p:cNvPr id="631" name="Google Shape;631;p100"/>
          <p:cNvGrpSpPr/>
          <p:nvPr/>
        </p:nvGrpSpPr>
        <p:grpSpPr>
          <a:xfrm>
            <a:off x="-528013" y="-8"/>
            <a:ext cx="19048349" cy="3086115"/>
            <a:chOff x="-1" y="-1"/>
            <a:chExt cx="19048347" cy="3086114"/>
          </a:xfrm>
        </p:grpSpPr>
        <p:sp>
          <p:nvSpPr>
            <p:cNvPr id="632" name="Google Shape;632;p100"/>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33" name="Google Shape;633;p100"/>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34" name="Google Shape;634;p100"/>
          <p:cNvSpPr txBox="1"/>
          <p:nvPr/>
        </p:nvSpPr>
        <p:spPr>
          <a:xfrm>
            <a:off x="653330" y="607220"/>
            <a:ext cx="17619514" cy="1892667"/>
          </a:xfrm>
          <a:prstGeom prst="rect">
            <a:avLst/>
          </a:prstGeom>
          <a:noFill/>
          <a:ln>
            <a:noFill/>
          </a:ln>
        </p:spPr>
        <p:txBody>
          <a:bodyPr anchorCtr="0" anchor="t" bIns="0" lIns="0" spcFirstLastPara="1" rIns="0" wrap="square" tIns="0">
            <a:spAutoFit/>
          </a:bodyPr>
          <a:lstStyle/>
          <a:p>
            <a:pPr indent="0" lvl="0" marL="0" marR="0" rtl="0" algn="l">
              <a:lnSpc>
                <a:spcPct val="122950"/>
              </a:lnSpc>
              <a:spcBef>
                <a:spcPts val="0"/>
              </a:spcBef>
              <a:spcAft>
                <a:spcPts val="0"/>
              </a:spcAft>
              <a:buClr>
                <a:srgbClr val="FFFFFF"/>
              </a:buClr>
              <a:buSzPts val="6100"/>
              <a:buFont typeface="Poppins"/>
              <a:buNone/>
            </a:pPr>
            <a:r>
              <a:rPr b="0" i="0" lang="en-US" sz="6100" u="none" cap="none" strike="noStrike">
                <a:solidFill>
                  <a:srgbClr val="FFFFFF"/>
                </a:solidFill>
                <a:latin typeface="Poppins"/>
                <a:ea typeface="Poppins"/>
                <a:cs typeface="Poppins"/>
                <a:sym typeface="Poppins"/>
              </a:rPr>
              <a:t>Clinician-Facing Table: Translating Evidence Layers Into Personalized Action</a:t>
            </a:r>
            <a:endParaRPr b="0" i="0" sz="1400" u="none" cap="none" strike="noStrike">
              <a:solidFill>
                <a:srgbClr val="000000"/>
              </a:solidFill>
              <a:latin typeface="Arial"/>
              <a:ea typeface="Arial"/>
              <a:cs typeface="Arial"/>
              <a:sym typeface="Arial"/>
            </a:endParaRPr>
          </a:p>
        </p:txBody>
      </p:sp>
      <p:sp>
        <p:nvSpPr>
          <p:cNvPr id="635" name="Google Shape;635;p10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636" name="Google Shape;636;p100"/>
          <p:cNvGraphicFramePr/>
          <p:nvPr/>
        </p:nvGraphicFramePr>
        <p:xfrm>
          <a:off x="1434263" y="3729349"/>
          <a:ext cx="3000000" cy="3000000"/>
        </p:xfrm>
        <a:graphic>
          <a:graphicData uri="http://schemas.openxmlformats.org/drawingml/2006/table">
            <a:tbl>
              <a:tblPr bandRow="1">
                <a:noFill/>
                <a:tableStyleId>{2913B584-4A57-44CA-89FB-EE9C3ED25E55}</a:tableStyleId>
              </a:tblPr>
              <a:tblGrid>
                <a:gridCol w="2834825"/>
                <a:gridCol w="3785050"/>
                <a:gridCol w="5082675"/>
                <a:gridCol w="4355100"/>
              </a:tblGrid>
              <a:tr h="7976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Evidence layer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What it tells you</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What you do with it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Personalization lever</a:t>
                      </a:r>
                      <a:endParaRPr sz="1400" u="none" cap="none" strike="noStrike"/>
                    </a:p>
                  </a:txBody>
                  <a:tcPr marT="12700" marB="12700" marR="12700" marL="12700" anchor="ctr"/>
                </a:tc>
              </a:tr>
              <a:tr h="1236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National guidelines/policy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Adequacy + safety + population best practices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Build foundation diet pattern; ensure nutrient sufficiency; respect ULs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Food pattern selection, nutrient targets, supplement safety</a:t>
                      </a:r>
                      <a:endParaRPr sz="1400" u="none" cap="none" strike="noStrike"/>
                    </a:p>
                  </a:txBody>
                  <a:tcPr marT="12700" marB="12700" marR="12700" marL="12700" anchor="ctr"/>
                </a:tc>
              </a:tr>
              <a:tr h="1236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Consensus statements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Disease-specific best practices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Set condition targets, define nutrition therapy priorities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Choose therapeutic pattern options allowed by consensus</a:t>
                      </a:r>
                      <a:endParaRPr sz="1400" u="none" cap="none" strike="noStrike"/>
                    </a:p>
                  </a:txBody>
                  <a:tcPr marT="12700" marB="12700" marR="12700" marL="12700" anchor="ctr"/>
                </a:tc>
              </a:tr>
              <a:tr h="1236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Research evidence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Comparative effectiveness + implementation details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Pick the “best fit” approach among acceptable choices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Dosing, timing, substitutions, adjuncts, behavior strategy</a:t>
                      </a:r>
                      <a:endParaRPr sz="1400" u="none" cap="none" strike="noStrike"/>
                    </a:p>
                  </a:txBody>
                  <a:tcPr marT="12700" marB="12700" marR="12700" marL="12700" anchor="ctr"/>
                </a:tc>
              </a:tr>
              <a:tr h="1236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Patient factors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Feasibility + sustainability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Adapt without losing the therapeutic “active ingredients”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Cultural swaps, simplified meal structure, incremental goals</a:t>
                      </a:r>
                      <a:endParaRPr sz="1400" u="none" cap="none" strike="noStrike"/>
                    </a:p>
                  </a:txBody>
                  <a:tcPr marT="12700" marB="12700" marR="12700" marL="12700" anchor="ctr"/>
                </a:tc>
              </a:tr>
            </a:tbl>
          </a:graphicData>
        </a:graphic>
      </p:graphicFrame>
      <p:sp>
        <p:nvSpPr>
          <p:cNvPr id="637" name="Google Shape;637;p100"/>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grpSp>
        <p:nvGrpSpPr>
          <p:cNvPr id="642" name="Google Shape;642;p101"/>
          <p:cNvGrpSpPr/>
          <p:nvPr/>
        </p:nvGrpSpPr>
        <p:grpSpPr>
          <a:xfrm>
            <a:off x="-528013" y="-8"/>
            <a:ext cx="19048349" cy="3086115"/>
            <a:chOff x="-1" y="-1"/>
            <a:chExt cx="19048347" cy="3086114"/>
          </a:xfrm>
        </p:grpSpPr>
        <p:sp>
          <p:nvSpPr>
            <p:cNvPr id="643" name="Google Shape;643;p101"/>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44" name="Google Shape;644;p101"/>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45" name="Google Shape;645;p101"/>
          <p:cNvSpPr txBox="1"/>
          <p:nvPr/>
        </p:nvSpPr>
        <p:spPr>
          <a:xfrm>
            <a:off x="1135930" y="1216822"/>
            <a:ext cx="17619600" cy="939000"/>
          </a:xfrm>
          <a:prstGeom prst="rect">
            <a:avLst/>
          </a:prstGeom>
          <a:noFill/>
          <a:ln>
            <a:noFill/>
          </a:ln>
        </p:spPr>
        <p:txBody>
          <a:bodyPr anchorCtr="0" anchor="t" bIns="0" lIns="0" spcFirstLastPara="1" rIns="0" wrap="square" tIns="0">
            <a:spAutoFit/>
          </a:bodyPr>
          <a:lstStyle/>
          <a:p>
            <a:pPr indent="0" lvl="0" marL="0" marR="0" rtl="0" algn="l">
              <a:lnSpc>
                <a:spcPct val="122950"/>
              </a:lnSpc>
              <a:spcBef>
                <a:spcPts val="0"/>
              </a:spcBef>
              <a:spcAft>
                <a:spcPts val="0"/>
              </a:spcAft>
              <a:buClr>
                <a:srgbClr val="FFFFFF"/>
              </a:buClr>
              <a:buSzPts val="6100"/>
              <a:buFont typeface="Poppins"/>
              <a:buNone/>
            </a:pPr>
            <a:r>
              <a:rPr b="1" i="0" lang="en-US" sz="6100" u="none" cap="none" strike="noStrike">
                <a:solidFill>
                  <a:srgbClr val="FFFFFF"/>
                </a:solidFill>
                <a:latin typeface="Poppins"/>
                <a:ea typeface="Poppins"/>
                <a:cs typeface="Poppins"/>
                <a:sym typeface="Poppins"/>
              </a:rPr>
              <a:t>One Illustrative Case: </a:t>
            </a:r>
            <a:r>
              <a:rPr b="0" i="0" lang="en-US" sz="6100" u="none" cap="none" strike="noStrike">
                <a:solidFill>
                  <a:srgbClr val="FFFFFF"/>
                </a:solidFill>
                <a:latin typeface="Poppins"/>
                <a:ea typeface="Poppins"/>
                <a:cs typeface="Poppins"/>
                <a:sym typeface="Poppins"/>
              </a:rPr>
              <a:t>T2D</a:t>
            </a:r>
            <a:endParaRPr b="0" i="0" sz="1400" u="none" cap="none" strike="noStrike">
              <a:solidFill>
                <a:srgbClr val="000000"/>
              </a:solidFill>
              <a:latin typeface="Arial"/>
              <a:ea typeface="Arial"/>
              <a:cs typeface="Arial"/>
              <a:sym typeface="Arial"/>
            </a:endParaRPr>
          </a:p>
        </p:txBody>
      </p:sp>
      <p:sp>
        <p:nvSpPr>
          <p:cNvPr id="646" name="Google Shape;646;p101"/>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47" name="Google Shape;647;p101"/>
          <p:cNvSpPr txBox="1"/>
          <p:nvPr/>
        </p:nvSpPr>
        <p:spPr>
          <a:xfrm>
            <a:off x="1135917" y="3613900"/>
            <a:ext cx="14321700" cy="52641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rgbClr val="000000"/>
              </a:buClr>
              <a:buSzPts val="3000"/>
              <a:buFont typeface="Arial"/>
              <a:buNone/>
            </a:pPr>
            <a:r>
              <a:rPr b="1" i="0" lang="en-US" sz="3000" u="none" cap="none" strike="noStrike">
                <a:solidFill>
                  <a:schemeClr val="dk1"/>
                </a:solidFill>
                <a:latin typeface="Calibri"/>
                <a:ea typeface="Calibri"/>
                <a:cs typeface="Calibri"/>
                <a:sym typeface="Calibri"/>
              </a:rPr>
              <a:t>Type 2 Diabetes + cultural preference for rice/beans</a:t>
            </a:r>
            <a:endParaRPr b="1"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1200"/>
              </a:spcBef>
              <a:spcAft>
                <a:spcPts val="0"/>
              </a:spcAft>
              <a:buClr>
                <a:schemeClr val="dk1"/>
              </a:buClr>
              <a:buSzPts val="3000"/>
              <a:buFont typeface="Arial"/>
              <a:buChar char="●"/>
            </a:pPr>
            <a:r>
              <a:rPr b="1" i="0" lang="en-US" sz="3000" u="none" cap="none" strike="noStrike">
                <a:solidFill>
                  <a:schemeClr val="dk1"/>
                </a:solidFill>
                <a:latin typeface="Calibri"/>
                <a:ea typeface="Calibri"/>
                <a:cs typeface="Calibri"/>
                <a:sym typeface="Calibri"/>
              </a:rPr>
              <a:t>Guideline-based:</a:t>
            </a:r>
            <a:r>
              <a:rPr b="0" i="0" lang="en-US" sz="3000" u="none" cap="none" strike="noStrike">
                <a:solidFill>
                  <a:schemeClr val="dk1"/>
                </a:solidFill>
                <a:latin typeface="Calibri"/>
                <a:ea typeface="Calibri"/>
                <a:cs typeface="Calibri"/>
                <a:sym typeface="Calibri"/>
              </a:rPr>
              <a:t> DGA-style pattern, minimally processed foods</a:t>
            </a:r>
            <a:endParaRPr b="0"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0"/>
              </a:spcBef>
              <a:spcAft>
                <a:spcPts val="0"/>
              </a:spcAft>
              <a:buClr>
                <a:schemeClr val="dk1"/>
              </a:buClr>
              <a:buSzPts val="3000"/>
              <a:buFont typeface="Arial"/>
              <a:buChar char="●"/>
            </a:pPr>
            <a:r>
              <a:rPr b="1" i="0" lang="en-US" sz="3000" u="none" cap="none" strike="noStrike">
                <a:solidFill>
                  <a:schemeClr val="dk1"/>
                </a:solidFill>
                <a:latin typeface="Calibri"/>
                <a:ea typeface="Calibri"/>
                <a:cs typeface="Calibri"/>
                <a:sym typeface="Calibri"/>
              </a:rPr>
              <a:t>Consensus:</a:t>
            </a:r>
            <a:r>
              <a:rPr b="0" i="0" lang="en-US" sz="3000" u="none" cap="none" strike="noStrike">
                <a:solidFill>
                  <a:schemeClr val="dk1"/>
                </a:solidFill>
                <a:latin typeface="Calibri"/>
                <a:ea typeface="Calibri"/>
                <a:cs typeface="Calibri"/>
                <a:sym typeface="Calibri"/>
              </a:rPr>
              <a:t> ADA supports multiple eating patterns, emphasizes carb quality over elimination</a:t>
            </a:r>
            <a:endParaRPr b="0"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0"/>
              </a:spcBef>
              <a:spcAft>
                <a:spcPts val="0"/>
              </a:spcAft>
              <a:buClr>
                <a:schemeClr val="dk1"/>
              </a:buClr>
              <a:buSzPts val="3000"/>
              <a:buFont typeface="Arial"/>
              <a:buChar char="●"/>
            </a:pPr>
            <a:r>
              <a:rPr b="1" i="0" lang="en-US" sz="3000" u="none" cap="none" strike="noStrike">
                <a:solidFill>
                  <a:schemeClr val="dk1"/>
                </a:solidFill>
                <a:latin typeface="Calibri"/>
                <a:ea typeface="Calibri"/>
                <a:cs typeface="Calibri"/>
                <a:sym typeface="Calibri"/>
              </a:rPr>
              <a:t>Evidence:</a:t>
            </a:r>
            <a:r>
              <a:rPr b="0" i="0" lang="en-US" sz="3000" u="none" cap="none" strike="noStrike">
                <a:solidFill>
                  <a:schemeClr val="dk1"/>
                </a:solidFill>
                <a:latin typeface="Calibri"/>
                <a:ea typeface="Calibri"/>
                <a:cs typeface="Calibri"/>
                <a:sym typeface="Calibri"/>
              </a:rPr>
              <a:t> higher fiber, legumes, minimally refined carbs support glycemic control</a:t>
            </a:r>
            <a:endParaRPr b="0" i="0" sz="3000" u="none" cap="none" strike="noStrike">
              <a:solidFill>
                <a:schemeClr val="dk1"/>
              </a:solidFill>
              <a:latin typeface="Calibri"/>
              <a:ea typeface="Calibri"/>
              <a:cs typeface="Calibri"/>
              <a:sym typeface="Calibri"/>
            </a:endParaRPr>
          </a:p>
          <a:p>
            <a:pPr indent="-419100" lvl="0" marL="457200" marR="0" rtl="0" algn="l">
              <a:lnSpc>
                <a:spcPct val="115000"/>
              </a:lnSpc>
              <a:spcBef>
                <a:spcPts val="0"/>
              </a:spcBef>
              <a:spcAft>
                <a:spcPts val="0"/>
              </a:spcAft>
              <a:buClr>
                <a:schemeClr val="dk1"/>
              </a:buClr>
              <a:buSzPts val="3000"/>
              <a:buFont typeface="Arial"/>
              <a:buChar char="●"/>
            </a:pPr>
            <a:r>
              <a:rPr b="1" i="0" lang="en-US" sz="3000" u="none" cap="none" strike="noStrike">
                <a:solidFill>
                  <a:schemeClr val="dk1"/>
                </a:solidFill>
                <a:latin typeface="Calibri"/>
                <a:ea typeface="Calibri"/>
                <a:cs typeface="Calibri"/>
                <a:sym typeface="Calibri"/>
              </a:rPr>
              <a:t>Personalization:</a:t>
            </a:r>
            <a:r>
              <a:rPr b="0" i="0" lang="en-US" sz="3000" u="none" cap="none" strike="noStrike">
                <a:solidFill>
                  <a:schemeClr val="dk1"/>
                </a:solidFill>
                <a:latin typeface="Calibri"/>
                <a:ea typeface="Calibri"/>
                <a:cs typeface="Calibri"/>
                <a:sym typeface="Calibri"/>
              </a:rPr>
              <a:t> keep rice/beans, adjust portions, add non-starchy vegetables and protein, timing strategies, monitor A1c/CGM</a:t>
            </a:r>
            <a:endParaRPr b="0" i="0" sz="30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3000"/>
              <a:buFont typeface="Arial"/>
              <a:buNone/>
            </a:pPr>
            <a:r>
              <a:t/>
            </a:r>
            <a:endParaRPr b="0" i="0" sz="3000" u="none" cap="none" strike="noStrike">
              <a:solidFill>
                <a:schemeClr val="dk1"/>
              </a:solidFill>
              <a:latin typeface="Calibri"/>
              <a:ea typeface="Calibri"/>
              <a:cs typeface="Calibri"/>
              <a:sym typeface="Calibri"/>
            </a:endParaRPr>
          </a:p>
          <a:p>
            <a:pPr indent="0" lvl="0" marL="0" marR="0" rtl="0" algn="l">
              <a:lnSpc>
                <a:spcPct val="115000"/>
              </a:lnSpc>
              <a:spcBef>
                <a:spcPts val="1200"/>
              </a:spcBef>
              <a:spcAft>
                <a:spcPts val="1200"/>
              </a:spcAft>
              <a:buClr>
                <a:srgbClr val="000000"/>
              </a:buClr>
              <a:buSzPts val="3000"/>
              <a:buFont typeface="Arial"/>
              <a:buNone/>
            </a:pPr>
            <a:r>
              <a:rPr b="0" i="0" lang="en-US" sz="3000" u="none" cap="none" strike="noStrike">
                <a:solidFill>
                  <a:schemeClr val="dk1"/>
                </a:solidFill>
                <a:latin typeface="Calibri"/>
                <a:ea typeface="Calibri"/>
                <a:cs typeface="Calibri"/>
                <a:sym typeface="Calibri"/>
              </a:rPr>
              <a:t>*</a:t>
            </a:r>
            <a:r>
              <a:rPr b="0" i="1" lang="en-US" sz="3000" u="none" cap="none" strike="noStrike">
                <a:solidFill>
                  <a:schemeClr val="dk1"/>
                </a:solidFill>
                <a:latin typeface="Calibri"/>
                <a:ea typeface="Calibri"/>
                <a:cs typeface="Calibri"/>
                <a:sym typeface="Calibri"/>
              </a:rPr>
              <a:t>More case examples to come in Domain 6 with specific MNT for many conditions.</a:t>
            </a:r>
            <a:endParaRPr b="0" i="1" sz="3000" u="none" cap="none" strike="noStrike">
              <a:solidFill>
                <a:schemeClr val="dk1"/>
              </a:solidFill>
              <a:latin typeface="Calibri"/>
              <a:ea typeface="Calibri"/>
              <a:cs typeface="Calibri"/>
              <a:sym typeface="Calibri"/>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grpSp>
        <p:nvGrpSpPr>
          <p:cNvPr id="652" name="Google Shape;652;p103"/>
          <p:cNvGrpSpPr/>
          <p:nvPr/>
        </p:nvGrpSpPr>
        <p:grpSpPr>
          <a:xfrm>
            <a:off x="-528013" y="-8"/>
            <a:ext cx="19048349" cy="3086115"/>
            <a:chOff x="-1" y="-1"/>
            <a:chExt cx="19048347" cy="3086114"/>
          </a:xfrm>
        </p:grpSpPr>
        <p:sp>
          <p:nvSpPr>
            <p:cNvPr id="653" name="Google Shape;653;p103"/>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54" name="Google Shape;654;p103"/>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55" name="Google Shape;655;p103"/>
          <p:cNvSpPr txBox="1"/>
          <p:nvPr/>
        </p:nvSpPr>
        <p:spPr>
          <a:xfrm>
            <a:off x="1135930" y="835822"/>
            <a:ext cx="17619600" cy="18780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100"/>
              <a:buFont typeface="Poppins"/>
              <a:buNone/>
            </a:pPr>
            <a:r>
              <a:rPr b="1" i="0" lang="en-US" sz="6100" u="none" cap="none" strike="noStrike">
                <a:solidFill>
                  <a:srgbClr val="FFFFFF"/>
                </a:solidFill>
                <a:latin typeface="Poppins"/>
                <a:ea typeface="Poppins"/>
                <a:cs typeface="Poppins"/>
                <a:sym typeface="Poppins"/>
              </a:rPr>
              <a:t>Summary Table</a:t>
            </a:r>
            <a:r>
              <a:rPr b="0" i="0" lang="en-US" sz="6100" u="none" cap="none" strike="noStrike">
                <a:solidFill>
                  <a:srgbClr val="FFFFFF"/>
                </a:solidFill>
                <a:latin typeface="Poppins"/>
                <a:ea typeface="Poppins"/>
                <a:cs typeface="Poppins"/>
                <a:sym typeface="Poppins"/>
              </a:rPr>
              <a:t>: Guideline-Informed Personalized Therapeutic Nutrition</a:t>
            </a:r>
            <a:endParaRPr b="0" i="0" sz="1400" u="none" cap="none" strike="noStrike">
              <a:solidFill>
                <a:srgbClr val="000000"/>
              </a:solidFill>
              <a:latin typeface="Arial"/>
              <a:ea typeface="Arial"/>
              <a:cs typeface="Arial"/>
              <a:sym typeface="Arial"/>
            </a:endParaRPr>
          </a:p>
        </p:txBody>
      </p:sp>
      <p:sp>
        <p:nvSpPr>
          <p:cNvPr id="656" name="Google Shape;656;p10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657" name="Google Shape;657;p103"/>
          <p:cNvGraphicFramePr/>
          <p:nvPr/>
        </p:nvGraphicFramePr>
        <p:xfrm>
          <a:off x="565839" y="3270074"/>
          <a:ext cx="3000000" cy="3000000"/>
        </p:xfrm>
        <a:graphic>
          <a:graphicData uri="http://schemas.openxmlformats.org/drawingml/2006/table">
            <a:tbl>
              <a:tblPr bandRow="1">
                <a:noFill/>
                <a:tableStyleId>{2913B584-4A57-44CA-89FB-EE9C3ED25E55}</a:tableStyleId>
              </a:tblPr>
              <a:tblGrid>
                <a:gridCol w="2179975"/>
                <a:gridCol w="2057900"/>
                <a:gridCol w="4916175"/>
                <a:gridCol w="3831600"/>
                <a:gridCol w="4356800"/>
              </a:tblGrid>
              <a:tr h="7747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Evidence Source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Primary Purpose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Key Examples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How It Guides Intervention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Personalization Points</a:t>
                      </a:r>
                      <a:endParaRPr sz="1400" u="none" cap="none" strike="noStrike"/>
                    </a:p>
                  </a:txBody>
                  <a:tcPr marT="12700" marB="12700" marR="12700" marL="12700" anchor="ctr"/>
                </a:tc>
              </a:tr>
              <a:tr h="1206500">
                <a:tc>
                  <a:txBody>
                    <a:bodyPr/>
                    <a:lstStyle/>
                    <a:p>
                      <a:pPr indent="0" lvl="0" marL="0" marR="0" rtl="0" algn="l">
                        <a:lnSpc>
                          <a:spcPct val="100000"/>
                        </a:lnSpc>
                        <a:spcBef>
                          <a:spcPts val="0"/>
                        </a:spcBef>
                        <a:spcAft>
                          <a:spcPts val="0"/>
                        </a:spcAft>
                        <a:buClr>
                          <a:schemeClr val="dk1"/>
                        </a:buClr>
                        <a:buSzPts val="1900"/>
                        <a:buFont typeface="Times"/>
                        <a:buNone/>
                      </a:pPr>
                      <a:r>
                        <a:rPr b="1" lang="en-US" sz="1900" u="none" cap="none" strike="noStrike"/>
                        <a:t>National Guidelines &amp; Policies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Establish safety, adequacy, and population standards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Dietary Guidelines for Americans; Dietary Reference Intakes (RDA, AI, UL); FDA regulations; USPSTF prevention guidance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Sets foundational food patterns, nutrient targets, and upper safety limits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Adjust food choices and portions to culture, preferences, access, and tolerability while staying within DRIs/ULs</a:t>
                      </a:r>
                      <a:endParaRPr sz="1400" u="none" cap="none" strike="noStrike"/>
                    </a:p>
                  </a:txBody>
                  <a:tcPr marT="12700" marB="12700" marR="12700" marL="12700" anchor="ctr"/>
                </a:tc>
              </a:tr>
              <a:tr h="914400">
                <a:tc>
                  <a:txBody>
                    <a:bodyPr/>
                    <a:lstStyle/>
                    <a:p>
                      <a:pPr indent="0" lvl="0" marL="0" marR="0" rtl="0" algn="l">
                        <a:lnSpc>
                          <a:spcPct val="100000"/>
                        </a:lnSpc>
                        <a:spcBef>
                          <a:spcPts val="0"/>
                        </a:spcBef>
                        <a:spcAft>
                          <a:spcPts val="0"/>
                        </a:spcAft>
                        <a:buClr>
                          <a:schemeClr val="dk1"/>
                        </a:buClr>
                        <a:buSzPts val="1900"/>
                        <a:buFont typeface="Times"/>
                        <a:buNone/>
                      </a:pPr>
                      <a:r>
                        <a:rPr b="1" lang="en-US" sz="1900" u="none" cap="none" strike="noStrike"/>
                        <a:t>Condition-Specific Consensus Recommendations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Translate evidence into disease-focused practice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ADA (diabetes); AHA/ACC (cardiovascular); AGA (GI); Endocrine Society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Defines therapeutic goals (e.g., A1c, BP, LDL), acceptable dietary patterns, and referral thresholds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Select among approved patterns (e.g., Mediterranean, DASH, lower-carb) based on client context</a:t>
                      </a:r>
                      <a:endParaRPr sz="1400" u="none" cap="none" strike="noStrike"/>
                    </a:p>
                  </a:txBody>
                  <a:tcPr marT="12700" marB="12700" marR="12700" marL="12700" anchor="ctr"/>
                </a:tc>
              </a:tr>
              <a:tr h="914400">
                <a:tc>
                  <a:txBody>
                    <a:bodyPr/>
                    <a:lstStyle/>
                    <a:p>
                      <a:pPr indent="0" lvl="0" marL="0" marR="0" rtl="0" algn="l">
                        <a:lnSpc>
                          <a:spcPct val="100000"/>
                        </a:lnSpc>
                        <a:spcBef>
                          <a:spcPts val="0"/>
                        </a:spcBef>
                        <a:spcAft>
                          <a:spcPts val="0"/>
                        </a:spcAft>
                        <a:buClr>
                          <a:schemeClr val="dk1"/>
                        </a:buClr>
                        <a:buSzPts val="1900"/>
                        <a:buFont typeface="Times"/>
                        <a:buNone/>
                      </a:pPr>
                      <a:r>
                        <a:rPr b="1" lang="en-US" sz="1900" u="none" cap="none" strike="noStrike"/>
                        <a:t>Evidence-Based Research</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Compare effectiveness and refine interventions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Systematic reviews, meta-analyses, RCTs, high-quality cohorts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Informs food “doses,” macronutrient distribution, timing, and adjuncts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Choose strategies most likely to work for the individual (fiber type, protein timing, meal frequency)</a:t>
                      </a:r>
                      <a:endParaRPr sz="1400" u="none" cap="none" strike="noStrike"/>
                    </a:p>
                  </a:txBody>
                  <a:tcPr marT="12700" marB="12700" marR="12700" marL="12700" anchor="ctr"/>
                </a:tc>
              </a:tr>
              <a:tr h="889975">
                <a:tc>
                  <a:txBody>
                    <a:bodyPr/>
                    <a:lstStyle/>
                    <a:p>
                      <a:pPr indent="0" lvl="0" marL="0" marR="0" rtl="0" algn="l">
                        <a:lnSpc>
                          <a:spcPct val="100000"/>
                        </a:lnSpc>
                        <a:spcBef>
                          <a:spcPts val="0"/>
                        </a:spcBef>
                        <a:spcAft>
                          <a:spcPts val="0"/>
                        </a:spcAft>
                        <a:buClr>
                          <a:schemeClr val="dk1"/>
                        </a:buClr>
                        <a:buSzPts val="1900"/>
                        <a:buFont typeface="Times"/>
                        <a:buNone/>
                      </a:pPr>
                      <a:r>
                        <a:rPr b="1" lang="en-US" sz="1900" u="none" cap="none" strike="noStrike"/>
                        <a:t>Clinical Assessment Data</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Identify individual needs and risks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Labs, vitals, anthropometrics, symptoms, medications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Prioritizes nutrition targets and contraindications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Modify interventions based on deficiencies, intolerances, drug–nutrient interactions</a:t>
                      </a:r>
                      <a:endParaRPr sz="1400" u="none" cap="none" strike="noStrike"/>
                    </a:p>
                  </a:txBody>
                  <a:tcPr marT="12700" marB="12700" marR="12700" marL="12700" anchor="ctr"/>
                </a:tc>
              </a:tr>
              <a:tr h="622300">
                <a:tc>
                  <a:txBody>
                    <a:bodyPr/>
                    <a:lstStyle/>
                    <a:p>
                      <a:pPr indent="0" lvl="0" marL="0" marR="0" rtl="0" algn="l">
                        <a:lnSpc>
                          <a:spcPct val="100000"/>
                        </a:lnSpc>
                        <a:spcBef>
                          <a:spcPts val="0"/>
                        </a:spcBef>
                        <a:spcAft>
                          <a:spcPts val="0"/>
                        </a:spcAft>
                        <a:buClr>
                          <a:schemeClr val="dk1"/>
                        </a:buClr>
                        <a:buSzPts val="1900"/>
                        <a:buFont typeface="Times"/>
                        <a:buNone/>
                      </a:pPr>
                      <a:r>
                        <a:rPr b="1" lang="en-US" sz="1900" u="none" cap="none" strike="noStrike"/>
                        <a:t>Client Preferences &amp; Culture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Ensure feasibility and adherence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Cultural foods, beliefs, cooking skills, schedule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Adapts delivery without removing therapeutic “active ingredients”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Cultural food swaps, meal timing, family-centered planning</a:t>
                      </a:r>
                      <a:endParaRPr sz="1400" u="none" cap="none" strike="noStrike"/>
                    </a:p>
                  </a:txBody>
                  <a:tcPr marT="12700" marB="12700" marR="12700" marL="12700" anchor="ctr"/>
                </a:tc>
              </a:tr>
              <a:tr h="622300">
                <a:tc>
                  <a:txBody>
                    <a:bodyPr/>
                    <a:lstStyle/>
                    <a:p>
                      <a:pPr indent="0" lvl="0" marL="0" marR="0" rtl="0" algn="l">
                        <a:lnSpc>
                          <a:spcPct val="100000"/>
                        </a:lnSpc>
                        <a:spcBef>
                          <a:spcPts val="0"/>
                        </a:spcBef>
                        <a:spcAft>
                          <a:spcPts val="0"/>
                        </a:spcAft>
                        <a:buClr>
                          <a:schemeClr val="dk1"/>
                        </a:buClr>
                        <a:buSzPts val="1900"/>
                        <a:buFont typeface="Times"/>
                        <a:buNone/>
                      </a:pPr>
                      <a:r>
                        <a:rPr b="1" lang="en-US" sz="1900" u="none" cap="none" strike="noStrike"/>
                        <a:t>Behavior Change Readiness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Support sustainability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Stages of Change, Motivational Interviewing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Guides pace and complexity of intervention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Start with small, achievable steps; progress as readiness improves</a:t>
                      </a:r>
                      <a:endParaRPr sz="1400" u="none" cap="none" strike="noStrike"/>
                    </a:p>
                  </a:txBody>
                  <a:tcPr marT="12700" marB="12700" marR="12700" marL="12700" anchor="ctr"/>
                </a:tc>
              </a:tr>
              <a:tr h="889975">
                <a:tc>
                  <a:txBody>
                    <a:bodyPr/>
                    <a:lstStyle/>
                    <a:p>
                      <a:pPr indent="0" lvl="0" marL="0" marR="0" rtl="0" algn="l">
                        <a:lnSpc>
                          <a:spcPct val="100000"/>
                        </a:lnSpc>
                        <a:spcBef>
                          <a:spcPts val="0"/>
                        </a:spcBef>
                        <a:spcAft>
                          <a:spcPts val="0"/>
                        </a:spcAft>
                        <a:buClr>
                          <a:schemeClr val="dk1"/>
                        </a:buClr>
                        <a:buSzPts val="1900"/>
                        <a:buFont typeface="Times"/>
                        <a:buNone/>
                      </a:pPr>
                      <a:r>
                        <a:rPr b="1" lang="en-US" sz="1900" u="none" cap="none" strike="noStrike"/>
                        <a:t>Monitoring &amp; Re-evaluation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Assess effectiveness and safety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Follow-up labs, symptom tracking, adherence review</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Determines need for adjustment or escalation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900"/>
                        <a:buFont typeface="Times"/>
                        <a:buNone/>
                      </a:pPr>
                      <a:r>
                        <a:rPr lang="en-US" sz="1900" u="none" cap="none" strike="noStrike"/>
                        <a:t>Iterate plan while maintaining guideline alignment</a:t>
                      </a:r>
                      <a:endParaRPr sz="1400" u="none" cap="none" strike="noStrike"/>
                    </a:p>
                  </a:txBody>
                  <a:tcPr marT="12700" marB="12700" marR="12700" marL="12700" anchor="ctr"/>
                </a:tc>
              </a:tr>
            </a:tbl>
          </a:graphicData>
        </a:graphic>
      </p:graphicFrame>
      <p:sp>
        <p:nvSpPr>
          <p:cNvPr id="658" name="Google Shape;658;p103"/>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121"/>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664" name="Google Shape;664;p121"/>
          <p:cNvGrpSpPr/>
          <p:nvPr/>
        </p:nvGrpSpPr>
        <p:grpSpPr>
          <a:xfrm>
            <a:off x="-528013" y="-8"/>
            <a:ext cx="19048349" cy="3086115"/>
            <a:chOff x="-1" y="-1"/>
            <a:chExt cx="19048347" cy="3086114"/>
          </a:xfrm>
        </p:grpSpPr>
        <p:sp>
          <p:nvSpPr>
            <p:cNvPr id="665" name="Google Shape;665;p121"/>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66" name="Google Shape;666;p121"/>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67" name="Google Shape;667;p121"/>
          <p:cNvSpPr txBox="1"/>
          <p:nvPr/>
        </p:nvSpPr>
        <p:spPr>
          <a:xfrm>
            <a:off x="1249948" y="485684"/>
            <a:ext cx="16981336" cy="2284714"/>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0433FF"/>
              </a:buClr>
              <a:buSzPts val="7000"/>
              <a:buFont typeface="Poppins"/>
              <a:buNone/>
            </a:pPr>
            <a:r>
              <a:rPr b="0" i="0" lang="en-US" sz="7000" u="none" cap="none" strike="noStrike">
                <a:solidFill>
                  <a:srgbClr val="0433FF"/>
                </a:solidFill>
                <a:latin typeface="Poppins"/>
                <a:ea typeface="Poppins"/>
                <a:cs typeface="Poppins"/>
                <a:sym typeface="Poppins"/>
              </a:rPr>
              <a:t>Effectiveness and Contraindications of Various Diets</a:t>
            </a:r>
            <a:endParaRPr b="0" i="0" sz="1400" u="none" cap="none" strike="noStrike">
              <a:solidFill>
                <a:srgbClr val="000000"/>
              </a:solidFill>
              <a:latin typeface="Arial"/>
              <a:ea typeface="Arial"/>
              <a:cs typeface="Arial"/>
              <a:sym typeface="Arial"/>
            </a:endParaRPr>
          </a:p>
        </p:txBody>
      </p:sp>
      <p:sp>
        <p:nvSpPr>
          <p:cNvPr id="668" name="Google Shape;668;p121"/>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669" name="Google Shape;669;p121"/>
          <p:cNvSpPr txBox="1"/>
          <p:nvPr/>
        </p:nvSpPr>
        <p:spPr>
          <a:xfrm>
            <a:off x="1101852" y="4075257"/>
            <a:ext cx="15788618" cy="3444237"/>
          </a:xfrm>
          <a:prstGeom prst="rect">
            <a:avLst/>
          </a:prstGeom>
          <a:noFill/>
          <a:ln>
            <a:noFill/>
          </a:ln>
        </p:spPr>
        <p:txBody>
          <a:bodyPr anchorCtr="0" anchor="t" bIns="45700" lIns="45700" spcFirstLastPara="1" rIns="45700" wrap="square" tIns="45700">
            <a:spAutoFit/>
          </a:bodyPr>
          <a:lstStyle/>
          <a:p>
            <a:pPr indent="-317500" lvl="0" marL="457200" marR="0" rtl="0" algn="l">
              <a:lnSpc>
                <a:spcPct val="100000"/>
              </a:lnSpc>
              <a:spcBef>
                <a:spcPts val="0"/>
              </a:spcBef>
              <a:spcAft>
                <a:spcPts val="0"/>
              </a:spcAft>
              <a:buClr>
                <a:srgbClr val="000000"/>
              </a:buClr>
              <a:buSzPts val="3200"/>
              <a:buFont typeface="Times"/>
              <a:buChar char="•"/>
            </a:pPr>
            <a:r>
              <a:rPr b="1" i="0" lang="en-US" sz="3200" u="none" cap="none" strike="noStrike">
                <a:solidFill>
                  <a:srgbClr val="000000"/>
                </a:solidFill>
                <a:latin typeface="Times"/>
                <a:ea typeface="Times"/>
                <a:cs typeface="Times"/>
                <a:sym typeface="Times"/>
              </a:rPr>
              <a:t>No single diet fits all conditions</a:t>
            </a:r>
            <a:r>
              <a:rPr b="0" i="0" lang="en-US" sz="3200" u="none" cap="none" strike="noStrike">
                <a:solidFill>
                  <a:srgbClr val="000000"/>
                </a:solidFill>
                <a:latin typeface="Times"/>
                <a:ea typeface="Times"/>
                <a:cs typeface="Times"/>
                <a:sym typeface="Times"/>
              </a:rPr>
              <a:t>—multiple patterns are acceptable within guidelines.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Times"/>
                <a:ea typeface="Times"/>
                <a:cs typeface="Times"/>
                <a:sym typeface="Times"/>
              </a:rPr>
              <a:t>Contraindications often relate to life stage, medical conditions, or psychological history</a:t>
            </a:r>
            <a:r>
              <a:rPr b="0" i="0" lang="en-US" sz="3200" u="none" cap="none" strike="noStrike">
                <a:solidFill>
                  <a:srgbClr val="000000"/>
                </a:solidFill>
                <a:latin typeface="Times"/>
                <a:ea typeface="Times"/>
                <a:cs typeface="Times"/>
                <a:sym typeface="Times"/>
              </a:rPr>
              <a:t>, not just labs.</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Times"/>
                <a:ea typeface="Times"/>
                <a:cs typeface="Times"/>
                <a:sym typeface="Times"/>
              </a:rPr>
              <a:t>Short-term therapeutic diets</a:t>
            </a:r>
            <a:r>
              <a:rPr b="0" i="0" lang="en-US" sz="3200" u="none" cap="none" strike="noStrike">
                <a:solidFill>
                  <a:srgbClr val="000000"/>
                </a:solidFill>
                <a:latin typeface="Times"/>
                <a:ea typeface="Times"/>
                <a:cs typeface="Times"/>
                <a:sym typeface="Times"/>
              </a:rPr>
              <a:t> (e.g., keto, low-FODMAP, elimination) require </a:t>
            </a:r>
            <a:r>
              <a:rPr b="1" i="0" lang="en-US" sz="3200" u="none" cap="none" strike="noStrike">
                <a:solidFill>
                  <a:srgbClr val="000000"/>
                </a:solidFill>
                <a:latin typeface="Times"/>
                <a:ea typeface="Times"/>
                <a:cs typeface="Times"/>
                <a:sym typeface="Times"/>
              </a:rPr>
              <a:t>clear exit strategies</a:t>
            </a:r>
            <a:r>
              <a:rPr b="0" i="0" lang="en-US" sz="3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Times"/>
                <a:ea typeface="Times"/>
                <a:cs typeface="Times"/>
                <a:sym typeface="Times"/>
              </a:rPr>
              <a:t>Sustainability and nutrient adequacy</a:t>
            </a:r>
            <a:r>
              <a:rPr b="0" i="0" lang="en-US" sz="3200" u="none" cap="none" strike="noStrike">
                <a:solidFill>
                  <a:srgbClr val="000000"/>
                </a:solidFill>
                <a:latin typeface="Times"/>
                <a:ea typeface="Times"/>
                <a:cs typeface="Times"/>
                <a:sym typeface="Times"/>
              </a:rPr>
              <a:t> determine long-term effectiveness.</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3" name="Shape 673"/>
        <p:cNvGrpSpPr/>
        <p:nvPr/>
      </p:nvGrpSpPr>
      <p:grpSpPr>
        <a:xfrm>
          <a:off x="0" y="0"/>
          <a:ext cx="0" cy="0"/>
          <a:chOff x="0" y="0"/>
          <a:chExt cx="0" cy="0"/>
        </a:xfrm>
      </p:grpSpPr>
      <p:sp>
        <p:nvSpPr>
          <p:cNvPr id="674" name="Google Shape;674;p122"/>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675" name="Google Shape;675;p122"/>
          <p:cNvGrpSpPr/>
          <p:nvPr/>
        </p:nvGrpSpPr>
        <p:grpSpPr>
          <a:xfrm>
            <a:off x="-20323" y="-31379"/>
            <a:ext cx="18420223" cy="2984354"/>
            <a:chOff x="0" y="-1"/>
            <a:chExt cx="18420221" cy="2984352"/>
          </a:xfrm>
        </p:grpSpPr>
        <p:sp>
          <p:nvSpPr>
            <p:cNvPr id="676" name="Google Shape;676;p122"/>
            <p:cNvSpPr/>
            <p:nvPr/>
          </p:nvSpPr>
          <p:spPr>
            <a:xfrm>
              <a:off x="0" y="-1"/>
              <a:ext cx="18420221" cy="2984352"/>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77" name="Google Shape;677;p122"/>
            <p:cNvSpPr txBox="1"/>
            <p:nvPr/>
          </p:nvSpPr>
          <p:spPr>
            <a:xfrm>
              <a:off x="0" y="1"/>
              <a:ext cx="18420221"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78" name="Google Shape;678;p122"/>
          <p:cNvSpPr txBox="1"/>
          <p:nvPr/>
        </p:nvSpPr>
        <p:spPr>
          <a:xfrm>
            <a:off x="1173748" y="180882"/>
            <a:ext cx="16981336" cy="2284714"/>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FFFFFF"/>
              </a:buClr>
              <a:buSzPts val="7000"/>
              <a:buFont typeface="Poppins"/>
              <a:buNone/>
            </a:pPr>
            <a:r>
              <a:rPr b="0" i="0" lang="en-US" sz="7000" u="none" cap="none" strike="noStrike">
                <a:solidFill>
                  <a:srgbClr val="FFFFFF"/>
                </a:solidFill>
                <a:latin typeface="Poppins"/>
                <a:ea typeface="Poppins"/>
                <a:cs typeface="Poppins"/>
                <a:sym typeface="Poppins"/>
              </a:rPr>
              <a:t>Type 2 Diabetes: Mediterranean vs Low-Carbohydrate vs DASH</a:t>
            </a:r>
            <a:endParaRPr b="0" i="0" sz="1400" u="none" cap="none" strike="noStrike">
              <a:solidFill>
                <a:srgbClr val="000000"/>
              </a:solidFill>
              <a:latin typeface="Arial"/>
              <a:ea typeface="Arial"/>
              <a:cs typeface="Arial"/>
              <a:sym typeface="Arial"/>
            </a:endParaRPr>
          </a:p>
        </p:txBody>
      </p:sp>
      <p:sp>
        <p:nvSpPr>
          <p:cNvPr id="679" name="Google Shape;679;p122"/>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680" name="Google Shape;680;p122"/>
          <p:cNvGraphicFramePr/>
          <p:nvPr/>
        </p:nvGraphicFramePr>
        <p:xfrm>
          <a:off x="568869" y="3244675"/>
          <a:ext cx="3000000" cy="3000000"/>
        </p:xfrm>
        <a:graphic>
          <a:graphicData uri="http://schemas.openxmlformats.org/drawingml/2006/table">
            <a:tbl>
              <a:tblPr bandRow="1">
                <a:noFill/>
                <a:tableStyleId>{2913B584-4A57-44CA-89FB-EE9C3ED25E55}</a:tableStyleId>
              </a:tblPr>
              <a:tblGrid>
                <a:gridCol w="2114725"/>
                <a:gridCol w="2953275"/>
                <a:gridCol w="2833425"/>
                <a:gridCol w="2643025"/>
                <a:gridCol w="2492800"/>
                <a:gridCol w="4113000"/>
              </a:tblGrid>
              <a:tr h="15252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Diet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Effectiveness for Glycemic Control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Advantages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Limitations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Contraindications / Cautions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Best Fit Patients</a:t>
                      </a:r>
                      <a:endParaRPr sz="1400" u="none" cap="none" strike="noStrike"/>
                    </a:p>
                  </a:txBody>
                  <a:tcPr marT="12700" marB="12700" marR="12700" marL="12700" anchor="ctr"/>
                </a:tc>
              </a:tr>
              <a:tr h="15252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Mediterranean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Moderate–strong A1c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Improves lipids, insulin sensitivity, CV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Requires portion awareness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None absolute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T2DM with dyslipidemia, long-term sustainability needs</a:t>
                      </a:r>
                      <a:endParaRPr sz="1400" u="none" cap="none" strike="noStrike"/>
                    </a:p>
                  </a:txBody>
                  <a:tcPr marT="12700" marB="12700" marR="12700" marL="12700" anchor="ctr"/>
                </a:tc>
              </a:tr>
              <a:tr h="15252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Low-Carb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Strong short-term A1c and TG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Rapid glucose improvement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Adherence variability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Pregnancy, eating disorder history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Insulin resistance, high TG</a:t>
                      </a:r>
                      <a:endParaRPr sz="1400" u="none" cap="none" strike="noStrike"/>
                    </a:p>
                  </a:txBody>
                  <a:tcPr marT="12700" marB="12700" marR="12700" marL="12700" anchor="ctr"/>
                </a:tc>
              </a:tr>
              <a:tr h="15252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DASH</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 A1c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BP and CV benefit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Less glycemic impact than low-carb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CKD with hyperkalemia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T2DM + hypertension</a:t>
                      </a:r>
                      <a:endParaRPr sz="1400" u="none" cap="none" strike="noStrike"/>
                    </a:p>
                  </a:txBody>
                  <a:tcPr marT="12700" marB="12700" marR="12700" marL="12700" anchor="ctr"/>
                </a:tc>
              </a:tr>
            </a:tbl>
          </a:graphicData>
        </a:graphic>
      </p:graphicFrame>
      <p:sp>
        <p:nvSpPr>
          <p:cNvPr id="681" name="Google Shape;681;p122"/>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5" name="Shape 685"/>
        <p:cNvGrpSpPr/>
        <p:nvPr/>
      </p:nvGrpSpPr>
      <p:grpSpPr>
        <a:xfrm>
          <a:off x="0" y="0"/>
          <a:ext cx="0" cy="0"/>
          <a:chOff x="0" y="0"/>
          <a:chExt cx="0" cy="0"/>
        </a:xfrm>
      </p:grpSpPr>
      <p:sp>
        <p:nvSpPr>
          <p:cNvPr id="686" name="Google Shape;686;p123"/>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687" name="Google Shape;687;p123"/>
          <p:cNvGrpSpPr/>
          <p:nvPr/>
        </p:nvGrpSpPr>
        <p:grpSpPr>
          <a:xfrm>
            <a:off x="-20323" y="-31379"/>
            <a:ext cx="18420223" cy="2984354"/>
            <a:chOff x="0" y="-1"/>
            <a:chExt cx="18420221" cy="2984352"/>
          </a:xfrm>
        </p:grpSpPr>
        <p:sp>
          <p:nvSpPr>
            <p:cNvPr id="688" name="Google Shape;688;p123"/>
            <p:cNvSpPr/>
            <p:nvPr/>
          </p:nvSpPr>
          <p:spPr>
            <a:xfrm>
              <a:off x="0" y="-1"/>
              <a:ext cx="18420221" cy="2984352"/>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689" name="Google Shape;689;p123"/>
            <p:cNvSpPr txBox="1"/>
            <p:nvPr/>
          </p:nvSpPr>
          <p:spPr>
            <a:xfrm>
              <a:off x="0" y="1"/>
              <a:ext cx="18420221"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690" name="Google Shape;690;p123"/>
          <p:cNvSpPr txBox="1"/>
          <p:nvPr/>
        </p:nvSpPr>
        <p:spPr>
          <a:xfrm>
            <a:off x="792747" y="318439"/>
            <a:ext cx="17355888" cy="2284714"/>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FFFFFF"/>
              </a:buClr>
              <a:buSzPts val="7000"/>
              <a:buFont typeface="Poppins"/>
              <a:buNone/>
            </a:pPr>
            <a:r>
              <a:rPr b="0" i="0" lang="en-US" sz="7000" u="none" cap="none" strike="noStrike">
                <a:solidFill>
                  <a:srgbClr val="FFFFFF"/>
                </a:solidFill>
                <a:latin typeface="Poppins"/>
                <a:ea typeface="Poppins"/>
                <a:cs typeface="Poppins"/>
                <a:sym typeface="Poppins"/>
              </a:rPr>
              <a:t>Hypertension: DASH vs Mediterranean vs Low-Carbohydrate</a:t>
            </a:r>
            <a:endParaRPr b="0" i="0" sz="1400" u="none" cap="none" strike="noStrike">
              <a:solidFill>
                <a:srgbClr val="000000"/>
              </a:solidFill>
              <a:latin typeface="Arial"/>
              <a:ea typeface="Arial"/>
              <a:cs typeface="Arial"/>
              <a:sym typeface="Arial"/>
            </a:endParaRPr>
          </a:p>
        </p:txBody>
      </p:sp>
      <p:sp>
        <p:nvSpPr>
          <p:cNvPr id="691" name="Google Shape;691;p123"/>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692" name="Google Shape;692;p123"/>
          <p:cNvGraphicFramePr/>
          <p:nvPr/>
        </p:nvGraphicFramePr>
        <p:xfrm>
          <a:off x="1262901" y="3441698"/>
          <a:ext cx="3000000" cy="3000000"/>
        </p:xfrm>
        <a:graphic>
          <a:graphicData uri="http://schemas.openxmlformats.org/drawingml/2006/table">
            <a:tbl>
              <a:tblPr bandRow="1">
                <a:noFill/>
                <a:tableStyleId>{2913B584-4A57-44CA-89FB-EE9C3ED25E55}</a:tableStyleId>
              </a:tblPr>
              <a:tblGrid>
                <a:gridCol w="2280000"/>
                <a:gridCol w="2714725"/>
                <a:gridCol w="2723850"/>
                <a:gridCol w="2931650"/>
                <a:gridCol w="2863350"/>
                <a:gridCol w="2340150"/>
              </a:tblGrid>
              <a:tr h="15291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Diet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Effectiveness for BP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Advantages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Limitations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Contraindications / Cautions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Best Fit Patients</a:t>
                      </a:r>
                      <a:endParaRPr sz="1400" u="none" cap="none" strike="noStrike"/>
                    </a:p>
                  </a:txBody>
                  <a:tcPr marT="12700" marB="12700" marR="12700" marL="12700" anchor="ctr"/>
                </a:tc>
              </a:tr>
              <a:tr h="15291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DASH</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Strong BP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Evidence-based BP lowering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Requires sodium literacy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CKD with high 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Primary hypertension</a:t>
                      </a:r>
                      <a:endParaRPr sz="1400" u="none" cap="none" strike="noStrike"/>
                    </a:p>
                  </a:txBody>
                  <a:tcPr marT="12700" marB="12700" marR="12700" marL="12700" anchor="ctr"/>
                </a:tc>
              </a:tr>
              <a:tr h="15291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Mediterranean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 BP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CV risk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Sodium not explicitly restricted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None absolute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HTN + dyslipidemia</a:t>
                      </a:r>
                      <a:endParaRPr sz="1400" u="none" cap="none" strike="noStrike"/>
                    </a:p>
                  </a:txBody>
                  <a:tcPr marT="12700" marB="12700" marR="12700" marL="12700" anchor="ctr"/>
                </a:tc>
              </a:tr>
              <a:tr h="15291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Low-Carb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Mild–moderate BP effect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Weight and TG improvement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Not BP-targeted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Pregnancy, CKD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HTN + insulin resistance</a:t>
                      </a:r>
                      <a:endParaRPr sz="1400" u="none" cap="none" strike="noStrike"/>
                    </a:p>
                  </a:txBody>
                  <a:tcPr marT="12700" marB="12700" marR="12700" marL="12700" anchor="ctr"/>
                </a:tc>
              </a:tr>
            </a:tbl>
          </a:graphicData>
        </a:graphic>
      </p:graphicFrame>
      <p:sp>
        <p:nvSpPr>
          <p:cNvPr id="693" name="Google Shape;693;p123"/>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124"/>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699" name="Google Shape;699;p124"/>
          <p:cNvGrpSpPr/>
          <p:nvPr/>
        </p:nvGrpSpPr>
        <p:grpSpPr>
          <a:xfrm>
            <a:off x="-20323" y="-31379"/>
            <a:ext cx="18420223" cy="2984354"/>
            <a:chOff x="0" y="-1"/>
            <a:chExt cx="18420221" cy="2984352"/>
          </a:xfrm>
        </p:grpSpPr>
        <p:sp>
          <p:nvSpPr>
            <p:cNvPr id="700" name="Google Shape;700;p124"/>
            <p:cNvSpPr/>
            <p:nvPr/>
          </p:nvSpPr>
          <p:spPr>
            <a:xfrm>
              <a:off x="0" y="-1"/>
              <a:ext cx="18420221" cy="2984352"/>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01" name="Google Shape;701;p124"/>
            <p:cNvSpPr txBox="1"/>
            <p:nvPr/>
          </p:nvSpPr>
          <p:spPr>
            <a:xfrm>
              <a:off x="0" y="1"/>
              <a:ext cx="18420221"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02" name="Google Shape;702;p124"/>
          <p:cNvSpPr txBox="1"/>
          <p:nvPr/>
        </p:nvSpPr>
        <p:spPr>
          <a:xfrm>
            <a:off x="384842" y="324280"/>
            <a:ext cx="17609888" cy="2273031"/>
          </a:xfrm>
          <a:prstGeom prst="rect">
            <a:avLst/>
          </a:prstGeom>
          <a:noFill/>
          <a:ln>
            <a:noFill/>
          </a:ln>
        </p:spPr>
        <p:txBody>
          <a:bodyPr anchorCtr="0" anchor="t" bIns="0" lIns="0" spcFirstLastPara="1" rIns="0" wrap="square" tIns="0">
            <a:spAutoFit/>
          </a:bodyPr>
          <a:lstStyle/>
          <a:p>
            <a:pPr indent="0" lvl="0" marL="0" marR="0" rtl="0" algn="l">
              <a:lnSpc>
                <a:spcPct val="137878"/>
              </a:lnSpc>
              <a:spcBef>
                <a:spcPts val="0"/>
              </a:spcBef>
              <a:spcAft>
                <a:spcPts val="0"/>
              </a:spcAft>
              <a:buClr>
                <a:srgbClr val="FFFFFF"/>
              </a:buClr>
              <a:buSzPts val="6600"/>
              <a:buFont typeface="Poppins"/>
              <a:buNone/>
            </a:pPr>
            <a:r>
              <a:rPr b="0" i="0" lang="en-US" sz="6600" u="none" cap="none" strike="noStrike">
                <a:solidFill>
                  <a:srgbClr val="FFFFFF"/>
                </a:solidFill>
                <a:latin typeface="Poppins"/>
                <a:ea typeface="Poppins"/>
                <a:cs typeface="Poppins"/>
                <a:sym typeface="Poppins"/>
              </a:rPr>
              <a:t>Cardiovascular Disease / Dyslipidemia: Mediterranean vs DASH vs Low-Fat</a:t>
            </a:r>
            <a:endParaRPr b="0" i="0" sz="1400" u="none" cap="none" strike="noStrike">
              <a:solidFill>
                <a:srgbClr val="000000"/>
              </a:solidFill>
              <a:latin typeface="Arial"/>
              <a:ea typeface="Arial"/>
              <a:cs typeface="Arial"/>
              <a:sym typeface="Arial"/>
            </a:endParaRPr>
          </a:p>
        </p:txBody>
      </p:sp>
      <p:sp>
        <p:nvSpPr>
          <p:cNvPr id="703" name="Google Shape;703;p124"/>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704" name="Google Shape;704;p124"/>
          <p:cNvGraphicFramePr/>
          <p:nvPr/>
        </p:nvGraphicFramePr>
        <p:xfrm>
          <a:off x="1115313" y="3136899"/>
          <a:ext cx="3000000" cy="3000000"/>
        </p:xfrm>
        <a:graphic>
          <a:graphicData uri="http://schemas.openxmlformats.org/drawingml/2006/table">
            <a:tbl>
              <a:tblPr bandRow="1">
                <a:noFill/>
                <a:tableStyleId>{2913B584-4A57-44CA-89FB-EE9C3ED25E55}</a:tableStyleId>
              </a:tblPr>
              <a:tblGrid>
                <a:gridCol w="2231000"/>
                <a:gridCol w="2880700"/>
                <a:gridCol w="2058525"/>
                <a:gridCol w="2889300"/>
                <a:gridCol w="2790775"/>
                <a:gridCol w="3298650"/>
              </a:tblGrid>
              <a:tr h="16256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Diet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Effectiveness for Lipids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Advantages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Limitations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Contraindications / Cautions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Best Fit Patients</a:t>
                      </a:r>
                      <a:endParaRPr sz="1400" u="none" cap="none" strike="noStrike"/>
                    </a:p>
                  </a:txBody>
                  <a:tcPr marT="12700" marB="12700" marR="12700" marL="12700" anchor="ctr"/>
                </a:tc>
              </a:tr>
              <a:tr h="16256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Mediterranean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Strong LDL &amp; ASCVD risk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Anti-inflammatory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Energy dense if portions unchecked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None absolute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Established CVD</a:t>
                      </a:r>
                      <a:endParaRPr sz="1400" u="none" cap="none" strike="noStrike"/>
                    </a:p>
                  </a:txBody>
                  <a:tcPr marT="12700" marB="12700" marR="12700" marL="12700" anchor="ctr"/>
                </a:tc>
              </a:tr>
              <a:tr h="16256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DASH</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 lipid improvement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BP + lipid benefit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Less TG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CKD potassium caution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CVD + HTN</a:t>
                      </a:r>
                      <a:endParaRPr sz="1400" u="none" cap="none" strike="noStrike"/>
                    </a:p>
                  </a:txBody>
                  <a:tcPr marT="12700" marB="12700" marR="12700" marL="12700" anchor="ctr"/>
                </a:tc>
              </a:tr>
              <a:tr h="16256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Low-Fat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Variable LDL lowering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Simple messaging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Can worsen TG if refined carbs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Metabolic syndrome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High LDL without insulin resistance</a:t>
                      </a:r>
                      <a:endParaRPr sz="1400" u="none" cap="none" strike="noStrike"/>
                    </a:p>
                  </a:txBody>
                  <a:tcPr marT="12700" marB="12700" marR="12700" marL="12700" anchor="ctr"/>
                </a:tc>
              </a:tr>
            </a:tbl>
          </a:graphicData>
        </a:graphic>
      </p:graphicFrame>
      <p:sp>
        <p:nvSpPr>
          <p:cNvPr id="705" name="Google Shape;705;p124"/>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9" name="Shape 709"/>
        <p:cNvGrpSpPr/>
        <p:nvPr/>
      </p:nvGrpSpPr>
      <p:grpSpPr>
        <a:xfrm>
          <a:off x="0" y="0"/>
          <a:ext cx="0" cy="0"/>
          <a:chOff x="0" y="0"/>
          <a:chExt cx="0" cy="0"/>
        </a:xfrm>
      </p:grpSpPr>
      <p:sp>
        <p:nvSpPr>
          <p:cNvPr id="710" name="Google Shape;710;p125"/>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711" name="Google Shape;711;p125"/>
          <p:cNvGrpSpPr/>
          <p:nvPr/>
        </p:nvGrpSpPr>
        <p:grpSpPr>
          <a:xfrm>
            <a:off x="-20323" y="-31379"/>
            <a:ext cx="18420223" cy="2984354"/>
            <a:chOff x="0" y="-1"/>
            <a:chExt cx="18420221" cy="2984352"/>
          </a:xfrm>
        </p:grpSpPr>
        <p:sp>
          <p:nvSpPr>
            <p:cNvPr id="712" name="Google Shape;712;p125"/>
            <p:cNvSpPr/>
            <p:nvPr/>
          </p:nvSpPr>
          <p:spPr>
            <a:xfrm>
              <a:off x="0" y="-1"/>
              <a:ext cx="18420221" cy="2984352"/>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13" name="Google Shape;713;p125"/>
            <p:cNvSpPr txBox="1"/>
            <p:nvPr/>
          </p:nvSpPr>
          <p:spPr>
            <a:xfrm>
              <a:off x="0" y="1"/>
              <a:ext cx="18420221"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14" name="Google Shape;714;p125"/>
          <p:cNvSpPr txBox="1"/>
          <p:nvPr/>
        </p:nvSpPr>
        <p:spPr>
          <a:xfrm>
            <a:off x="613442" y="330123"/>
            <a:ext cx="17610000" cy="1899300"/>
          </a:xfrm>
          <a:prstGeom prst="rect">
            <a:avLst/>
          </a:prstGeom>
          <a:noFill/>
          <a:ln>
            <a:noFill/>
          </a:ln>
        </p:spPr>
        <p:txBody>
          <a:bodyPr anchorCtr="0" anchor="t" bIns="0" lIns="0" spcFirstLastPara="1" rIns="0" wrap="square" tIns="0">
            <a:spAutoFit/>
          </a:bodyPr>
          <a:lstStyle/>
          <a:p>
            <a:pPr indent="0" lvl="0" marL="0" marR="0" rtl="0" algn="l">
              <a:lnSpc>
                <a:spcPct val="146774"/>
              </a:lnSpc>
              <a:spcBef>
                <a:spcPts val="0"/>
              </a:spcBef>
              <a:spcAft>
                <a:spcPts val="0"/>
              </a:spcAft>
              <a:buClr>
                <a:srgbClr val="FFFFFF"/>
              </a:buClr>
              <a:buSzPts val="6200"/>
              <a:buFont typeface="Poppins"/>
              <a:buNone/>
            </a:pPr>
            <a:r>
              <a:rPr b="0" i="0" lang="en-US" sz="5000" u="none" cap="none" strike="noStrike">
                <a:solidFill>
                  <a:srgbClr val="FFFFFF"/>
                </a:solidFill>
                <a:latin typeface="Poppins"/>
                <a:ea typeface="Poppins"/>
                <a:cs typeface="Poppins"/>
                <a:sym typeface="Poppins"/>
              </a:rPr>
              <a:t>IBS (Constipation-Predominant): Low-FODMAP vs High-Fiber vs Mediterranean</a:t>
            </a:r>
            <a:endParaRPr b="0" i="0" sz="5000" u="none" cap="none" strike="noStrike">
              <a:solidFill>
                <a:srgbClr val="000000"/>
              </a:solidFill>
              <a:latin typeface="Arial"/>
              <a:ea typeface="Arial"/>
              <a:cs typeface="Arial"/>
              <a:sym typeface="Arial"/>
            </a:endParaRPr>
          </a:p>
        </p:txBody>
      </p:sp>
      <p:sp>
        <p:nvSpPr>
          <p:cNvPr id="715" name="Google Shape;715;p125"/>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716" name="Google Shape;716;p125"/>
          <p:cNvGraphicFramePr/>
          <p:nvPr/>
        </p:nvGraphicFramePr>
        <p:xfrm>
          <a:off x="1564526" y="3213099"/>
          <a:ext cx="3000000" cy="3000000"/>
        </p:xfrm>
        <a:graphic>
          <a:graphicData uri="http://schemas.openxmlformats.org/drawingml/2006/table">
            <a:tbl>
              <a:tblPr bandRow="1">
                <a:noFill/>
                <a:tableStyleId>{2913B584-4A57-44CA-89FB-EE9C3ED25E55}</a:tableStyleId>
              </a:tblPr>
              <a:tblGrid>
                <a:gridCol w="2837875"/>
                <a:gridCol w="2935900"/>
                <a:gridCol w="1938725"/>
                <a:gridCol w="2140800"/>
                <a:gridCol w="2861275"/>
                <a:gridCol w="2993150"/>
              </a:tblGrid>
              <a:tr h="16413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Diet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Symptom Relief Effectiveness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Advantages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Limitations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Contraindications / Cautions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Best Fit Patients</a:t>
                      </a:r>
                      <a:endParaRPr sz="1400" u="none" cap="none" strike="noStrike"/>
                    </a:p>
                  </a:txBody>
                  <a:tcPr marT="12700" marB="12700" marR="12700" marL="12700" anchor="ctr"/>
                </a:tc>
              </a:tr>
              <a:tr h="16413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Low-FODMAP (short-term)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Strong symptom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Rapid bloating relief</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Not long-term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Eating disorder history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IBS with severe bloating</a:t>
                      </a:r>
                      <a:endParaRPr sz="1400" u="none" cap="none" strike="noStrike"/>
                    </a:p>
                  </a:txBody>
                  <a:tcPr marT="12700" marB="12700" marR="12700" marL="12700" anchor="ctr"/>
                </a:tc>
              </a:tr>
              <a:tr h="16413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High-Fiber (soluble-focused)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 improvement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Supports gut health</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Poor tolerance initially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Severe bloating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IBS-C</a:t>
                      </a:r>
                      <a:endParaRPr sz="1400" u="none" cap="none" strike="noStrike"/>
                    </a:p>
                  </a:txBody>
                  <a:tcPr marT="12700" marB="12700" marR="12700" marL="12700" anchor="ctr"/>
                </a:tc>
              </a:tr>
              <a:tr h="16413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Mediterranean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Mild–moderate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Anti-inflammatory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Slower symptom relief</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None absolute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IBS with systemic inflammation</a:t>
                      </a:r>
                      <a:endParaRPr sz="1400" u="none" cap="none" strike="noStrike"/>
                    </a:p>
                  </a:txBody>
                  <a:tcPr marT="12700" marB="12700" marR="12700" marL="12700" anchor="ctr"/>
                </a:tc>
              </a:tr>
            </a:tbl>
          </a:graphicData>
        </a:graphic>
      </p:graphicFrame>
      <p:sp>
        <p:nvSpPr>
          <p:cNvPr id="717" name="Google Shape;717;p125"/>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126"/>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723" name="Google Shape;723;p126"/>
          <p:cNvGrpSpPr/>
          <p:nvPr/>
        </p:nvGrpSpPr>
        <p:grpSpPr>
          <a:xfrm>
            <a:off x="-20323" y="-31379"/>
            <a:ext cx="18420223" cy="2984354"/>
            <a:chOff x="0" y="-1"/>
            <a:chExt cx="18420221" cy="2984352"/>
          </a:xfrm>
        </p:grpSpPr>
        <p:sp>
          <p:nvSpPr>
            <p:cNvPr id="724" name="Google Shape;724;p126"/>
            <p:cNvSpPr/>
            <p:nvPr/>
          </p:nvSpPr>
          <p:spPr>
            <a:xfrm>
              <a:off x="0" y="-1"/>
              <a:ext cx="18420221" cy="2984352"/>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25" name="Google Shape;725;p126"/>
            <p:cNvSpPr txBox="1"/>
            <p:nvPr/>
          </p:nvSpPr>
          <p:spPr>
            <a:xfrm>
              <a:off x="0" y="1"/>
              <a:ext cx="18420221"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26" name="Google Shape;726;p126"/>
          <p:cNvSpPr txBox="1"/>
          <p:nvPr/>
        </p:nvSpPr>
        <p:spPr>
          <a:xfrm>
            <a:off x="613442" y="330123"/>
            <a:ext cx="17609888" cy="2261348"/>
          </a:xfrm>
          <a:prstGeom prst="rect">
            <a:avLst/>
          </a:prstGeom>
          <a:noFill/>
          <a:ln>
            <a:noFill/>
          </a:ln>
        </p:spPr>
        <p:txBody>
          <a:bodyPr anchorCtr="0" anchor="t" bIns="0" lIns="0" spcFirstLastPara="1" rIns="0" wrap="square" tIns="0">
            <a:spAutoFit/>
          </a:bodyPr>
          <a:lstStyle/>
          <a:p>
            <a:pPr indent="0" lvl="0" marL="0" marR="0" rtl="0" algn="l">
              <a:lnSpc>
                <a:spcPct val="146774"/>
              </a:lnSpc>
              <a:spcBef>
                <a:spcPts val="0"/>
              </a:spcBef>
              <a:spcAft>
                <a:spcPts val="0"/>
              </a:spcAft>
              <a:buClr>
                <a:srgbClr val="FFFFFF"/>
              </a:buClr>
              <a:buSzPts val="6200"/>
              <a:buFont typeface="Poppins"/>
              <a:buNone/>
            </a:pPr>
            <a:r>
              <a:rPr b="0" i="0" lang="en-US" sz="6200" u="none" cap="none" strike="noStrike">
                <a:solidFill>
                  <a:srgbClr val="FFFFFF"/>
                </a:solidFill>
                <a:latin typeface="Poppins"/>
                <a:ea typeface="Poppins"/>
                <a:cs typeface="Poppins"/>
                <a:sym typeface="Poppins"/>
              </a:rPr>
              <a:t>PCOS: Mediterranean vs Low-Carbohydrate vs Plant-Based</a:t>
            </a:r>
            <a:endParaRPr b="0" i="0" sz="1400" u="none" cap="none" strike="noStrike">
              <a:solidFill>
                <a:srgbClr val="000000"/>
              </a:solidFill>
              <a:latin typeface="Arial"/>
              <a:ea typeface="Arial"/>
              <a:cs typeface="Arial"/>
              <a:sym typeface="Arial"/>
            </a:endParaRPr>
          </a:p>
        </p:txBody>
      </p:sp>
      <p:sp>
        <p:nvSpPr>
          <p:cNvPr id="727" name="Google Shape;727;p126"/>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728" name="Google Shape;728;p126"/>
          <p:cNvGraphicFramePr/>
          <p:nvPr/>
        </p:nvGraphicFramePr>
        <p:xfrm>
          <a:off x="1161504" y="3270096"/>
          <a:ext cx="3000000" cy="3000000"/>
        </p:xfrm>
        <a:graphic>
          <a:graphicData uri="http://schemas.openxmlformats.org/drawingml/2006/table">
            <a:tbl>
              <a:tblPr bandRow="1">
                <a:noFill/>
                <a:tableStyleId>{2913B584-4A57-44CA-89FB-EE9C3ED25E55}</a:tableStyleId>
              </a:tblPr>
              <a:tblGrid>
                <a:gridCol w="2497525"/>
                <a:gridCol w="3038325"/>
                <a:gridCol w="2638075"/>
                <a:gridCol w="2218575"/>
                <a:gridCol w="2922225"/>
                <a:gridCol w="2650275"/>
              </a:tblGrid>
              <a:tr h="18235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Diet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Effectiveness for Insulin Resistance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Advantages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Limitations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Contraindications / Cautions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Best Fit Patients</a:t>
                      </a:r>
                      <a:endParaRPr sz="1400" u="none" cap="none" strike="noStrike"/>
                    </a:p>
                  </a:txBody>
                  <a:tcPr marT="12700" marB="12700" marR="12700" marL="12700" anchor="ctr"/>
                </a:tc>
              </a:tr>
              <a:tr h="11764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Mediterranean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Moderate–strong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Hormone &amp; CV support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Weight loss slower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None absolute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PCOS with dyslipidemia</a:t>
                      </a:r>
                      <a:endParaRPr sz="1400" u="none" cap="none" strike="noStrike"/>
                    </a:p>
                  </a:txBody>
                  <a:tcPr marT="12700" marB="12700" marR="12700" marL="12700" anchor="ctr"/>
                </a:tc>
              </a:tr>
              <a:tr h="18235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Low-Carb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Strong short-term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Rapid insulin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Sustainability concerns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Pregnancy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PCOS + insulin resistance</a:t>
                      </a:r>
                      <a:endParaRPr sz="1400" u="none" cap="none" strike="noStrike"/>
                    </a:p>
                  </a:txBody>
                  <a:tcPr marT="12700" marB="12700" marR="12700" marL="12700" anchor="ctr"/>
                </a:tc>
              </a:tr>
              <a:tr h="18235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Plant-Based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Improves insulin sensitivity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Protein adequacy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Iron/B12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PCOS preferring vegetarian</a:t>
                      </a:r>
                      <a:endParaRPr sz="1400" u="none" cap="none" strike="noStrike"/>
                    </a:p>
                  </a:txBody>
                  <a:tcPr marT="12700" marB="12700" marR="12700" marL="12700" anchor="ctr"/>
                </a:tc>
              </a:tr>
            </a:tbl>
          </a:graphicData>
        </a:graphic>
      </p:graphicFrame>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127"/>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734" name="Google Shape;734;p127"/>
          <p:cNvGrpSpPr/>
          <p:nvPr/>
        </p:nvGrpSpPr>
        <p:grpSpPr>
          <a:xfrm>
            <a:off x="-20323" y="-31379"/>
            <a:ext cx="18420223" cy="2984354"/>
            <a:chOff x="0" y="-1"/>
            <a:chExt cx="18420221" cy="2984352"/>
          </a:xfrm>
        </p:grpSpPr>
        <p:sp>
          <p:nvSpPr>
            <p:cNvPr id="735" name="Google Shape;735;p127"/>
            <p:cNvSpPr/>
            <p:nvPr/>
          </p:nvSpPr>
          <p:spPr>
            <a:xfrm>
              <a:off x="0" y="-1"/>
              <a:ext cx="18420221" cy="2984352"/>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36" name="Google Shape;736;p127"/>
            <p:cNvSpPr txBox="1"/>
            <p:nvPr/>
          </p:nvSpPr>
          <p:spPr>
            <a:xfrm>
              <a:off x="0" y="1"/>
              <a:ext cx="18420221"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37" name="Google Shape;737;p127"/>
          <p:cNvSpPr txBox="1"/>
          <p:nvPr/>
        </p:nvSpPr>
        <p:spPr>
          <a:xfrm>
            <a:off x="613442" y="330123"/>
            <a:ext cx="17609888" cy="2261348"/>
          </a:xfrm>
          <a:prstGeom prst="rect">
            <a:avLst/>
          </a:prstGeom>
          <a:noFill/>
          <a:ln>
            <a:noFill/>
          </a:ln>
        </p:spPr>
        <p:txBody>
          <a:bodyPr anchorCtr="0" anchor="t" bIns="0" lIns="0" spcFirstLastPara="1" rIns="0" wrap="square" tIns="0">
            <a:spAutoFit/>
          </a:bodyPr>
          <a:lstStyle/>
          <a:p>
            <a:pPr indent="0" lvl="0" marL="0" marR="0" rtl="0" algn="l">
              <a:lnSpc>
                <a:spcPct val="146774"/>
              </a:lnSpc>
              <a:spcBef>
                <a:spcPts val="0"/>
              </a:spcBef>
              <a:spcAft>
                <a:spcPts val="0"/>
              </a:spcAft>
              <a:buClr>
                <a:srgbClr val="FFFFFF"/>
              </a:buClr>
              <a:buSzPts val="5600"/>
              <a:buFont typeface="Poppins"/>
              <a:buNone/>
            </a:pPr>
            <a:r>
              <a:rPr b="0" i="0" lang="en-US" sz="5600" u="none" cap="none" strike="noStrike">
                <a:solidFill>
                  <a:srgbClr val="FFFFFF"/>
                </a:solidFill>
                <a:latin typeface="Poppins"/>
                <a:ea typeface="Poppins"/>
                <a:cs typeface="Poppins"/>
                <a:sym typeface="Poppins"/>
              </a:rPr>
              <a:t>Obesity / Metabolic Syndrome: Mediterranean vs Low-Carbohydrate vs</a:t>
            </a:r>
            <a:r>
              <a:rPr b="0" i="0" lang="en-US" sz="6200" u="none" cap="none" strike="noStrike">
                <a:solidFill>
                  <a:srgbClr val="FFFFFF"/>
                </a:solidFill>
                <a:latin typeface="Poppins"/>
                <a:ea typeface="Poppins"/>
                <a:cs typeface="Poppins"/>
                <a:sym typeface="Poppins"/>
              </a:rPr>
              <a:t> </a:t>
            </a:r>
            <a:r>
              <a:rPr b="0" i="0" lang="en-US" sz="5900" u="none" cap="none" strike="noStrike">
                <a:solidFill>
                  <a:srgbClr val="FFFFFF"/>
                </a:solidFill>
                <a:latin typeface="Poppins"/>
                <a:ea typeface="Poppins"/>
                <a:cs typeface="Poppins"/>
                <a:sym typeface="Poppins"/>
              </a:rPr>
              <a:t>Intermittent Fasting</a:t>
            </a:r>
            <a:endParaRPr b="0" i="0" sz="1400" u="none" cap="none" strike="noStrike">
              <a:solidFill>
                <a:srgbClr val="000000"/>
              </a:solidFill>
              <a:latin typeface="Arial"/>
              <a:ea typeface="Arial"/>
              <a:cs typeface="Arial"/>
              <a:sym typeface="Arial"/>
            </a:endParaRPr>
          </a:p>
        </p:txBody>
      </p:sp>
      <p:sp>
        <p:nvSpPr>
          <p:cNvPr id="738" name="Google Shape;738;p127"/>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739" name="Google Shape;739;p127"/>
          <p:cNvGraphicFramePr/>
          <p:nvPr/>
        </p:nvGraphicFramePr>
        <p:xfrm>
          <a:off x="1198812" y="3086099"/>
          <a:ext cx="3000000" cy="3000000"/>
        </p:xfrm>
        <a:graphic>
          <a:graphicData uri="http://schemas.openxmlformats.org/drawingml/2006/table">
            <a:tbl>
              <a:tblPr bandRow="1">
                <a:noFill/>
                <a:tableStyleId>{2913B584-4A57-44CA-89FB-EE9C3ED25E55}</a:tableStyleId>
              </a:tblPr>
              <a:tblGrid>
                <a:gridCol w="2124700"/>
                <a:gridCol w="3043575"/>
                <a:gridCol w="2889050"/>
                <a:gridCol w="2040250"/>
                <a:gridCol w="2989175"/>
                <a:gridCol w="2803625"/>
              </a:tblGrid>
              <a:tr h="16691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Diet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Effectiveness for Weight Loss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Advantages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Limitations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Contraindications / Cautions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Best Fit Patients</a:t>
                      </a:r>
                      <a:endParaRPr sz="1400" u="none" cap="none" strike="noStrike"/>
                    </a:p>
                  </a:txBody>
                  <a:tcPr marT="12700" marB="12700" marR="12700" marL="12700" anchor="ctr"/>
                </a:tc>
              </a:tr>
              <a:tr h="16691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Mediterranean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Long-term adherence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Slower weight loss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None absolute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Chronic weight management</a:t>
                      </a:r>
                      <a:endParaRPr sz="1400" u="none" cap="none" strike="noStrike"/>
                    </a:p>
                  </a:txBody>
                  <a:tcPr marT="12700" marB="12700" marR="12700" marL="12700" anchor="ctr"/>
                </a:tc>
              </a:tr>
              <a:tr h="16691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Low-Carb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Strong short-term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TG and glucose improvement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Adherence drop-off</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Eating disorder history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Metabolic syndrome</a:t>
                      </a:r>
                      <a:endParaRPr sz="1400" u="none" cap="none" strike="noStrike"/>
                    </a:p>
                  </a:txBody>
                  <a:tcPr marT="12700" marB="12700" marR="12700" marL="12700" anchor="ctr"/>
                </a:tc>
              </a:tr>
              <a:tr h="16691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Intermittent Fasting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Simplifies intake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Not behavior-neutral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Pregnancy, ED history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Structured lifestyle</a:t>
                      </a:r>
                      <a:endParaRPr sz="1400" u="none" cap="none" strike="noStrike"/>
                    </a:p>
                  </a:txBody>
                  <a:tcPr marT="12700" marB="12700" marR="12700" marL="12700" anchor="ctr"/>
                </a:tc>
              </a:tr>
            </a:tbl>
          </a:graphicData>
        </a:graphic>
      </p:graphicFrame>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3" name="Shape 743"/>
        <p:cNvGrpSpPr/>
        <p:nvPr/>
      </p:nvGrpSpPr>
      <p:grpSpPr>
        <a:xfrm>
          <a:off x="0" y="0"/>
          <a:ext cx="0" cy="0"/>
          <a:chOff x="0" y="0"/>
          <a:chExt cx="0" cy="0"/>
        </a:xfrm>
      </p:grpSpPr>
      <p:sp>
        <p:nvSpPr>
          <p:cNvPr id="744" name="Google Shape;744;p128"/>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745" name="Google Shape;745;p128"/>
          <p:cNvGrpSpPr/>
          <p:nvPr/>
        </p:nvGrpSpPr>
        <p:grpSpPr>
          <a:xfrm>
            <a:off x="-20323" y="-31379"/>
            <a:ext cx="18420223" cy="2984354"/>
            <a:chOff x="0" y="-1"/>
            <a:chExt cx="18420221" cy="2984352"/>
          </a:xfrm>
        </p:grpSpPr>
        <p:sp>
          <p:nvSpPr>
            <p:cNvPr id="746" name="Google Shape;746;p128"/>
            <p:cNvSpPr/>
            <p:nvPr/>
          </p:nvSpPr>
          <p:spPr>
            <a:xfrm>
              <a:off x="0" y="-1"/>
              <a:ext cx="18420221" cy="2984352"/>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47" name="Google Shape;747;p128"/>
            <p:cNvSpPr txBox="1"/>
            <p:nvPr/>
          </p:nvSpPr>
          <p:spPr>
            <a:xfrm>
              <a:off x="0" y="1"/>
              <a:ext cx="18420221"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48" name="Google Shape;748;p128"/>
          <p:cNvSpPr txBox="1"/>
          <p:nvPr/>
        </p:nvSpPr>
        <p:spPr>
          <a:xfrm>
            <a:off x="638842" y="337424"/>
            <a:ext cx="17609888" cy="2246744"/>
          </a:xfrm>
          <a:prstGeom prst="rect">
            <a:avLst/>
          </a:prstGeom>
          <a:noFill/>
          <a:ln>
            <a:noFill/>
          </a:ln>
        </p:spPr>
        <p:txBody>
          <a:bodyPr anchorCtr="0" anchor="t" bIns="0" lIns="0" spcFirstLastPara="1" rIns="0" wrap="square" tIns="0">
            <a:spAutoFit/>
          </a:bodyPr>
          <a:lstStyle/>
          <a:p>
            <a:pPr indent="0" lvl="0" marL="0" marR="0" rtl="0" algn="l">
              <a:lnSpc>
                <a:spcPct val="159649"/>
              </a:lnSpc>
              <a:spcBef>
                <a:spcPts val="0"/>
              </a:spcBef>
              <a:spcAft>
                <a:spcPts val="0"/>
              </a:spcAft>
              <a:buClr>
                <a:srgbClr val="FFFFFF"/>
              </a:buClr>
              <a:buSzPts val="5700"/>
              <a:buFont typeface="Poppins"/>
              <a:buNone/>
            </a:pPr>
            <a:r>
              <a:rPr b="0" i="0" lang="en-US" sz="5700" u="none" cap="none" strike="noStrike">
                <a:solidFill>
                  <a:srgbClr val="FFFFFF"/>
                </a:solidFill>
                <a:latin typeface="Poppins"/>
                <a:ea typeface="Poppins"/>
                <a:cs typeface="Poppins"/>
                <a:sym typeface="Poppins"/>
              </a:rPr>
              <a:t>Autoimmune / Inflammatory Conditions: Mediterranean vs Elimination vs </a:t>
            </a:r>
            <a:r>
              <a:rPr b="0" i="0" lang="en-US" sz="5600" u="none" cap="none" strike="noStrike">
                <a:solidFill>
                  <a:srgbClr val="FFFFFF"/>
                </a:solidFill>
                <a:latin typeface="Poppins"/>
                <a:ea typeface="Poppins"/>
                <a:cs typeface="Poppins"/>
                <a:sym typeface="Poppins"/>
              </a:rPr>
              <a:t>Paleo-Style</a:t>
            </a:r>
            <a:endParaRPr b="0" i="0" sz="1400" u="none" cap="none" strike="noStrike">
              <a:solidFill>
                <a:srgbClr val="000000"/>
              </a:solidFill>
              <a:latin typeface="Arial"/>
              <a:ea typeface="Arial"/>
              <a:cs typeface="Arial"/>
              <a:sym typeface="Arial"/>
            </a:endParaRPr>
          </a:p>
        </p:txBody>
      </p:sp>
      <p:sp>
        <p:nvSpPr>
          <p:cNvPr id="749" name="Google Shape;749;p128"/>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750" name="Google Shape;750;p128"/>
          <p:cNvGraphicFramePr/>
          <p:nvPr/>
        </p:nvGraphicFramePr>
        <p:xfrm>
          <a:off x="1066800" y="3136899"/>
          <a:ext cx="3000000" cy="3000000"/>
        </p:xfrm>
        <a:graphic>
          <a:graphicData uri="http://schemas.openxmlformats.org/drawingml/2006/table">
            <a:tbl>
              <a:tblPr bandRow="1">
                <a:noFill/>
                <a:tableStyleId>{2913B584-4A57-44CA-89FB-EE9C3ED25E55}</a:tableStyleId>
              </a:tblPr>
              <a:tblGrid>
                <a:gridCol w="2513300"/>
                <a:gridCol w="3108525"/>
                <a:gridCol w="2892950"/>
                <a:gridCol w="2249175"/>
                <a:gridCol w="2920000"/>
                <a:gridCol w="2712350"/>
              </a:tblGrid>
              <a:tr h="16586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Diet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Effectiveness for Inflammation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Advantages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Limitations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Contraindications / Cautions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Best Fit Patients</a:t>
                      </a:r>
                      <a:endParaRPr sz="1400" u="none" cap="none" strike="noStrike"/>
                    </a:p>
                  </a:txBody>
                  <a:tcPr marT="12700" marB="12700" marR="12700" marL="12700" anchor="ctr"/>
                </a:tc>
              </a:tr>
              <a:tr h="16586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Mediterranean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Strong anti-inflammatory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Nutrient dense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Requires cooking skills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None absolute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Long-term autoimmune care</a:t>
                      </a:r>
                      <a:endParaRPr sz="1400" u="none" cap="none" strike="noStrike"/>
                    </a:p>
                  </a:txBody>
                  <a:tcPr marT="12700" marB="12700" marR="12700" marL="12700" anchor="ctr"/>
                </a:tc>
              </a:tr>
              <a:tr h="16586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Elimination (short-term)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Variable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Identifies triggers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Nutrient deficiency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Long-term use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Flare identification</a:t>
                      </a:r>
                      <a:endParaRPr sz="1400" u="none" cap="none" strike="noStrike"/>
                    </a:p>
                  </a:txBody>
                  <a:tcPr marT="12700" marB="12700" marR="12700" marL="12700" anchor="ctr"/>
                </a:tc>
              </a:tr>
              <a:tr h="16586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Paleo-Style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Limited evidence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Reduces ultra-processed foods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Calcium/fiber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CKD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Short-term experimentation</a:t>
                      </a:r>
                      <a:endParaRPr sz="1400" u="none" cap="none" strike="noStrike"/>
                    </a:p>
                  </a:txBody>
                  <a:tcPr marT="12700" marB="12700" marR="12700" marL="12700" anchor="ctr"/>
                </a:tc>
              </a:tr>
            </a:tbl>
          </a:graphicData>
        </a:graphic>
      </p:graphicFrame>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4" name="Shape 754"/>
        <p:cNvGrpSpPr/>
        <p:nvPr/>
      </p:nvGrpSpPr>
      <p:grpSpPr>
        <a:xfrm>
          <a:off x="0" y="0"/>
          <a:ext cx="0" cy="0"/>
          <a:chOff x="0" y="0"/>
          <a:chExt cx="0" cy="0"/>
        </a:xfrm>
      </p:grpSpPr>
      <p:sp>
        <p:nvSpPr>
          <p:cNvPr id="755" name="Google Shape;755;p129"/>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756" name="Google Shape;756;p129"/>
          <p:cNvGrpSpPr/>
          <p:nvPr/>
        </p:nvGrpSpPr>
        <p:grpSpPr>
          <a:xfrm>
            <a:off x="-20323" y="-31379"/>
            <a:ext cx="18420223" cy="2984354"/>
            <a:chOff x="0" y="-1"/>
            <a:chExt cx="18420221" cy="2984352"/>
          </a:xfrm>
        </p:grpSpPr>
        <p:sp>
          <p:nvSpPr>
            <p:cNvPr id="757" name="Google Shape;757;p129"/>
            <p:cNvSpPr/>
            <p:nvPr/>
          </p:nvSpPr>
          <p:spPr>
            <a:xfrm>
              <a:off x="0" y="-1"/>
              <a:ext cx="18420221" cy="2984352"/>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58" name="Google Shape;758;p129"/>
            <p:cNvSpPr txBox="1"/>
            <p:nvPr/>
          </p:nvSpPr>
          <p:spPr>
            <a:xfrm>
              <a:off x="0" y="1"/>
              <a:ext cx="18420221"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59" name="Google Shape;759;p129"/>
          <p:cNvSpPr txBox="1"/>
          <p:nvPr/>
        </p:nvSpPr>
        <p:spPr>
          <a:xfrm>
            <a:off x="1173748" y="180882"/>
            <a:ext cx="16981336" cy="2284714"/>
          </a:xfrm>
          <a:prstGeom prst="rect">
            <a:avLst/>
          </a:prstGeom>
          <a:noFill/>
          <a:ln>
            <a:noFill/>
          </a:ln>
        </p:spPr>
        <p:txBody>
          <a:bodyPr anchorCtr="0" anchor="t" bIns="0" lIns="0" spcFirstLastPara="1" rIns="0" wrap="square" tIns="0">
            <a:spAutoFit/>
          </a:bodyPr>
          <a:lstStyle/>
          <a:p>
            <a:pPr indent="0" lvl="0" marL="0" marR="0" rtl="0" algn="l">
              <a:lnSpc>
                <a:spcPct val="130000"/>
              </a:lnSpc>
              <a:spcBef>
                <a:spcPts val="0"/>
              </a:spcBef>
              <a:spcAft>
                <a:spcPts val="0"/>
              </a:spcAft>
              <a:buClr>
                <a:srgbClr val="FFFFFF"/>
              </a:buClr>
              <a:buSzPts val="7000"/>
              <a:buFont typeface="Poppins"/>
              <a:buNone/>
            </a:pPr>
            <a:r>
              <a:rPr b="0" i="0" lang="en-US" sz="7000" u="none" cap="none" strike="noStrike">
                <a:solidFill>
                  <a:srgbClr val="FFFFFF"/>
                </a:solidFill>
                <a:latin typeface="Poppins"/>
                <a:ea typeface="Poppins"/>
                <a:cs typeface="Poppins"/>
                <a:sym typeface="Poppins"/>
              </a:rPr>
              <a:t>Summary Table - Effectiveness and Contraindications of Various Diets</a:t>
            </a:r>
            <a:endParaRPr b="0" i="0" sz="1400" u="none" cap="none" strike="noStrike">
              <a:solidFill>
                <a:srgbClr val="000000"/>
              </a:solidFill>
              <a:latin typeface="Arial"/>
              <a:ea typeface="Arial"/>
              <a:cs typeface="Arial"/>
              <a:sym typeface="Arial"/>
            </a:endParaRPr>
          </a:p>
        </p:txBody>
      </p:sp>
      <p:sp>
        <p:nvSpPr>
          <p:cNvPr id="760" name="Google Shape;760;p129"/>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761" name="Google Shape;761;p129"/>
          <p:cNvGraphicFramePr/>
          <p:nvPr/>
        </p:nvGraphicFramePr>
        <p:xfrm>
          <a:off x="270912" y="2901775"/>
          <a:ext cx="3000000" cy="3000000"/>
        </p:xfrm>
        <a:graphic>
          <a:graphicData uri="http://schemas.openxmlformats.org/drawingml/2006/table">
            <a:tbl>
              <a:tblPr bandRow="1">
                <a:noFill/>
                <a:tableStyleId>{2913B584-4A57-44CA-89FB-EE9C3ED25E55}</a:tableStyleId>
              </a:tblPr>
              <a:tblGrid>
                <a:gridCol w="2621775"/>
                <a:gridCol w="3671200"/>
                <a:gridCol w="2404850"/>
                <a:gridCol w="3317450"/>
                <a:gridCol w="2994575"/>
                <a:gridCol w="2827925"/>
              </a:tblGrid>
              <a:tr h="349850">
                <a:tc>
                  <a:txBody>
                    <a:bodyPr/>
                    <a:lstStyle/>
                    <a:p>
                      <a:pPr indent="0" lvl="0" marL="0" marR="0" rtl="0" algn="ctr">
                        <a:lnSpc>
                          <a:spcPct val="100000"/>
                        </a:lnSpc>
                        <a:spcBef>
                          <a:spcPts val="0"/>
                        </a:spcBef>
                        <a:spcAft>
                          <a:spcPts val="0"/>
                        </a:spcAft>
                        <a:buClr>
                          <a:schemeClr val="dk1"/>
                        </a:buClr>
                        <a:buSzPts val="1600"/>
                        <a:buFont typeface="Times"/>
                        <a:buNone/>
                      </a:pPr>
                      <a:r>
                        <a:rPr b="1" lang="en-US" sz="1600" u="none" cap="none" strike="noStrike">
                          <a:latin typeface="Times"/>
                          <a:ea typeface="Times"/>
                          <a:cs typeface="Times"/>
                          <a:sym typeface="Times"/>
                        </a:rPr>
                        <a:t>Diet 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b="1" lang="en-US" sz="1600" u="none" cap="none" strike="noStrike">
                          <a:latin typeface="Times"/>
                          <a:ea typeface="Times"/>
                          <a:cs typeface="Times"/>
                          <a:sym typeface="Times"/>
                        </a:rPr>
                        <a:t>Primary Therapeutic Uses (Effectiveness)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b="1" lang="en-US" sz="1600" u="none" cap="none" strike="noStrike">
                          <a:latin typeface="Times"/>
                          <a:ea typeface="Times"/>
                          <a:cs typeface="Times"/>
                          <a:sym typeface="Times"/>
                        </a:rPr>
                        <a:t>Evidence Strength (General)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b="1" lang="en-US" sz="1600" u="none" cap="none" strike="noStrike">
                          <a:latin typeface="Times"/>
                          <a:ea typeface="Times"/>
                          <a:cs typeface="Times"/>
                          <a:sym typeface="Times"/>
                        </a:rPr>
                        <a:t>Potential Benefits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b="1" lang="en-US" sz="1600" u="none" cap="none" strike="noStrike">
                          <a:latin typeface="Times"/>
                          <a:ea typeface="Times"/>
                          <a:cs typeface="Times"/>
                          <a:sym typeface="Times"/>
                        </a:rPr>
                        <a:t>Contraindications / Cautions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600"/>
                        <a:buFont typeface="Times"/>
                        <a:buNone/>
                      </a:pPr>
                      <a:r>
                        <a:rPr b="1" lang="en-US" sz="1600" u="none" cap="none" strike="noStrike">
                          <a:latin typeface="Times"/>
                          <a:ea typeface="Times"/>
                          <a:cs typeface="Times"/>
                          <a:sym typeface="Times"/>
                        </a:rPr>
                        <a:t>Clinical Notes</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Mediterranean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CVD prevention, type 2 diabetes, metabolic syndrome, inflammation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Strong (RCTs, meta-analyses)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Improves lipid profile, glycemic control, reduces ASCVD risk</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Few absolute contraindications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Adaptable across cultures; portion awareness needed</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DASH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Hypertension, CVD risk reduction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Strong (RCTs)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Lowers BP, improves lipid markers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Caution in CKD if potassium is high</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Gradual sodium reduction improves adherence</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Low-Carbohydrate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Type 2 diabetes, metabolic syndrome, weight loss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Moderate–Strong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Improves glycemia, TG reduction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Pregnancy, eating disorders, advanced CKD</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Carb quality more important than elimination</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Ketogenic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Refractory epilepsy; short-term glycemic control</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Strong (epilepsy), Moderate (metabolic)</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Rapid glucose lowering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Pregnancy, liver disease, pancreatitis, eating disorder hx</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Requires close monitoring; micronutrient risk</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Plant-Based / Vegetarian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CVD prevention, diabetes, weight management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Strong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Improves insulin sensitivity, lowers LDL</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Risk of B12, iron, zinc deficiency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Ensure protein quality and micronutrient adequacy</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Vegan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Ethical, metabolic health</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Moderate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LDL reduction, improved insulin sensitivity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Pregnancy, older adults without supplementation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B12 supplementation mandatory</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Low-FODMAP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IBS symptom management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Strong (short-term)</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Reduces bloating, pain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Not for long-term use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Must reintroduce foods to prevent deficiencies</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Gluten-Free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Celiac disease, NCGS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Strong (celiac), Limited (general population)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Symptom relief in celiac</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Unnecessary restriction in non-celiac</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Risk of low fiber and micronutrients</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Paleo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Weight loss, glycemic control</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Limited–Moderate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Reduces ultra-processed foods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CKD risk, calcium inadequacy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Not evidence-based for long-term disease prevention</a:t>
                      </a:r>
                      <a:endParaRPr sz="1400" u="none" cap="none" strike="noStrike"/>
                    </a:p>
                  </a:txBody>
                  <a:tcPr marT="12700" marB="12700" marR="12700" marL="12700" anchor="ctr"/>
                </a:tc>
              </a:tr>
              <a:tr h="542275">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Intermittent Fasting (Time-Restricted Eating)</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Weight loss, insulin sensitivity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Moderate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Improves metabolic flexibility</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Pregnancy, eating disorders, adrenal dysregulation</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Meal timing should align with lifestyle</a:t>
                      </a:r>
                      <a:endParaRPr sz="1400" u="none" cap="none" strike="noStrike"/>
                    </a:p>
                  </a:txBody>
                  <a:tcPr marT="12700" marB="12700" marR="12700" marL="12700" anchor="ctr"/>
                </a:tc>
              </a:tr>
              <a:tr h="349850">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Low-Fat Diet</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Hyperlipidemia, weight loss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Moderate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Reduces total energy intake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Can worsen glycemia if carb quality poor</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Fat quality matters more than quantity</a:t>
                      </a:r>
                      <a:endParaRPr sz="1400" u="none" cap="none" strike="noStrike"/>
                    </a:p>
                  </a:txBody>
                  <a:tcPr marT="12700" marB="12700" marR="12700" marL="12700" anchor="ctr"/>
                </a:tc>
              </a:tr>
              <a:tr h="349850">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Elimination Diets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Food sensitivities, autoimmune flares (short-term)</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Limited–Moderate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Identifies triggers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Risk of nutrient deficiencies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Use only with reintroduction plan</a:t>
                      </a:r>
                      <a:endParaRPr sz="1400" u="none" cap="none" strike="noStrike"/>
                    </a:p>
                  </a:txBody>
                  <a:tcPr marT="12700" marB="12700" marR="12700" marL="12700" anchor="ctr"/>
                </a:tc>
              </a:tr>
              <a:tr h="349850">
                <a:tc>
                  <a:txBody>
                    <a:bodyPr/>
                    <a:lstStyle/>
                    <a:p>
                      <a:pPr indent="0" lvl="0" marL="0" marR="0" rtl="0" algn="l">
                        <a:lnSpc>
                          <a:spcPct val="100000"/>
                        </a:lnSpc>
                        <a:spcBef>
                          <a:spcPts val="0"/>
                        </a:spcBef>
                        <a:spcAft>
                          <a:spcPts val="0"/>
                        </a:spcAft>
                        <a:buClr>
                          <a:schemeClr val="dk1"/>
                        </a:buClr>
                        <a:buSzPts val="1400"/>
                        <a:buFont typeface="Times"/>
                        <a:buNone/>
                      </a:pPr>
                      <a:r>
                        <a:rPr b="1" lang="en-US" sz="1400" u="none" cap="none" strike="noStrike">
                          <a:latin typeface="Times"/>
                          <a:ea typeface="Times"/>
                          <a:cs typeface="Times"/>
                          <a:sym typeface="Times"/>
                        </a:rPr>
                        <a:t>Elemental / Very Low-Calorie Diets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Severe GI disease, pre-op</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Strong (medical use)</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GI rest, rapid weight loss</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Long-term use contraindicated</a:t>
                      </a:r>
                      <a:endParaRPr sz="1400" u="none" cap="none" strike="noStrike"/>
                    </a:p>
                  </a:txBody>
                  <a:tcPr marT="12700" marB="12700" marR="12700" marL="12700" anchor="ctr"/>
                </a:tc>
                <a:tc>
                  <a:txBody>
                    <a:bodyPr/>
                    <a:lstStyle/>
                    <a:p>
                      <a:pPr indent="0" lvl="0" marL="0" marR="0" rtl="0" algn="l">
                        <a:lnSpc>
                          <a:spcPct val="100000"/>
                        </a:lnSpc>
                        <a:spcBef>
                          <a:spcPts val="0"/>
                        </a:spcBef>
                        <a:spcAft>
                          <a:spcPts val="0"/>
                        </a:spcAft>
                        <a:buClr>
                          <a:schemeClr val="dk1"/>
                        </a:buClr>
                        <a:buSzPts val="1400"/>
                        <a:buFont typeface="Times"/>
                        <a:buNone/>
                      </a:pPr>
                      <a:r>
                        <a:rPr lang="en-US" sz="1400" u="none" cap="none" strike="noStrike">
                          <a:latin typeface="Times"/>
                          <a:ea typeface="Times"/>
                          <a:cs typeface="Times"/>
                          <a:sym typeface="Times"/>
                        </a:rPr>
                        <a:t>Medical supervision required</a:t>
                      </a:r>
                      <a:endParaRPr sz="1400" u="none" cap="none" strike="noStrike"/>
                    </a:p>
                  </a:txBody>
                  <a:tcPr marT="12700" marB="12700" marR="12700" marL="12700" anchor="ctr"/>
                </a:tc>
              </a:tr>
            </a:tbl>
          </a:graphicData>
        </a:graphic>
      </p:graphicFrame>
      <p:sp>
        <p:nvSpPr>
          <p:cNvPr id="762" name="Google Shape;762;p129"/>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6" name="Shape 766"/>
        <p:cNvGrpSpPr/>
        <p:nvPr/>
      </p:nvGrpSpPr>
      <p:grpSpPr>
        <a:xfrm>
          <a:off x="0" y="0"/>
          <a:ext cx="0" cy="0"/>
          <a:chOff x="0" y="0"/>
          <a:chExt cx="0" cy="0"/>
        </a:xfrm>
      </p:grpSpPr>
      <p:grpSp>
        <p:nvGrpSpPr>
          <p:cNvPr id="767" name="Google Shape;767;p130"/>
          <p:cNvGrpSpPr/>
          <p:nvPr/>
        </p:nvGrpSpPr>
        <p:grpSpPr>
          <a:xfrm>
            <a:off x="-528025" y="0"/>
            <a:ext cx="19048347" cy="3718150"/>
            <a:chOff x="-1" y="-1"/>
            <a:chExt cx="19048347" cy="3086114"/>
          </a:xfrm>
        </p:grpSpPr>
        <p:sp>
          <p:nvSpPr>
            <p:cNvPr id="768" name="Google Shape;768;p130"/>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69" name="Google Shape;769;p130"/>
            <p:cNvSpPr txBox="1"/>
            <p:nvPr/>
          </p:nvSpPr>
          <p:spPr>
            <a:xfrm>
              <a:off x="-1" y="1"/>
              <a:ext cx="19048200" cy="9327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70" name="Google Shape;770;p130"/>
          <p:cNvSpPr txBox="1"/>
          <p:nvPr/>
        </p:nvSpPr>
        <p:spPr>
          <a:xfrm>
            <a:off x="1066097" y="487772"/>
            <a:ext cx="17367900" cy="27246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5900"/>
              <a:buFont typeface="Poppins"/>
              <a:buNone/>
            </a:pPr>
            <a:r>
              <a:rPr b="1" i="0" lang="en-US" sz="5900" u="none" cap="none" strike="noStrike">
                <a:solidFill>
                  <a:srgbClr val="0433FF"/>
                </a:solidFill>
                <a:latin typeface="Poppins"/>
                <a:ea typeface="Poppins"/>
                <a:cs typeface="Poppins"/>
                <a:sym typeface="Poppins"/>
              </a:rPr>
              <a:t>Interactions</a:t>
            </a:r>
            <a:r>
              <a:rPr lang="en-US" sz="5900">
                <a:solidFill>
                  <a:srgbClr val="0433FF"/>
                </a:solidFill>
                <a:latin typeface="Poppins"/>
                <a:ea typeface="Poppins"/>
                <a:cs typeface="Poppins"/>
                <a:sym typeface="Poppins"/>
              </a:rPr>
              <a:t> (</a:t>
            </a:r>
            <a:r>
              <a:rPr b="0" i="0" lang="en-US" sz="5900" u="none" cap="none" strike="noStrike">
                <a:solidFill>
                  <a:srgbClr val="0433FF"/>
                </a:solidFill>
                <a:latin typeface="Poppins"/>
                <a:ea typeface="Poppins"/>
                <a:cs typeface="Poppins"/>
                <a:sym typeface="Poppins"/>
              </a:rPr>
              <a:t>Drugs </a:t>
            </a:r>
            <a:r>
              <a:rPr lang="en-US" sz="5900">
                <a:solidFill>
                  <a:srgbClr val="0433FF"/>
                </a:solidFill>
                <a:latin typeface="Poppins"/>
                <a:ea typeface="Poppins"/>
                <a:cs typeface="Poppins"/>
                <a:sym typeface="Poppins"/>
              </a:rPr>
              <a:t>&amp;</a:t>
            </a:r>
            <a:r>
              <a:rPr b="0" i="0" lang="en-US" sz="5900" u="none" cap="none" strike="noStrike">
                <a:solidFill>
                  <a:srgbClr val="0433FF"/>
                </a:solidFill>
                <a:latin typeface="Poppins"/>
                <a:ea typeface="Poppins"/>
                <a:cs typeface="Poppins"/>
                <a:sym typeface="Poppins"/>
              </a:rPr>
              <a:t> Foods, Alcohol, Vitamins, Minerals, Herbs, Phytochemicals, </a:t>
            </a:r>
            <a:r>
              <a:rPr lang="en-US" sz="5900">
                <a:solidFill>
                  <a:srgbClr val="0433FF"/>
                </a:solidFill>
                <a:latin typeface="Poppins"/>
                <a:ea typeface="Poppins"/>
                <a:cs typeface="Poppins"/>
                <a:sym typeface="Poppins"/>
              </a:rPr>
              <a:t>&amp;</a:t>
            </a:r>
            <a:r>
              <a:rPr b="0" i="0" lang="en-US" sz="5900" u="none" cap="none" strike="noStrike">
                <a:solidFill>
                  <a:srgbClr val="0433FF"/>
                </a:solidFill>
                <a:latin typeface="Poppins"/>
                <a:ea typeface="Poppins"/>
                <a:cs typeface="Poppins"/>
                <a:sym typeface="Poppins"/>
              </a:rPr>
              <a:t> Zoochemicals)</a:t>
            </a:r>
            <a:endParaRPr b="0" i="0" sz="1400" u="none" cap="none" strike="noStrike">
              <a:solidFill>
                <a:srgbClr val="000000"/>
              </a:solidFill>
              <a:latin typeface="Arial"/>
              <a:ea typeface="Arial"/>
              <a:cs typeface="Arial"/>
              <a:sym typeface="Arial"/>
            </a:endParaRPr>
          </a:p>
        </p:txBody>
      </p:sp>
      <p:sp>
        <p:nvSpPr>
          <p:cNvPr id="771" name="Google Shape;771;p13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72" name="Google Shape;772;p130"/>
          <p:cNvSpPr txBox="1"/>
          <p:nvPr/>
        </p:nvSpPr>
        <p:spPr>
          <a:xfrm>
            <a:off x="1066093" y="4892869"/>
            <a:ext cx="16155900" cy="4155900"/>
          </a:xfrm>
          <a:prstGeom prst="rect">
            <a:avLst/>
          </a:prstGeom>
          <a:noFill/>
          <a:ln>
            <a:noFill/>
          </a:ln>
        </p:spPr>
        <p:txBody>
          <a:bodyPr anchorCtr="0" anchor="t" bIns="45700" lIns="45700" spcFirstLastPara="1" rIns="45700" wrap="square" tIns="45700">
            <a:spAutoFit/>
          </a:bodyPr>
          <a:lstStyle/>
          <a:p>
            <a:pPr indent="-320841" lvl="0" marL="320841" marR="0" rtl="0" algn="l">
              <a:lnSpc>
                <a:spcPct val="100000"/>
              </a:lnSpc>
              <a:spcBef>
                <a:spcPts val="0"/>
              </a:spcBef>
              <a:spcAft>
                <a:spcPts val="0"/>
              </a:spcAft>
              <a:buClr>
                <a:srgbClr val="000000"/>
              </a:buClr>
              <a:buSzPts val="3200"/>
              <a:buFont typeface="Times"/>
              <a:buChar char="•"/>
            </a:pPr>
            <a:r>
              <a:rPr b="1" i="0" lang="en-US" sz="3200" u="none" cap="none" strike="noStrike">
                <a:solidFill>
                  <a:srgbClr val="000000"/>
                </a:solidFill>
                <a:latin typeface="Times"/>
                <a:ea typeface="Times"/>
                <a:cs typeface="Times"/>
                <a:sym typeface="Times"/>
              </a:rPr>
              <a:t>Timing matters</a:t>
            </a:r>
            <a:r>
              <a:rPr b="0" i="0" lang="en-US" sz="3200" u="none" cap="none" strike="noStrike">
                <a:solidFill>
                  <a:srgbClr val="000000"/>
                </a:solidFill>
                <a:latin typeface="Times"/>
                <a:ea typeface="Times"/>
                <a:cs typeface="Times"/>
                <a:sym typeface="Times"/>
              </a:rPr>
              <a:t>: Many interactions are mitigated by separating food/supplement and medication intake.</a:t>
            </a:r>
            <a:endParaRPr b="0" i="0" sz="1400" u="none" cap="none" strike="noStrike">
              <a:solidFill>
                <a:srgbClr val="000000"/>
              </a:solidFill>
              <a:latin typeface="Arial"/>
              <a:ea typeface="Arial"/>
              <a:cs typeface="Arial"/>
              <a:sym typeface="Arial"/>
            </a:endParaRPr>
          </a:p>
          <a:p>
            <a:pPr indent="-320841" lvl="0" marL="320841"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Times"/>
                <a:ea typeface="Times"/>
                <a:cs typeface="Times"/>
                <a:sym typeface="Times"/>
              </a:rPr>
              <a:t>Consistency &gt; elimination</a:t>
            </a:r>
            <a:r>
              <a:rPr b="0" i="0" lang="en-US" sz="3200" u="none" cap="none" strike="noStrike">
                <a:solidFill>
                  <a:srgbClr val="000000"/>
                </a:solidFill>
                <a:latin typeface="Times"/>
                <a:ea typeface="Times"/>
                <a:cs typeface="Times"/>
                <a:sym typeface="Times"/>
              </a:rPr>
              <a:t> for nutrients like vitamin K.</a:t>
            </a:r>
            <a:endParaRPr b="0" i="0" sz="1400" u="none" cap="none" strike="noStrike">
              <a:solidFill>
                <a:srgbClr val="000000"/>
              </a:solidFill>
              <a:latin typeface="Arial"/>
              <a:ea typeface="Arial"/>
              <a:cs typeface="Arial"/>
              <a:sym typeface="Arial"/>
            </a:endParaRPr>
          </a:p>
          <a:p>
            <a:pPr indent="-320841" lvl="0" marL="320841"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Times"/>
                <a:ea typeface="Times"/>
                <a:cs typeface="Times"/>
                <a:sym typeface="Times"/>
              </a:rPr>
              <a:t>Herbs and “natural” products can be pharmacologically active</a:t>
            </a:r>
            <a:r>
              <a:rPr b="0" i="0" lang="en-US" sz="3200" u="none" cap="none" strike="noStrike">
                <a:solidFill>
                  <a:srgbClr val="000000"/>
                </a:solidFill>
                <a:latin typeface="Times"/>
                <a:ea typeface="Times"/>
                <a:cs typeface="Times"/>
                <a:sym typeface="Times"/>
              </a:rPr>
              <a:t> and are common causes of adverse interactions.</a:t>
            </a:r>
            <a:endParaRPr b="0" i="0" sz="1400" u="none" cap="none" strike="noStrike">
              <a:solidFill>
                <a:srgbClr val="000000"/>
              </a:solidFill>
              <a:latin typeface="Arial"/>
              <a:ea typeface="Arial"/>
              <a:cs typeface="Arial"/>
              <a:sym typeface="Arial"/>
            </a:endParaRPr>
          </a:p>
          <a:p>
            <a:pPr indent="-320841" lvl="0" marL="320841"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Times"/>
                <a:ea typeface="Times"/>
                <a:cs typeface="Times"/>
                <a:sym typeface="Times"/>
              </a:rPr>
              <a:t>Alcohol is a major modifier</a:t>
            </a:r>
            <a:r>
              <a:rPr b="0" i="0" lang="en-US" sz="3200" u="none" cap="none" strike="noStrike">
                <a:solidFill>
                  <a:srgbClr val="000000"/>
                </a:solidFill>
                <a:latin typeface="Times"/>
                <a:ea typeface="Times"/>
                <a:cs typeface="Times"/>
                <a:sym typeface="Times"/>
              </a:rPr>
              <a:t> of drug metabolism and toxicity.</a:t>
            </a:r>
            <a:endParaRPr b="0" i="0" sz="1400" u="none" cap="none" strike="noStrike">
              <a:solidFill>
                <a:srgbClr val="000000"/>
              </a:solidFill>
              <a:latin typeface="Arial"/>
              <a:ea typeface="Arial"/>
              <a:cs typeface="Arial"/>
              <a:sym typeface="Arial"/>
            </a:endParaRPr>
          </a:p>
          <a:p>
            <a:pPr indent="-320841" lvl="0" marL="320841" marR="0" rtl="0" algn="l">
              <a:lnSpc>
                <a:spcPct val="100000"/>
              </a:lnSpc>
              <a:spcBef>
                <a:spcPts val="1200"/>
              </a:spcBef>
              <a:spcAft>
                <a:spcPts val="0"/>
              </a:spcAft>
              <a:buClr>
                <a:srgbClr val="000000"/>
              </a:buClr>
              <a:buSzPts val="3200"/>
              <a:buFont typeface="Times"/>
              <a:buChar char="•"/>
            </a:pPr>
            <a:r>
              <a:rPr b="0" i="0" lang="en-US" sz="3200" u="none" cap="none" strike="noStrike">
                <a:solidFill>
                  <a:srgbClr val="000000"/>
                </a:solidFill>
                <a:latin typeface="Times"/>
                <a:ea typeface="Times"/>
                <a:cs typeface="Times"/>
                <a:sym typeface="Times"/>
              </a:rPr>
              <a:t>Always screen supplements, fortified foods, and functional ingredients during intake.</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6" name="Shape 776"/>
        <p:cNvGrpSpPr/>
        <p:nvPr/>
      </p:nvGrpSpPr>
      <p:grpSpPr>
        <a:xfrm>
          <a:off x="0" y="0"/>
          <a:ext cx="0" cy="0"/>
          <a:chOff x="0" y="0"/>
          <a:chExt cx="0" cy="0"/>
        </a:xfrm>
      </p:grpSpPr>
      <p:grpSp>
        <p:nvGrpSpPr>
          <p:cNvPr id="777" name="Google Shape;777;p131"/>
          <p:cNvGrpSpPr/>
          <p:nvPr/>
        </p:nvGrpSpPr>
        <p:grpSpPr>
          <a:xfrm>
            <a:off x="-147012" y="-152408"/>
            <a:ext cx="19708749" cy="3086115"/>
            <a:chOff x="-1" y="-1"/>
            <a:chExt cx="19708747" cy="3086114"/>
          </a:xfrm>
        </p:grpSpPr>
        <p:sp>
          <p:nvSpPr>
            <p:cNvPr id="778" name="Google Shape;778;p131"/>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79" name="Google Shape;779;p131"/>
            <p:cNvSpPr txBox="1"/>
            <p:nvPr/>
          </p:nvSpPr>
          <p:spPr>
            <a:xfrm>
              <a:off x="660399" y="22860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80" name="Google Shape;780;p131"/>
          <p:cNvSpPr txBox="1"/>
          <p:nvPr/>
        </p:nvSpPr>
        <p:spPr>
          <a:xfrm>
            <a:off x="843545" y="820300"/>
            <a:ext cx="17367798" cy="1140697"/>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Drug–Food Interactions</a:t>
            </a:r>
            <a:endParaRPr b="0" i="0" sz="1400" u="none" cap="none" strike="noStrike">
              <a:solidFill>
                <a:srgbClr val="000000"/>
              </a:solidFill>
              <a:latin typeface="Arial"/>
              <a:ea typeface="Arial"/>
              <a:cs typeface="Arial"/>
              <a:sym typeface="Arial"/>
            </a:endParaRPr>
          </a:p>
        </p:txBody>
      </p:sp>
      <p:sp>
        <p:nvSpPr>
          <p:cNvPr id="781" name="Google Shape;781;p131"/>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782" name="Google Shape;782;p131"/>
          <p:cNvGraphicFramePr/>
          <p:nvPr/>
        </p:nvGraphicFramePr>
        <p:xfrm>
          <a:off x="1435100" y="3079749"/>
          <a:ext cx="3000000" cy="3000000"/>
        </p:xfrm>
        <a:graphic>
          <a:graphicData uri="http://schemas.openxmlformats.org/drawingml/2006/table">
            <a:tbl>
              <a:tblPr bandRow="1">
                <a:noFill/>
                <a:tableStyleId>{2913B584-4A57-44CA-89FB-EE9C3ED25E55}</a:tableStyleId>
              </a:tblPr>
              <a:tblGrid>
                <a:gridCol w="4403325"/>
                <a:gridCol w="4168575"/>
                <a:gridCol w="2924600"/>
                <a:gridCol w="4260950"/>
              </a:tblGrid>
              <a:tr h="7246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Drug Class / Example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Food Interaction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Effect /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Clinical Guidance</a:t>
                      </a:r>
                      <a:endParaRPr sz="1400" u="none" cap="none" strike="noStrike"/>
                    </a:p>
                  </a:txBody>
                  <a:tcPr marT="12700" marB="12700" marR="12700" marL="12700" anchor="ctr"/>
                </a:tc>
              </a:tr>
              <a:tr h="11444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Statins (simvastatin, atorvastatin)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Grapefruit</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drug levels → myopathy risk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Avoid grapefruit; choose alternative fruit</a:t>
                      </a:r>
                      <a:endParaRPr sz="1400" u="none" cap="none" strike="noStrike">
                        <a:highlight>
                          <a:srgbClr val="FFFF00"/>
                        </a:highlight>
                      </a:endParaRPr>
                    </a:p>
                  </a:txBody>
                  <a:tcPr marT="12700" marB="12700" marR="12700" marL="12700" anchor="ctr"/>
                </a:tc>
              </a:tr>
              <a:tr h="1123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MAOIs (Monoamine oxidase inhibitors - class of antidepressants &amp; Parkinson’s rx)</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Tyramine-rich foods (aged cheese, cured meats)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Hypertensive crisis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Strict avoidance</a:t>
                      </a:r>
                      <a:endParaRPr sz="1400" u="none" cap="none" strike="noStrike"/>
                    </a:p>
                  </a:txBody>
                  <a:tcPr marT="12700" marB="12700" marR="12700" marL="12700" anchor="ctr"/>
                </a:tc>
              </a:tr>
              <a:tr h="1123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Levothyroxine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High-fiber foods, soy, coffee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absorption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Take on empty stomach; separate by ≥4 hours</a:t>
                      </a:r>
                      <a:endParaRPr sz="1400" u="none" cap="none" strike="noStrike">
                        <a:highlight>
                          <a:srgbClr val="FFFF00"/>
                        </a:highlight>
                      </a:endParaRPr>
                    </a:p>
                  </a:txBody>
                  <a:tcPr marT="12700" marB="12700" marR="12700" marL="12700" anchor="ctr"/>
                </a:tc>
              </a:tr>
              <a:tr h="7246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Warfarin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Vitamin K–rich foods (leafy greens)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anticoagulant effect</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Maintain consistent vitamin K intake</a:t>
                      </a:r>
                      <a:endParaRPr sz="1400" u="none" cap="none" strike="noStrike">
                        <a:highlight>
                          <a:srgbClr val="FFFF00"/>
                        </a:highlight>
                      </a:endParaRPr>
                    </a:p>
                  </a:txBody>
                  <a:tcPr marT="12700" marB="12700" marR="12700" marL="12700" anchor="ctr"/>
                </a:tc>
              </a:tr>
              <a:tr h="1123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Antibiotics (tetracyclines, fluoroquinolones)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Dairy, calcium-rich foods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 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Separate by 2–6 hours</a:t>
                      </a:r>
                      <a:endParaRPr sz="1400" u="none" cap="none" strike="noStrike"/>
                    </a:p>
                  </a:txBody>
                  <a:tcPr marT="12700" marB="12700" marR="12700" marL="12700" anchor="ctr"/>
                </a:tc>
              </a:tr>
              <a:tr h="7246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ACE inhibitors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High-potassium foods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Hyperkalemia risk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Monitor potassium intake</a:t>
                      </a:r>
                      <a:endParaRPr sz="1400" u="none" cap="none" strike="noStrike">
                        <a:highlight>
                          <a:srgbClr val="FFFF00"/>
                        </a:highlight>
                      </a:endParaRPr>
                    </a:p>
                  </a:txBody>
                  <a:tcPr marT="12700" marB="12700" marR="12700" marL="12700" anchor="ctr"/>
                </a:tc>
              </a:tr>
            </a:tbl>
          </a:graphicData>
        </a:graphic>
      </p:graphicFrame>
      <p:sp>
        <p:nvSpPr>
          <p:cNvPr id="783" name="Google Shape;783;p131"/>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7" name="Shape 787"/>
        <p:cNvGrpSpPr/>
        <p:nvPr/>
      </p:nvGrpSpPr>
      <p:grpSpPr>
        <a:xfrm>
          <a:off x="0" y="0"/>
          <a:ext cx="0" cy="0"/>
          <a:chOff x="0" y="0"/>
          <a:chExt cx="0" cy="0"/>
        </a:xfrm>
      </p:grpSpPr>
      <p:grpSp>
        <p:nvGrpSpPr>
          <p:cNvPr id="788" name="Google Shape;788;p132"/>
          <p:cNvGrpSpPr/>
          <p:nvPr/>
        </p:nvGrpSpPr>
        <p:grpSpPr>
          <a:xfrm>
            <a:off x="-147012" y="-152408"/>
            <a:ext cx="19708749" cy="3086115"/>
            <a:chOff x="-1" y="-1"/>
            <a:chExt cx="19708747" cy="3086114"/>
          </a:xfrm>
        </p:grpSpPr>
        <p:sp>
          <p:nvSpPr>
            <p:cNvPr id="789" name="Google Shape;789;p132"/>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790" name="Google Shape;790;p132"/>
            <p:cNvSpPr txBox="1"/>
            <p:nvPr/>
          </p:nvSpPr>
          <p:spPr>
            <a:xfrm>
              <a:off x="660399" y="22860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791" name="Google Shape;791;p132"/>
          <p:cNvSpPr txBox="1"/>
          <p:nvPr/>
        </p:nvSpPr>
        <p:spPr>
          <a:xfrm>
            <a:off x="843545" y="820300"/>
            <a:ext cx="17367798" cy="1140697"/>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Drug–Alcohol Interactions</a:t>
            </a:r>
            <a:endParaRPr b="0" i="0" sz="1400" u="none" cap="none" strike="noStrike">
              <a:solidFill>
                <a:srgbClr val="000000"/>
              </a:solidFill>
              <a:latin typeface="Arial"/>
              <a:ea typeface="Arial"/>
              <a:cs typeface="Arial"/>
              <a:sym typeface="Arial"/>
            </a:endParaRPr>
          </a:p>
        </p:txBody>
      </p:sp>
      <p:sp>
        <p:nvSpPr>
          <p:cNvPr id="792" name="Google Shape;792;p132"/>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793" name="Google Shape;793;p132"/>
          <p:cNvGraphicFramePr/>
          <p:nvPr/>
        </p:nvGraphicFramePr>
        <p:xfrm>
          <a:off x="1519439" y="3213099"/>
          <a:ext cx="3000000" cy="3000000"/>
        </p:xfrm>
        <a:graphic>
          <a:graphicData uri="http://schemas.openxmlformats.org/drawingml/2006/table">
            <a:tbl>
              <a:tblPr bandRow="1">
                <a:noFill/>
                <a:tableStyleId>{2913B584-4A57-44CA-89FB-EE9C3ED25E55}</a:tableStyleId>
              </a:tblPr>
              <a:tblGrid>
                <a:gridCol w="3006800"/>
                <a:gridCol w="3661550"/>
                <a:gridCol w="4634475"/>
                <a:gridCol w="3946300"/>
              </a:tblGrid>
              <a:tr h="12248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Drug Class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Alcohol Interaction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Effect /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Guidance</a:t>
                      </a:r>
                      <a:endParaRPr sz="1400" u="none" cap="none" strike="noStrike"/>
                    </a:p>
                  </a:txBody>
                  <a:tcPr marT="12700" marB="12700" marR="12700" marL="12700" anchor="ctr"/>
                </a:tc>
              </a:tr>
              <a:tr h="12248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Acetaminophen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Chronic alcohol use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Hepatotoxicity</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Limit or avoid alcohol</a:t>
                      </a:r>
                      <a:endParaRPr sz="1400" u="none" cap="none" strike="noStrike">
                        <a:highlight>
                          <a:srgbClr val="FFFF00"/>
                        </a:highlight>
                      </a:endParaRPr>
                    </a:p>
                  </a:txBody>
                  <a:tcPr marT="12700" marB="12700" marR="12700" marL="12700" anchor="ctr"/>
                </a:tc>
              </a:tr>
              <a:tr h="7902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Metformin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Excess alcohol</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Lactic acidosis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Avoid binge drinking</a:t>
                      </a:r>
                      <a:endParaRPr sz="1400" u="none" cap="none" strike="noStrike">
                        <a:highlight>
                          <a:srgbClr val="FFFF00"/>
                        </a:highlight>
                      </a:endParaRPr>
                    </a:p>
                  </a:txBody>
                  <a:tcPr marT="12700" marB="12700" marR="12700" marL="12700" anchor="ctr"/>
                </a:tc>
              </a:tr>
              <a:tr h="12248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Benzodiazepines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Alcohol</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CNS depression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Contraindicated</a:t>
                      </a:r>
                      <a:endParaRPr sz="1400" u="none" cap="none" strike="noStrike">
                        <a:highlight>
                          <a:srgbClr val="FFFF00"/>
                        </a:highlight>
                      </a:endParaRPr>
                    </a:p>
                  </a:txBody>
                  <a:tcPr marT="12700" marB="12700" marR="12700" marL="12700" anchor="ctr"/>
                </a:tc>
              </a:tr>
              <a:tr h="7902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NSAIDs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Alcohol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GI bleeding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Minimize alcohol</a:t>
                      </a:r>
                      <a:endParaRPr sz="1400" u="none" cap="none" strike="noStrike"/>
                    </a:p>
                  </a:txBody>
                  <a:tcPr marT="12700" marB="12700" marR="12700" marL="12700" anchor="ctr"/>
                </a:tc>
              </a:tr>
              <a:tr h="12248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Antidepressants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Alcohol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Sedation, reduced efficacy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Avoid or limit</a:t>
                      </a:r>
                      <a:endParaRPr sz="1400" u="none" cap="none" strike="noStrike"/>
                    </a:p>
                  </a:txBody>
                  <a:tcPr marT="12700" marB="12700" marR="12700" marL="12700" anchor="ctr"/>
                </a:tc>
              </a:tr>
            </a:tbl>
          </a:graphicData>
        </a:graphic>
      </p:graphicFrame>
      <p:sp>
        <p:nvSpPr>
          <p:cNvPr id="794" name="Google Shape;794;p132"/>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grpSp>
        <p:nvGrpSpPr>
          <p:cNvPr id="799" name="Google Shape;799;p133"/>
          <p:cNvGrpSpPr/>
          <p:nvPr/>
        </p:nvGrpSpPr>
        <p:grpSpPr>
          <a:xfrm>
            <a:off x="-147012" y="-152408"/>
            <a:ext cx="19708749" cy="3086115"/>
            <a:chOff x="-1" y="-1"/>
            <a:chExt cx="19708747" cy="3086114"/>
          </a:xfrm>
        </p:grpSpPr>
        <p:sp>
          <p:nvSpPr>
            <p:cNvPr id="800" name="Google Shape;800;p133"/>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01" name="Google Shape;801;p133"/>
            <p:cNvSpPr txBox="1"/>
            <p:nvPr/>
          </p:nvSpPr>
          <p:spPr>
            <a:xfrm>
              <a:off x="660399" y="22860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02" name="Google Shape;802;p133"/>
          <p:cNvSpPr txBox="1"/>
          <p:nvPr/>
        </p:nvSpPr>
        <p:spPr>
          <a:xfrm>
            <a:off x="843545" y="820300"/>
            <a:ext cx="17367798" cy="1140697"/>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Drug–Vitamin Interactions</a:t>
            </a:r>
            <a:endParaRPr b="0" i="0" sz="1400" u="none" cap="none" strike="noStrike">
              <a:solidFill>
                <a:srgbClr val="000000"/>
              </a:solidFill>
              <a:latin typeface="Arial"/>
              <a:ea typeface="Arial"/>
              <a:cs typeface="Arial"/>
              <a:sym typeface="Arial"/>
            </a:endParaRPr>
          </a:p>
        </p:txBody>
      </p:sp>
      <p:sp>
        <p:nvSpPr>
          <p:cNvPr id="803" name="Google Shape;803;p133"/>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04" name="Google Shape;804;p133"/>
          <p:cNvGraphicFramePr/>
          <p:nvPr/>
        </p:nvGraphicFramePr>
        <p:xfrm>
          <a:off x="1289050" y="3282948"/>
          <a:ext cx="3000000" cy="3000000"/>
        </p:xfrm>
        <a:graphic>
          <a:graphicData uri="http://schemas.openxmlformats.org/drawingml/2006/table">
            <a:tbl>
              <a:tblPr bandRow="1">
                <a:noFill/>
                <a:tableStyleId>{2913B584-4A57-44CA-89FB-EE9C3ED25E55}</a:tableStyleId>
              </a:tblPr>
              <a:tblGrid>
                <a:gridCol w="3224075"/>
                <a:gridCol w="3499875"/>
                <a:gridCol w="3481100"/>
                <a:gridCol w="5704675"/>
              </a:tblGrid>
              <a:tr h="13112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Drug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Vitamin Interaction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Effect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Guidance</a:t>
                      </a:r>
                      <a:endParaRPr sz="1400" u="none" cap="none" strike="noStrike"/>
                    </a:p>
                  </a:txBody>
                  <a:tcPr marT="12700" marB="12700" marR="12700" marL="12700" anchor="ctr"/>
                </a:tc>
              </a:tr>
              <a:tr h="8459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Warfarin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Vitamin 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anticoagulation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Consistent intake only</a:t>
                      </a:r>
                      <a:endParaRPr sz="1400" u="none" cap="none" strike="noStrike">
                        <a:highlight>
                          <a:srgbClr val="FFFF00"/>
                        </a:highlight>
                      </a:endParaRPr>
                    </a:p>
                  </a:txBody>
                  <a:tcPr marT="12700" marB="12700" marR="12700" marL="12700" anchor="ctr"/>
                </a:tc>
              </a:tr>
              <a:tr h="13112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Anticonvulsants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Vitamin D, folate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Deficiency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Monitor and supplement as needed</a:t>
                      </a:r>
                      <a:endParaRPr sz="1400" u="none" cap="none" strike="noStrike"/>
                    </a:p>
                  </a:txBody>
                  <a:tcPr marT="12700" marB="12700" marR="12700" marL="12700" anchor="ctr"/>
                </a:tc>
              </a:tr>
              <a:tr h="8459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Metformin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Vitamin B12</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absorption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Monitor B12 long-term</a:t>
                      </a:r>
                      <a:endParaRPr sz="1400" u="none" cap="none" strike="noStrike">
                        <a:highlight>
                          <a:srgbClr val="FFFF00"/>
                        </a:highlight>
                      </a:endParaRPr>
                    </a:p>
                  </a:txBody>
                  <a:tcPr marT="12700" marB="12700" marR="12700" marL="12700" anchor="ctr"/>
                </a:tc>
              </a:tr>
              <a:tr h="13112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Oral contraceptives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Folate, B6</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Lower vitamin status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Ensure adequacy</a:t>
                      </a:r>
                      <a:endParaRPr sz="1400" u="none" cap="none" strike="noStrike"/>
                    </a:p>
                  </a:txBody>
                  <a:tcPr marT="12700" marB="12700" marR="12700" marL="12700" anchor="ctr"/>
                </a:tc>
              </a:tr>
              <a:tr h="8459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Isoniazid</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Vitamin B6</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Neuropathy risk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Supplement B6</a:t>
                      </a:r>
                      <a:endParaRPr sz="1400" u="none" cap="none" strike="noStrike">
                        <a:highlight>
                          <a:srgbClr val="FFFF00"/>
                        </a:highlight>
                      </a:endParaRPr>
                    </a:p>
                  </a:txBody>
                  <a:tcPr marT="12700" marB="12700" marR="12700" marL="12700" anchor="ctr"/>
                </a:tc>
              </a:tr>
            </a:tbl>
          </a:graphicData>
        </a:graphic>
      </p:graphicFrame>
      <p:sp>
        <p:nvSpPr>
          <p:cNvPr id="805" name="Google Shape;805;p133"/>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grpSp>
        <p:nvGrpSpPr>
          <p:cNvPr id="810" name="Google Shape;810;p134"/>
          <p:cNvGrpSpPr/>
          <p:nvPr/>
        </p:nvGrpSpPr>
        <p:grpSpPr>
          <a:xfrm>
            <a:off x="-147012" y="-152408"/>
            <a:ext cx="19708749" cy="3086115"/>
            <a:chOff x="-1" y="-1"/>
            <a:chExt cx="19708747" cy="3086114"/>
          </a:xfrm>
        </p:grpSpPr>
        <p:sp>
          <p:nvSpPr>
            <p:cNvPr id="811" name="Google Shape;811;p134"/>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12" name="Google Shape;812;p134"/>
            <p:cNvSpPr txBox="1"/>
            <p:nvPr/>
          </p:nvSpPr>
          <p:spPr>
            <a:xfrm>
              <a:off x="660399" y="22860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13" name="Google Shape;813;p134"/>
          <p:cNvSpPr txBox="1"/>
          <p:nvPr/>
        </p:nvSpPr>
        <p:spPr>
          <a:xfrm>
            <a:off x="843545" y="820300"/>
            <a:ext cx="17367798" cy="1140697"/>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Drug–Mineral Interactions</a:t>
            </a:r>
            <a:endParaRPr b="0" i="0" sz="1400" u="none" cap="none" strike="noStrike">
              <a:solidFill>
                <a:srgbClr val="000000"/>
              </a:solidFill>
              <a:latin typeface="Arial"/>
              <a:ea typeface="Arial"/>
              <a:cs typeface="Arial"/>
              <a:sym typeface="Arial"/>
            </a:endParaRPr>
          </a:p>
        </p:txBody>
      </p:sp>
      <p:sp>
        <p:nvSpPr>
          <p:cNvPr id="814" name="Google Shape;814;p134"/>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15" name="Google Shape;815;p134"/>
          <p:cNvGraphicFramePr/>
          <p:nvPr/>
        </p:nvGraphicFramePr>
        <p:xfrm>
          <a:off x="1574800" y="3359148"/>
          <a:ext cx="3000000" cy="3000000"/>
        </p:xfrm>
        <a:graphic>
          <a:graphicData uri="http://schemas.openxmlformats.org/drawingml/2006/table">
            <a:tbl>
              <a:tblPr bandRow="1">
                <a:noFill/>
                <a:tableStyleId>{2913B584-4A57-44CA-89FB-EE9C3ED25E55}</a:tableStyleId>
              </a:tblPr>
              <a:tblGrid>
                <a:gridCol w="3194950"/>
                <a:gridCol w="4142450"/>
                <a:gridCol w="3267825"/>
                <a:gridCol w="5300050"/>
              </a:tblGrid>
              <a:tr h="7987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Drug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Mineral Interaction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Effect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Guidance</a:t>
                      </a:r>
                      <a:endParaRPr sz="1400" u="none" cap="none" strike="noStrike"/>
                    </a:p>
                  </a:txBody>
                  <a:tcPr marT="12700" marB="12700" marR="12700" marL="12700" anchor="ctr"/>
                </a:tc>
              </a:tr>
              <a:tr h="7987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Levothyroxine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Calcium, iron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absorption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Separate dosing by ≥4 hours</a:t>
                      </a:r>
                      <a:endParaRPr sz="1400" u="none" cap="none" strike="noStrike">
                        <a:highlight>
                          <a:srgbClr val="FFFF00"/>
                        </a:highlight>
                      </a:endParaRPr>
                    </a:p>
                  </a:txBody>
                  <a:tcPr marT="12700" marB="12700" marR="12700" marL="12700" anchor="ctr"/>
                </a:tc>
              </a:tr>
              <a:tr h="12380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Diuretics (loop)</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Potassium, magnesium</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Depletion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Monitor electrolytes</a:t>
                      </a:r>
                      <a:endParaRPr sz="1400" u="none" cap="none" strike="noStrike">
                        <a:highlight>
                          <a:srgbClr val="FFFF00"/>
                        </a:highlight>
                      </a:endParaRPr>
                    </a:p>
                  </a:txBody>
                  <a:tcPr marT="12700" marB="12700" marR="12700" marL="12700" anchor="ctr"/>
                </a:tc>
              </a:tr>
              <a:tr h="12380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ACE inhibitors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Potassium</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Hyperkalemia</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Avoid high-dose supplements</a:t>
                      </a:r>
                      <a:endParaRPr sz="1400" u="none" cap="none" strike="noStrike">
                        <a:highlight>
                          <a:srgbClr val="FFFF00"/>
                        </a:highlight>
                      </a:endParaRPr>
                    </a:p>
                  </a:txBody>
                  <a:tcPr marT="12700" marB="12700" marR="12700" marL="12700" anchor="ctr"/>
                </a:tc>
              </a:tr>
              <a:tr h="12380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PPIs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Magnesium</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Hypomagnesemia</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Monitor with long-term use</a:t>
                      </a:r>
                      <a:endParaRPr sz="1400" u="none" cap="none" strike="noStrike">
                        <a:highlight>
                          <a:srgbClr val="FFFF00"/>
                        </a:highlight>
                      </a:endParaRPr>
                    </a:p>
                  </a:txBody>
                  <a:tcPr marT="12700" marB="12700" marR="12700" marL="12700" anchor="ctr"/>
                </a:tc>
              </a:tr>
              <a:tr h="12614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Fluoroquinolones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Zinc, iron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 drug 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Separate dosing</a:t>
                      </a:r>
                      <a:endParaRPr sz="1400" u="none" cap="none" strike="noStrike"/>
                    </a:p>
                  </a:txBody>
                  <a:tcPr marT="12700" marB="12700" marR="12700" marL="12700" anchor="ctr"/>
                </a:tc>
              </a:tr>
            </a:tbl>
          </a:graphicData>
        </a:graphic>
      </p:graphicFrame>
      <p:sp>
        <p:nvSpPr>
          <p:cNvPr id="816" name="Google Shape;816;p134"/>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0" name="Shape 820"/>
        <p:cNvGrpSpPr/>
        <p:nvPr/>
      </p:nvGrpSpPr>
      <p:grpSpPr>
        <a:xfrm>
          <a:off x="0" y="0"/>
          <a:ext cx="0" cy="0"/>
          <a:chOff x="0" y="0"/>
          <a:chExt cx="0" cy="0"/>
        </a:xfrm>
      </p:grpSpPr>
      <p:grpSp>
        <p:nvGrpSpPr>
          <p:cNvPr id="821" name="Google Shape;821;p135"/>
          <p:cNvGrpSpPr/>
          <p:nvPr/>
        </p:nvGrpSpPr>
        <p:grpSpPr>
          <a:xfrm>
            <a:off x="-147012" y="-152408"/>
            <a:ext cx="19708749" cy="3086115"/>
            <a:chOff x="-1" y="-1"/>
            <a:chExt cx="19708747" cy="3086114"/>
          </a:xfrm>
        </p:grpSpPr>
        <p:sp>
          <p:nvSpPr>
            <p:cNvPr id="822" name="Google Shape;822;p135"/>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23" name="Google Shape;823;p135"/>
            <p:cNvSpPr txBox="1"/>
            <p:nvPr/>
          </p:nvSpPr>
          <p:spPr>
            <a:xfrm>
              <a:off x="660399" y="22860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24" name="Google Shape;824;p135"/>
          <p:cNvSpPr txBox="1"/>
          <p:nvPr/>
        </p:nvSpPr>
        <p:spPr>
          <a:xfrm>
            <a:off x="843545" y="820300"/>
            <a:ext cx="17367798" cy="1140697"/>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Drug–Herb Interactions</a:t>
            </a:r>
            <a:endParaRPr b="0" i="0" sz="1400" u="none" cap="none" strike="noStrike">
              <a:solidFill>
                <a:srgbClr val="000000"/>
              </a:solidFill>
              <a:latin typeface="Arial"/>
              <a:ea typeface="Arial"/>
              <a:cs typeface="Arial"/>
              <a:sym typeface="Arial"/>
            </a:endParaRPr>
          </a:p>
        </p:txBody>
      </p:sp>
      <p:sp>
        <p:nvSpPr>
          <p:cNvPr id="825" name="Google Shape;825;p135"/>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26" name="Google Shape;826;p135"/>
          <p:cNvGraphicFramePr/>
          <p:nvPr/>
        </p:nvGraphicFramePr>
        <p:xfrm>
          <a:off x="1479550" y="3397248"/>
          <a:ext cx="3000000" cy="3000000"/>
        </p:xfrm>
        <a:graphic>
          <a:graphicData uri="http://schemas.openxmlformats.org/drawingml/2006/table">
            <a:tbl>
              <a:tblPr bandRow="1">
                <a:noFill/>
                <a:tableStyleId>{2913B584-4A57-44CA-89FB-EE9C3ED25E55}</a:tableStyleId>
              </a:tblPr>
              <a:tblGrid>
                <a:gridCol w="3004175"/>
                <a:gridCol w="3932000"/>
                <a:gridCol w="5370275"/>
                <a:gridCol w="3528350"/>
              </a:tblGrid>
              <a:tr h="8965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Herb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Drug Interaction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Effect /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Guidance</a:t>
                      </a:r>
                      <a:endParaRPr sz="1400" u="none" cap="none" strike="noStrike"/>
                    </a:p>
                  </a:txBody>
                  <a:tcPr marT="12700" marB="12700" marR="12700" marL="12700" anchor="ctr"/>
                </a:tc>
              </a:tr>
              <a:tr h="14158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St. John’s wort</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SSRIs, oral contraceptives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drug efficacy; serotonin syndrome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Avoid combination</a:t>
                      </a:r>
                      <a:endParaRPr sz="1400" u="none" cap="none" strike="noStrike">
                        <a:highlight>
                          <a:srgbClr val="FFFF00"/>
                        </a:highlight>
                      </a:endParaRPr>
                    </a:p>
                  </a:txBody>
                  <a:tcPr marT="12700" marB="12700" marR="12700" marL="12700" anchor="ctr"/>
                </a:tc>
              </a:tr>
              <a:tr h="8965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Ginkgo biloba</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Anticoagulants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Bleeding risk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Avoid</a:t>
                      </a:r>
                      <a:endParaRPr sz="1400" u="none" cap="none" strike="noStrike">
                        <a:highlight>
                          <a:srgbClr val="FFFF00"/>
                        </a:highlight>
                      </a:endParaRPr>
                    </a:p>
                  </a:txBody>
                  <a:tcPr marT="12700" marB="12700" marR="12700" marL="12700" anchor="ctr"/>
                </a:tc>
              </a:tr>
              <a:tr h="8965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Ginseng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Hypoglycemics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Hypoglycemia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Monitor glucose</a:t>
                      </a:r>
                      <a:endParaRPr sz="1400" u="none" cap="none" strike="noStrike"/>
                    </a:p>
                  </a:txBody>
                  <a:tcPr marT="12700" marB="12700" marR="12700" marL="12700" anchor="ctr"/>
                </a:tc>
              </a:tr>
              <a:tr h="13895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Garlic (supplement)</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Anticoagulants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Bleeding risk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Caution perioperatively</a:t>
                      </a:r>
                      <a:endParaRPr sz="1400" u="none" cap="none" strike="noStrike">
                        <a:highlight>
                          <a:srgbClr val="FFFF00"/>
                        </a:highlight>
                      </a:endParaRPr>
                    </a:p>
                  </a:txBody>
                  <a:tcPr marT="12700" marB="12700" marR="12700" marL="12700" anchor="ctr"/>
                </a:tc>
              </a:tr>
              <a:tr h="8965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Kava</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CNS depressants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Sedation, hepatotoxicity</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Contraindicated</a:t>
                      </a:r>
                      <a:endParaRPr sz="1400" u="none" cap="none" strike="noStrike">
                        <a:highlight>
                          <a:srgbClr val="FFFF00"/>
                        </a:highlight>
                      </a:endParaRPr>
                    </a:p>
                  </a:txBody>
                  <a:tcPr marT="12700" marB="12700" marR="12700" marL="12700" anchor="ctr"/>
                </a:tc>
              </a:tr>
            </a:tbl>
          </a:graphicData>
        </a:graphic>
      </p:graphicFrame>
      <p:sp>
        <p:nvSpPr>
          <p:cNvPr id="827" name="Google Shape;827;p135"/>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1" name="Shape 831"/>
        <p:cNvGrpSpPr/>
        <p:nvPr/>
      </p:nvGrpSpPr>
      <p:grpSpPr>
        <a:xfrm>
          <a:off x="0" y="0"/>
          <a:ext cx="0" cy="0"/>
          <a:chOff x="0" y="0"/>
          <a:chExt cx="0" cy="0"/>
        </a:xfrm>
      </p:grpSpPr>
      <p:grpSp>
        <p:nvGrpSpPr>
          <p:cNvPr id="832" name="Google Shape;832;p136"/>
          <p:cNvGrpSpPr/>
          <p:nvPr/>
        </p:nvGrpSpPr>
        <p:grpSpPr>
          <a:xfrm>
            <a:off x="-147012" y="-152408"/>
            <a:ext cx="19708749" cy="3086115"/>
            <a:chOff x="-1" y="-1"/>
            <a:chExt cx="19708747" cy="3086114"/>
          </a:xfrm>
        </p:grpSpPr>
        <p:sp>
          <p:nvSpPr>
            <p:cNvPr id="833" name="Google Shape;833;p136"/>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34" name="Google Shape;834;p136"/>
            <p:cNvSpPr txBox="1"/>
            <p:nvPr/>
          </p:nvSpPr>
          <p:spPr>
            <a:xfrm>
              <a:off x="660399" y="22860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35" name="Google Shape;835;p136"/>
          <p:cNvSpPr txBox="1"/>
          <p:nvPr/>
        </p:nvSpPr>
        <p:spPr>
          <a:xfrm>
            <a:off x="843545" y="820301"/>
            <a:ext cx="17367798" cy="1140696"/>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Drug–Phytochemical Interactions</a:t>
            </a:r>
            <a:endParaRPr b="0" i="0" sz="1400" u="none" cap="none" strike="noStrike">
              <a:solidFill>
                <a:srgbClr val="000000"/>
              </a:solidFill>
              <a:latin typeface="Arial"/>
              <a:ea typeface="Arial"/>
              <a:cs typeface="Arial"/>
              <a:sym typeface="Arial"/>
            </a:endParaRPr>
          </a:p>
        </p:txBody>
      </p:sp>
      <p:sp>
        <p:nvSpPr>
          <p:cNvPr id="836" name="Google Shape;836;p136"/>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37" name="Google Shape;837;p136"/>
          <p:cNvGraphicFramePr/>
          <p:nvPr/>
        </p:nvGraphicFramePr>
        <p:xfrm>
          <a:off x="1631950" y="3143249"/>
          <a:ext cx="3000000" cy="3000000"/>
        </p:xfrm>
        <a:graphic>
          <a:graphicData uri="http://schemas.openxmlformats.org/drawingml/2006/table">
            <a:tbl>
              <a:tblPr bandRow="1">
                <a:noFill/>
                <a:tableStyleId>{2913B584-4A57-44CA-89FB-EE9C3ED25E55}</a:tableStyleId>
              </a:tblPr>
              <a:tblGrid>
                <a:gridCol w="3490000"/>
                <a:gridCol w="4639750"/>
                <a:gridCol w="5040275"/>
                <a:gridCol w="2337600"/>
              </a:tblGrid>
              <a:tr h="9285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Phytochemical Source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Drug Interaction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Effect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Guidance</a:t>
                      </a:r>
                      <a:endParaRPr sz="1400" u="none" cap="none" strike="noStrike"/>
                    </a:p>
                  </a:txBody>
                  <a:tcPr marT="12700" marB="12700" marR="12700" marL="12700" anchor="ctr"/>
                </a:tc>
              </a:tr>
              <a:tr h="1466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Grapefruit flavonoids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Statins, calcium channel blockers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CYP3A4 inhibition → ↑ drug levels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Avoid grapefruit</a:t>
                      </a:r>
                      <a:endParaRPr sz="1400" u="none" cap="none" strike="noStrike">
                        <a:highlight>
                          <a:srgbClr val="FFFF00"/>
                        </a:highlight>
                      </a:endParaRPr>
                    </a:p>
                  </a:txBody>
                  <a:tcPr marT="12700" marB="12700" marR="12700" marL="12700" anchor="ctr"/>
                </a:tc>
              </a:tr>
              <a:tr h="14392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Polyphenols (tea, coffee)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Iron supplements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iron absorption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Separate intake</a:t>
                      </a:r>
                      <a:endParaRPr sz="1400" u="none" cap="none" strike="noStrike">
                        <a:highlight>
                          <a:srgbClr val="FFFF00"/>
                        </a:highlight>
                      </a:endParaRPr>
                    </a:p>
                  </a:txBody>
                  <a:tcPr marT="12700" marB="12700" marR="12700" marL="12700" anchor="ctr"/>
                </a:tc>
              </a:tr>
              <a:tr h="9285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Isoflavones (soy)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Thyroid meds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 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Separate dosing</a:t>
                      </a:r>
                      <a:endParaRPr sz="1400" u="none" cap="none" strike="noStrike"/>
                    </a:p>
                  </a:txBody>
                  <a:tcPr marT="12700" marB="12700" marR="12700" marL="12700" anchor="ctr"/>
                </a:tc>
              </a:tr>
              <a:tr h="9285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Curcumin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Anticoagulants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 bleeding risk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Use cautiously</a:t>
                      </a:r>
                      <a:endParaRPr sz="1400" u="none" cap="none" strike="noStrike">
                        <a:highlight>
                          <a:srgbClr val="FFFF00"/>
                        </a:highlight>
                      </a:endParaRPr>
                    </a:p>
                  </a:txBody>
                  <a:tcPr marT="12700" marB="12700" marR="12700" marL="12700" anchor="ctr"/>
                </a:tc>
              </a:tr>
              <a:tr h="9285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Resveratrol</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Anticoagulants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Potentiation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Monitor</a:t>
                      </a:r>
                      <a:endParaRPr sz="1400" u="none" cap="none" strike="noStrike">
                        <a:highlight>
                          <a:srgbClr val="FFFF00"/>
                        </a:highlight>
                      </a:endParaRPr>
                    </a:p>
                  </a:txBody>
                  <a:tcPr marT="12700" marB="12700" marR="12700" marL="12700" anchor="ctr"/>
                </a:tc>
              </a:tr>
            </a:tbl>
          </a:graphicData>
        </a:graphic>
      </p:graphicFrame>
      <p:sp>
        <p:nvSpPr>
          <p:cNvPr id="838" name="Google Shape;838;p136"/>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grpSp>
        <p:nvGrpSpPr>
          <p:cNvPr id="843" name="Google Shape;843;p137"/>
          <p:cNvGrpSpPr/>
          <p:nvPr/>
        </p:nvGrpSpPr>
        <p:grpSpPr>
          <a:xfrm>
            <a:off x="-147012" y="-152408"/>
            <a:ext cx="19708749" cy="3086115"/>
            <a:chOff x="-1" y="-1"/>
            <a:chExt cx="19708747" cy="3086114"/>
          </a:xfrm>
        </p:grpSpPr>
        <p:sp>
          <p:nvSpPr>
            <p:cNvPr id="844" name="Google Shape;844;p137"/>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45" name="Google Shape;845;p137"/>
            <p:cNvSpPr txBox="1"/>
            <p:nvPr/>
          </p:nvSpPr>
          <p:spPr>
            <a:xfrm>
              <a:off x="660399" y="22860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46" name="Google Shape;846;p137"/>
          <p:cNvSpPr txBox="1"/>
          <p:nvPr/>
        </p:nvSpPr>
        <p:spPr>
          <a:xfrm>
            <a:off x="843545" y="820301"/>
            <a:ext cx="17367798" cy="2296161"/>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Drug–Zoochemical Interactions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400"/>
              <a:buFont typeface="Times"/>
              <a:buNone/>
            </a:pPr>
            <a:r>
              <a:t/>
            </a:r>
            <a:endParaRPr b="0" i="0" sz="7400" u="none" cap="none" strike="noStrike">
              <a:solidFill>
                <a:srgbClr val="FFFFFF"/>
              </a:solidFill>
              <a:latin typeface="Poppins"/>
              <a:ea typeface="Poppins"/>
              <a:cs typeface="Poppins"/>
              <a:sym typeface="Poppins"/>
            </a:endParaRPr>
          </a:p>
        </p:txBody>
      </p:sp>
      <p:sp>
        <p:nvSpPr>
          <p:cNvPr id="847" name="Google Shape;847;p137"/>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48" name="Google Shape;848;p137"/>
          <p:cNvGraphicFramePr/>
          <p:nvPr/>
        </p:nvGraphicFramePr>
        <p:xfrm>
          <a:off x="949925" y="3116449"/>
          <a:ext cx="3000000" cy="3000000"/>
        </p:xfrm>
        <a:graphic>
          <a:graphicData uri="http://schemas.openxmlformats.org/drawingml/2006/table">
            <a:tbl>
              <a:tblPr bandRow="1">
                <a:noFill/>
                <a:tableStyleId>{2913B584-4A57-44CA-89FB-EE9C3ED25E55}</a:tableStyleId>
              </a:tblPr>
              <a:tblGrid>
                <a:gridCol w="3490000"/>
                <a:gridCol w="4639750"/>
                <a:gridCol w="5040275"/>
                <a:gridCol w="3218125"/>
              </a:tblGrid>
              <a:tr h="9285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Phytochemical Source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Drug Interaction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Effect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Guidance</a:t>
                      </a:r>
                      <a:endParaRPr sz="1400" u="none" cap="none" strike="noStrike"/>
                    </a:p>
                  </a:txBody>
                  <a:tcPr marT="12700" marB="12700" marR="12700" marL="12700" anchor="ctr"/>
                </a:tc>
              </a:tr>
              <a:tr h="1466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Fish oil (EPA/DHA)</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100"/>
                        <a:buFont typeface="Arial"/>
                        <a:buNone/>
                      </a:pPr>
                      <a:r>
                        <a:rPr lang="en-US" sz="2400" u="none" cap="none" strike="noStrike">
                          <a:highlight>
                            <a:srgbClr val="FFFF00"/>
                          </a:highlight>
                        </a:rPr>
                        <a:t>Anticoagulants, antiplatelets</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100"/>
                        <a:buFont typeface="Arial"/>
                        <a:buNone/>
                      </a:pPr>
                      <a:r>
                        <a:rPr lang="en-US" sz="2400" u="none" cap="none" strike="noStrike">
                          <a:highlight>
                            <a:srgbClr val="FFFF00"/>
                          </a:highlight>
                        </a:rPr>
                        <a:t>↑ bleeding risk (additive effect)</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Use cautiously; monitor at higher doses (&gt;2–3 g/day)</a:t>
                      </a:r>
                      <a:endParaRPr sz="1400" u="none" cap="none" strike="noStrike">
                        <a:highlight>
                          <a:srgbClr val="FFFF00"/>
                        </a:highlight>
                      </a:endParaRPr>
                    </a:p>
                  </a:txBody>
                  <a:tcPr marT="12700" marB="12700" marR="12700" marL="12700" anchor="ctr"/>
                </a:tc>
              </a:tr>
              <a:tr h="14392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Tyramine (aged/fermented animal foods)</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MAO inhibitors</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Hypertensive crisis</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Avoid high-tyramine foods (aged meats, cured meats)</a:t>
                      </a:r>
                      <a:endParaRPr sz="1400" u="none" cap="none" strike="noStrike">
                        <a:highlight>
                          <a:srgbClr val="FFFF00"/>
                        </a:highlight>
                      </a:endParaRPr>
                    </a:p>
                  </a:txBody>
                  <a:tcPr marT="12700" marB="12700" marR="12700" marL="12700" anchor="ctr"/>
                </a:tc>
              </a:tr>
              <a:tr h="9285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L-carnitine (supplemental)</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Warfarin</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May alter anticoagulant effect (variable INR)</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Monitor INR if used</a:t>
                      </a:r>
                      <a:endParaRPr sz="1400" u="none" cap="none" strike="noStrike"/>
                    </a:p>
                  </a:txBody>
                  <a:tcPr marT="12700" marB="12700" marR="12700" marL="12700" anchor="ctr"/>
                </a:tc>
              </a:tr>
              <a:tr h="9285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Choline (high-dose supplements)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Anticholinergic medications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May counteract drug effects</a:t>
                      </a:r>
                      <a:endParaRPr sz="2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Use cautiously</a:t>
                      </a:r>
                      <a:endParaRPr sz="1400" u="none" cap="none" strike="noStrike"/>
                    </a:p>
                  </a:txBody>
                  <a:tcPr marT="12700" marB="12700" marR="12700" marL="12700" anchor="ctr"/>
                </a:tc>
              </a:tr>
              <a:tr h="9285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Bioactive peptides (dairy proteins)</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ACE inhibitors</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Additive BP-lowering effect</a:t>
                      </a:r>
                      <a:endParaRPr sz="2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highlight>
                            <a:srgbClr val="FFFF00"/>
                          </a:highlight>
                        </a:rPr>
                        <a:t>Monitor BP; adjust if needed</a:t>
                      </a:r>
                      <a:endParaRPr sz="1400" u="none" cap="none" strike="noStrike">
                        <a:highlight>
                          <a:srgbClr val="FFFF00"/>
                        </a:highlight>
                      </a:endParaRPr>
                    </a:p>
                  </a:txBody>
                  <a:tcPr marT="12700" marB="12700" marR="12700" marL="12700" anchor="ctr"/>
                </a:tc>
              </a:tr>
            </a:tbl>
          </a:graphicData>
        </a:graphic>
      </p:graphicFrame>
      <p:sp>
        <p:nvSpPr>
          <p:cNvPr id="849" name="Google Shape;849;p137"/>
          <p:cNvSpPr/>
          <p:nvPr/>
        </p:nvSpPr>
        <p:spPr>
          <a:xfrm>
            <a:off x="16678475" y="139217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grpSp>
        <p:nvGrpSpPr>
          <p:cNvPr id="854" name="Google Shape;854;p138"/>
          <p:cNvGrpSpPr/>
          <p:nvPr/>
        </p:nvGrpSpPr>
        <p:grpSpPr>
          <a:xfrm>
            <a:off x="-147012" y="-152408"/>
            <a:ext cx="19708749" cy="3086115"/>
            <a:chOff x="-1" y="-1"/>
            <a:chExt cx="19708747" cy="3086114"/>
          </a:xfrm>
        </p:grpSpPr>
        <p:sp>
          <p:nvSpPr>
            <p:cNvPr id="855" name="Google Shape;855;p138"/>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56" name="Google Shape;856;p138"/>
            <p:cNvSpPr txBox="1"/>
            <p:nvPr/>
          </p:nvSpPr>
          <p:spPr>
            <a:xfrm>
              <a:off x="660399" y="22860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57" name="Google Shape;857;p138"/>
          <p:cNvSpPr txBox="1"/>
          <p:nvPr/>
        </p:nvSpPr>
        <p:spPr>
          <a:xfrm>
            <a:off x="1023463" y="388500"/>
            <a:ext cx="17367900" cy="3678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Nutrition–Medication Safety </a:t>
            </a:r>
            <a:endParaRPr b="0" i="0" sz="1400" u="none" cap="none" strike="noStrike">
              <a:solidFill>
                <a:srgbClr val="000000"/>
              </a:solidFill>
              <a:latin typeface="Arial"/>
              <a:ea typeface="Arial"/>
              <a:cs typeface="Arial"/>
              <a:sym typeface="Arial"/>
            </a:endParaRPr>
          </a:p>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Red Flags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7400"/>
              <a:buFont typeface="Times"/>
              <a:buNone/>
            </a:pPr>
            <a:r>
              <a:t/>
            </a:r>
            <a:endParaRPr b="0" i="0" sz="7400" u="none" cap="none" strike="noStrike">
              <a:solidFill>
                <a:srgbClr val="FFFFFF"/>
              </a:solidFill>
              <a:latin typeface="Poppins"/>
              <a:ea typeface="Poppins"/>
              <a:cs typeface="Poppins"/>
              <a:sym typeface="Poppins"/>
            </a:endParaRPr>
          </a:p>
        </p:txBody>
      </p:sp>
      <p:sp>
        <p:nvSpPr>
          <p:cNvPr id="858" name="Google Shape;858;p138"/>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59" name="Google Shape;859;p138"/>
          <p:cNvGraphicFramePr/>
          <p:nvPr/>
        </p:nvGraphicFramePr>
        <p:xfrm>
          <a:off x="844550" y="10947399"/>
          <a:ext cx="3000000" cy="3000000"/>
        </p:xfrm>
        <a:graphic>
          <a:graphicData uri="http://schemas.openxmlformats.org/drawingml/2006/table">
            <a:tbl>
              <a:tblPr bandRow="1">
                <a:noFill/>
                <a:tableStyleId>{2913B584-4A57-44CA-89FB-EE9C3ED25E55}</a:tableStyleId>
              </a:tblPr>
              <a:tblGrid>
                <a:gridCol w="7319275"/>
                <a:gridCol w="4302075"/>
                <a:gridCol w="4108875"/>
              </a:tblGrid>
              <a:tr h="10449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Situation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Action</a:t>
                      </a:r>
                      <a:endParaRPr sz="1400" u="none" cap="none" strike="noStrike"/>
                    </a:p>
                  </a:txBody>
                  <a:tcPr marT="12700" marB="12700" marR="12700" marL="12700" anchor="ctr"/>
                </a:tc>
              </a:tr>
              <a:tr h="16195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Multiple supplements + anticoagulants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Bleeding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Review all botanicals</a:t>
                      </a:r>
                      <a:endParaRPr sz="1400" u="none" cap="none" strike="noStrike"/>
                    </a:p>
                  </a:txBody>
                  <a:tcPr marT="12700" marB="12700" marR="12700" marL="12700" anchor="ctr"/>
                </a:tc>
              </a:tr>
              <a:tr h="10449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Long-term PPI use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Mg, B12 deficiency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Monitor labs</a:t>
                      </a:r>
                      <a:endParaRPr sz="1400" u="none" cap="none" strike="noStrike"/>
                    </a:p>
                  </a:txBody>
                  <a:tcPr marT="12700" marB="12700" marR="12700" marL="12700" anchor="ctr"/>
                </a:tc>
              </a:tr>
              <a:tr h="16195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Polypharmacy + alcohol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CNS and liver toxicity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Counsel avoidance</a:t>
                      </a:r>
                      <a:endParaRPr sz="1400" u="none" cap="none" strike="noStrike"/>
                    </a:p>
                  </a:txBody>
                  <a:tcPr marT="12700" marB="12700" marR="12700" marL="12700" anchor="ctr"/>
                </a:tc>
              </a:tr>
              <a:tr h="104490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Restrictive diets + meds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Nutrient deficiencies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Ensure adequacy</a:t>
                      </a:r>
                      <a:endParaRPr sz="1400" u="none" cap="none" strike="noStrike"/>
                    </a:p>
                  </a:txBody>
                  <a:tcPr marT="12700" marB="12700" marR="12700" marL="12700" anchor="ctr"/>
                </a:tc>
              </a:tr>
            </a:tbl>
          </a:graphicData>
        </a:graphic>
      </p:graphicFrame>
      <p:sp>
        <p:nvSpPr>
          <p:cNvPr id="860" name="Google Shape;860;p138"/>
          <p:cNvSpPr txBox="1"/>
          <p:nvPr/>
        </p:nvSpPr>
        <p:spPr>
          <a:xfrm>
            <a:off x="2095927" y="3808550"/>
            <a:ext cx="14764200" cy="32016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200"/>
              <a:buFont typeface="Times"/>
              <a:buNone/>
            </a:pPr>
            <a:r>
              <a:rPr b="1" i="0" lang="en-US" sz="3200" u="none" cap="none" strike="noStrike">
                <a:solidFill>
                  <a:srgbClr val="000000"/>
                </a:solidFill>
                <a:latin typeface="Calibri"/>
                <a:ea typeface="Calibri"/>
                <a:cs typeface="Calibri"/>
                <a:sym typeface="Calibri"/>
              </a:rPr>
              <a:t>Red Flags for Immediate Review</a:t>
            </a:r>
            <a:endParaRPr i="0" sz="14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3200"/>
              <a:buFont typeface="Times"/>
              <a:buNone/>
            </a:pPr>
            <a:r>
              <a:rPr i="0" lang="en-US" sz="3200" u="none" cap="none" strike="noStrike">
                <a:solidFill>
                  <a:srgbClr val="000000"/>
                </a:solidFill>
                <a:latin typeface="Calibri"/>
                <a:ea typeface="Calibri"/>
                <a:cs typeface="Calibri"/>
                <a:sym typeface="Calibri"/>
              </a:rPr>
              <a:t>☐ Anticoagulants + multiple supplements/herbs</a:t>
            </a:r>
            <a:br>
              <a:rPr i="0" lang="en-US" sz="3200" u="none" cap="none" strike="noStrike">
                <a:solidFill>
                  <a:srgbClr val="000000"/>
                </a:solidFill>
                <a:latin typeface="Calibri"/>
                <a:ea typeface="Calibri"/>
                <a:cs typeface="Calibri"/>
                <a:sym typeface="Calibri"/>
              </a:rPr>
            </a:br>
            <a:r>
              <a:rPr i="0" lang="en-US" sz="3200" u="none" cap="none" strike="noStrike">
                <a:solidFill>
                  <a:srgbClr val="000000"/>
                </a:solidFill>
                <a:latin typeface="Calibri"/>
                <a:ea typeface="Calibri"/>
                <a:cs typeface="Calibri"/>
                <a:sym typeface="Calibri"/>
              </a:rPr>
              <a:t>☐ Thyroid meds + calcium (consider antacids) /iron without spacing (4 hours)</a:t>
            </a:r>
            <a:br>
              <a:rPr i="0" lang="en-US" sz="3200" u="none" cap="none" strike="noStrike">
                <a:solidFill>
                  <a:srgbClr val="000000"/>
                </a:solidFill>
                <a:latin typeface="Calibri"/>
                <a:ea typeface="Calibri"/>
                <a:cs typeface="Calibri"/>
                <a:sym typeface="Calibri"/>
              </a:rPr>
            </a:br>
            <a:r>
              <a:rPr i="0" lang="en-US" sz="3200" u="none" cap="none" strike="noStrike">
                <a:solidFill>
                  <a:srgbClr val="000000"/>
                </a:solidFill>
                <a:latin typeface="Calibri"/>
                <a:ea typeface="Calibri"/>
                <a:cs typeface="Calibri"/>
                <a:sym typeface="Calibri"/>
              </a:rPr>
              <a:t>☐ Alcohol + sedatives or liver-risk meds</a:t>
            </a:r>
            <a:br>
              <a:rPr i="0" lang="en-US" sz="3200" u="none" cap="none" strike="noStrike">
                <a:solidFill>
                  <a:srgbClr val="000000"/>
                </a:solidFill>
                <a:latin typeface="Calibri"/>
                <a:ea typeface="Calibri"/>
                <a:cs typeface="Calibri"/>
                <a:sym typeface="Calibri"/>
              </a:rPr>
            </a:br>
            <a:r>
              <a:rPr i="0" lang="en-US" sz="3200" u="none" cap="none" strike="noStrike">
                <a:solidFill>
                  <a:srgbClr val="000000"/>
                </a:solidFill>
                <a:latin typeface="Calibri"/>
                <a:ea typeface="Calibri"/>
                <a:cs typeface="Calibri"/>
                <a:sym typeface="Calibri"/>
              </a:rPr>
              <a:t>☐ Long-term restrictive diet + multiple medications</a:t>
            </a:r>
            <a:br>
              <a:rPr i="0" lang="en-US" sz="3200" u="none" cap="none" strike="noStrike">
                <a:solidFill>
                  <a:srgbClr val="000000"/>
                </a:solidFill>
                <a:latin typeface="Calibri"/>
                <a:ea typeface="Calibri"/>
                <a:cs typeface="Calibri"/>
                <a:sym typeface="Calibri"/>
              </a:rPr>
            </a:br>
            <a:r>
              <a:rPr i="0" lang="en-US" sz="3200" u="none" cap="none" strike="noStrike">
                <a:solidFill>
                  <a:srgbClr val="000000"/>
                </a:solidFill>
                <a:latin typeface="Calibri"/>
                <a:ea typeface="Calibri"/>
                <a:cs typeface="Calibri"/>
                <a:sym typeface="Calibri"/>
              </a:rPr>
              <a:t>☐ </a:t>
            </a:r>
            <a:r>
              <a:rPr i="0" lang="en-US" sz="3200" u="none" cap="none" strike="noStrike">
                <a:solidFill>
                  <a:srgbClr val="000000"/>
                </a:solidFill>
                <a:highlight>
                  <a:srgbClr val="FFFF00"/>
                </a:highlight>
                <a:latin typeface="Calibri"/>
                <a:ea typeface="Calibri"/>
                <a:cs typeface="Calibri"/>
                <a:sym typeface="Calibri"/>
              </a:rPr>
              <a:t>Polypharmacy (≥5 meds)</a:t>
            </a:r>
            <a:endParaRPr i="0" sz="1400" u="none" cap="none" strike="noStrike">
              <a:solidFill>
                <a:srgbClr val="000000"/>
              </a:solidFill>
              <a:highlight>
                <a:srgbClr val="FFFF00"/>
              </a:highlight>
              <a:latin typeface="Calibri"/>
              <a:ea typeface="Calibri"/>
              <a:cs typeface="Calibri"/>
              <a:sym typeface="Calibri"/>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4" name="Shape 864"/>
        <p:cNvGrpSpPr/>
        <p:nvPr/>
      </p:nvGrpSpPr>
      <p:grpSpPr>
        <a:xfrm>
          <a:off x="0" y="0"/>
          <a:ext cx="0" cy="0"/>
          <a:chOff x="0" y="0"/>
          <a:chExt cx="0" cy="0"/>
        </a:xfrm>
      </p:grpSpPr>
      <p:grpSp>
        <p:nvGrpSpPr>
          <p:cNvPr id="865" name="Google Shape;865;p139"/>
          <p:cNvGrpSpPr/>
          <p:nvPr/>
        </p:nvGrpSpPr>
        <p:grpSpPr>
          <a:xfrm>
            <a:off x="-528025" y="-2"/>
            <a:ext cx="19048347" cy="2429389"/>
            <a:chOff x="-1" y="-1"/>
            <a:chExt cx="19048347" cy="3086114"/>
          </a:xfrm>
        </p:grpSpPr>
        <p:sp>
          <p:nvSpPr>
            <p:cNvPr id="866" name="Google Shape;866;p139"/>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67" name="Google Shape;867;p139"/>
            <p:cNvSpPr txBox="1"/>
            <p:nvPr/>
          </p:nvSpPr>
          <p:spPr>
            <a:xfrm>
              <a:off x="-1" y="1"/>
              <a:ext cx="19048200" cy="14274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68" name="Google Shape;868;p139"/>
          <p:cNvSpPr txBox="1"/>
          <p:nvPr/>
        </p:nvSpPr>
        <p:spPr>
          <a:xfrm>
            <a:off x="1072147" y="416757"/>
            <a:ext cx="17367900" cy="1847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7100"/>
              <a:buFont typeface="Poppins"/>
              <a:buNone/>
            </a:pPr>
            <a:r>
              <a:rPr b="0" i="0" lang="en-US" sz="6000" u="none" cap="none" strike="noStrike">
                <a:solidFill>
                  <a:srgbClr val="0433FF"/>
                </a:solidFill>
                <a:latin typeface="Poppins"/>
                <a:ea typeface="Poppins"/>
                <a:cs typeface="Poppins"/>
                <a:sym typeface="Poppins"/>
              </a:rPr>
              <a:t>Nutrient Depletions Related to Commonly Used Drugs</a:t>
            </a:r>
            <a:endParaRPr b="0" i="0" sz="300" u="none" cap="none" strike="noStrike">
              <a:solidFill>
                <a:srgbClr val="000000"/>
              </a:solidFill>
              <a:latin typeface="Arial"/>
              <a:ea typeface="Arial"/>
              <a:cs typeface="Arial"/>
              <a:sym typeface="Arial"/>
            </a:endParaRPr>
          </a:p>
        </p:txBody>
      </p:sp>
      <p:sp>
        <p:nvSpPr>
          <p:cNvPr id="869" name="Google Shape;869;p139"/>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70" name="Google Shape;870;p139"/>
          <p:cNvGraphicFramePr/>
          <p:nvPr/>
        </p:nvGraphicFramePr>
        <p:xfrm>
          <a:off x="366710" y="2576074"/>
          <a:ext cx="3000000" cy="3000000"/>
        </p:xfrm>
        <a:graphic>
          <a:graphicData uri="http://schemas.openxmlformats.org/drawingml/2006/table">
            <a:tbl>
              <a:tblPr bandRow="1">
                <a:noFill/>
                <a:tableStyleId>{2913B584-4A57-44CA-89FB-EE9C3ED25E55}</a:tableStyleId>
              </a:tblPr>
              <a:tblGrid>
                <a:gridCol w="4053750"/>
                <a:gridCol w="3091850"/>
                <a:gridCol w="2941475"/>
                <a:gridCol w="2631200"/>
                <a:gridCol w="4836325"/>
              </a:tblGrid>
              <a:tr h="438950">
                <a:tc>
                  <a:txBody>
                    <a:bodyPr/>
                    <a:lstStyle/>
                    <a:p>
                      <a:pPr indent="0" lvl="0" marL="0" marR="0" rtl="0" algn="ctr">
                        <a:lnSpc>
                          <a:spcPct val="100000"/>
                        </a:lnSpc>
                        <a:spcBef>
                          <a:spcPts val="0"/>
                        </a:spcBef>
                        <a:spcAft>
                          <a:spcPts val="0"/>
                        </a:spcAft>
                        <a:buClr>
                          <a:schemeClr val="dk1"/>
                        </a:buClr>
                        <a:buSzPts val="1800"/>
                        <a:buFont typeface="Times"/>
                        <a:buNone/>
                      </a:pPr>
                      <a:r>
                        <a:rPr b="1" lang="en-US" sz="1600" u="none" cap="none" strike="noStrike"/>
                        <a:t>Drug Class / Example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600" u="none" cap="none" strike="noStrike"/>
                        <a:t>Nutrients Commonly Depleted</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600" u="none" cap="none" strike="noStrike"/>
                        <a:t>Mechanism of Depletion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600" u="none" cap="none" strike="noStrike"/>
                        <a:t>Clinical Signs / Risks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800"/>
                        <a:buFont typeface="Times"/>
                        <a:buNone/>
                      </a:pPr>
                      <a:r>
                        <a:rPr b="1" lang="en-US" sz="1600" u="none" cap="none" strike="noStrike"/>
                        <a:t>Nutrition &amp; Monitoring Considerations</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highlight>
                            <a:srgbClr val="FFFF00"/>
                          </a:highlight>
                        </a:rPr>
                        <a:t>Metformin</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highlight>
                            <a:srgbClr val="FFFF00"/>
                          </a:highlight>
                        </a:rPr>
                        <a:t>Vitamin B12 (± folate)</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Reduced intestinal absorption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Neuropathy, anemia, fatigue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Monitor B12 long-term; food-first + supplement if low</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Proton Pump Inhibitors (omeprazole, pantoprazole)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Magnesium, B12, iron, calcium</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Reduced gastric acid impairs absorption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Muscle cramps, anemia, bone loss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Monitor Mg/B12 with long-term use; emphasize absorbable forms</a:t>
                      </a:r>
                      <a:endParaRPr sz="1600" u="none" cap="none" strike="noStrike"/>
                    </a:p>
                  </a:txBody>
                  <a:tcPr marT="12700" marB="12700" marR="12700" marL="12700" anchor="ctr"/>
                </a:tc>
              </a:tr>
              <a:tr h="28320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H2 Blockers (famotidine)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B12, iron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Reduced acid secretion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Fatigue, anemia</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Assess duration of therapy</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highlight>
                            <a:srgbClr val="FFFF00"/>
                          </a:highlight>
                        </a:rPr>
                        <a:t>Loop Diuretics (furosemide)</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highlight>
                            <a:srgbClr val="FFFF00"/>
                          </a:highlight>
                        </a:rPr>
                        <a:t>Potassium, magnesium, calcium, thiamine</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Increased urinary losses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Arrhythmias, weakness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Monitor electrolytes; food-first repletion</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highlight>
                            <a:srgbClr val="FFFF00"/>
                          </a:highlight>
                        </a:rPr>
                        <a:t>Thiazide Diuretics</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highlight>
                            <a:srgbClr val="FFFF00"/>
                          </a:highlight>
                        </a:rPr>
                        <a:t>Potassium, magnesium, sodium</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Renal excretion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Muscle cramps, glucose intolerance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Encourage potassium-rich foods if appropriate</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ACE Inhibitors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Zinc (occasionally)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Altered taste, urinary loss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Taste changes, appetite loss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Monitor zinc if taste disturbances occur</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Oral Contraceptives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Folate, B6, B12, magnesium</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Altered metabolism and utilization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Fatigue, mood changes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Ensure micronutrient adequacy</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highlight>
                            <a:srgbClr val="FFFF00"/>
                          </a:highlight>
                        </a:rPr>
                        <a:t>Anticonvulsants (phenytoin, carbamazepine)</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highlight>
                            <a:srgbClr val="FFFF00"/>
                          </a:highlight>
                        </a:rPr>
                        <a:t>Vitamin D, calcium, folate, B6</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Hepatic enzyme induction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Osteopenia, anemia</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Bone health monitoring; vitamin D status</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Statins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Coenzyme Q10</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Inhibition of mevalonate pathway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Myalgia, fatigue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Food sources or supplementation if symptomatic</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Corticosteroids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Calcium, vitamin D, potassium</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Increased urinary loss; bone resorption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Osteoporosis, muscle weakness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Bone-protective nutrition strategies</a:t>
                      </a:r>
                      <a:endParaRPr sz="1600" u="none" cap="none" strike="noStrike"/>
                    </a:p>
                  </a:txBody>
                  <a:tcPr marT="12700" marB="12700" marR="12700" marL="12700" anchor="ctr"/>
                </a:tc>
              </a:tr>
              <a:tr h="28320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NSAIDs (chronic use)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Iron (via GI bleeding)</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Mucosal injury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Iron-deficiency anemia</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Monitor iron status if long-term</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highlight>
                            <a:srgbClr val="FFFF00"/>
                          </a:highlight>
                        </a:rPr>
                        <a:t>Antibiotics (broad-spectrum)</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highlight>
                            <a:srgbClr val="FFFF00"/>
                          </a:highlight>
                        </a:rPr>
                        <a:t>Vitamin K, B vitamins</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Gut microbiota disruption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Bleeding risk, fatigue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Encourage microbiome-supportive foods post-therapy</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highlight>
                            <a:srgbClr val="FFFF00"/>
                          </a:highlight>
                        </a:rPr>
                        <a:t>Cholestyramine / bile acid sequestrants</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highlight>
                            <a:srgbClr val="FFFF00"/>
                          </a:highlight>
                        </a:rPr>
                        <a:t>Vitamins A, D, E, K</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Fat malabsorption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Night blindness, coagulopathy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Monitor fat-soluble vitamins</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highlight>
                            <a:srgbClr val="FFFF00"/>
                          </a:highlight>
                        </a:rPr>
                        <a:t>Levodopa</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highlight>
                            <a:srgbClr val="FFFF00"/>
                          </a:highlight>
                        </a:rPr>
                        <a:t>Vitamin B6 (functional interaction)</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Alters B6 utilization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Reduced drug efficacy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Protein redistribution; timing strategies</a:t>
                      </a:r>
                      <a:endParaRPr sz="1600" u="none" cap="none" strike="noStrike"/>
                    </a:p>
                  </a:txBody>
                  <a:tcPr marT="12700" marB="12700" marR="12700" marL="12700" anchor="ctr"/>
                </a:tc>
              </a:tr>
              <a:tr h="28320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highlight>
                            <a:srgbClr val="FFFF00"/>
                          </a:highlight>
                        </a:rPr>
                        <a:t>Methotrexate</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highlight>
                            <a:srgbClr val="FFFF00"/>
                          </a:highlight>
                        </a:rPr>
                        <a:t>Folate</a:t>
                      </a:r>
                      <a:endParaRPr sz="16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Competitive inhibition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Mucositis, anemia</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Folate supplementation standard</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Alcohol (chronic)</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Thiamine, magnesium, folate, zinc</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Impaired absorption &amp; utilization</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Neuropathy, cardiomyopathy</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Repletion and counseling essential</a:t>
                      </a:r>
                      <a:endParaRPr sz="1600" u="none" cap="none" strike="noStrike"/>
                    </a:p>
                  </a:txBody>
                  <a:tcPr marT="12700" marB="12700" marR="12700" marL="12700" anchor="ctr"/>
                </a:tc>
              </a:tr>
              <a:tr h="438950">
                <a:tc>
                  <a:txBody>
                    <a:bodyPr/>
                    <a:lstStyle/>
                    <a:p>
                      <a:pPr indent="0" lvl="0" marL="0" marR="0" rtl="0" algn="ctr">
                        <a:lnSpc>
                          <a:spcPct val="100000"/>
                        </a:lnSpc>
                        <a:spcBef>
                          <a:spcPts val="0"/>
                        </a:spcBef>
                        <a:spcAft>
                          <a:spcPts val="0"/>
                        </a:spcAft>
                        <a:buClr>
                          <a:schemeClr val="dk1"/>
                        </a:buClr>
                        <a:buSzPts val="1400"/>
                        <a:buFont typeface="Times"/>
                        <a:buNone/>
                      </a:pPr>
                      <a:r>
                        <a:rPr b="1" lang="en-US" sz="1600" u="none" cap="none" strike="noStrike"/>
                        <a:t>Antidepressants (SSRIs)</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Sodium (hyponatremia risk)</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SIADH</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Confusion, fatigue</a:t>
                      </a:r>
                      <a:endParaRPr sz="16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400"/>
                        <a:buFont typeface="Times"/>
                        <a:buNone/>
                      </a:pPr>
                      <a:r>
                        <a:rPr lang="en-US" sz="1600" u="none" cap="none" strike="noStrike"/>
                        <a:t>Monitor sodium in older adults</a:t>
                      </a:r>
                      <a:endParaRPr sz="1600" u="none" cap="none" strike="noStrike"/>
                    </a:p>
                  </a:txBody>
                  <a:tcPr marT="12700" marB="12700" marR="12700" marL="12700" anchor="ctr"/>
                </a:tc>
              </a:tr>
            </a:tbl>
          </a:graphicData>
        </a:graphic>
      </p:graphicFrame>
      <p:sp>
        <p:nvSpPr>
          <p:cNvPr id="871" name="Google Shape;871;p139"/>
          <p:cNvSpPr/>
          <p:nvPr/>
        </p:nvSpPr>
        <p:spPr>
          <a:xfrm>
            <a:off x="16807350" y="73445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5" name="Shape 875"/>
        <p:cNvGrpSpPr/>
        <p:nvPr/>
      </p:nvGrpSpPr>
      <p:grpSpPr>
        <a:xfrm>
          <a:off x="0" y="0"/>
          <a:ext cx="0" cy="0"/>
          <a:chOff x="0" y="0"/>
          <a:chExt cx="0" cy="0"/>
        </a:xfrm>
      </p:grpSpPr>
      <p:grpSp>
        <p:nvGrpSpPr>
          <p:cNvPr id="876" name="Google Shape;876;p140"/>
          <p:cNvGrpSpPr/>
          <p:nvPr/>
        </p:nvGrpSpPr>
        <p:grpSpPr>
          <a:xfrm>
            <a:off x="-528013" y="-8"/>
            <a:ext cx="19048349" cy="3086115"/>
            <a:chOff x="-1" y="-1"/>
            <a:chExt cx="19048347" cy="3086114"/>
          </a:xfrm>
        </p:grpSpPr>
        <p:sp>
          <p:nvSpPr>
            <p:cNvPr id="877" name="Google Shape;877;p140"/>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78" name="Google Shape;878;p140"/>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79" name="Google Shape;879;p140"/>
          <p:cNvSpPr txBox="1"/>
          <p:nvPr/>
        </p:nvSpPr>
        <p:spPr>
          <a:xfrm>
            <a:off x="1072150" y="973500"/>
            <a:ext cx="15209100" cy="11391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400"/>
              <a:buFont typeface="Poppins"/>
              <a:buNone/>
            </a:pPr>
            <a:r>
              <a:rPr lang="en-US" sz="7400">
                <a:solidFill>
                  <a:srgbClr val="FFFFFF"/>
                </a:solidFill>
                <a:latin typeface="Poppins"/>
                <a:ea typeface="Poppins"/>
                <a:cs typeface="Poppins"/>
                <a:sym typeface="Poppins"/>
              </a:rPr>
              <a:t>High Yield References:</a:t>
            </a:r>
            <a:endParaRPr b="0" i="0" sz="1400" u="none" cap="none" strike="noStrike">
              <a:solidFill>
                <a:srgbClr val="000000"/>
              </a:solidFill>
              <a:latin typeface="Arial"/>
              <a:ea typeface="Arial"/>
              <a:cs typeface="Arial"/>
              <a:sym typeface="Arial"/>
            </a:endParaRPr>
          </a:p>
        </p:txBody>
      </p:sp>
      <p:sp>
        <p:nvSpPr>
          <p:cNvPr id="880" name="Google Shape;880;p14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81" name="Google Shape;881;p140"/>
          <p:cNvGraphicFramePr/>
          <p:nvPr/>
        </p:nvGraphicFramePr>
        <p:xfrm>
          <a:off x="653700" y="4458698"/>
          <a:ext cx="3000000" cy="3000000"/>
        </p:xfrm>
        <a:graphic>
          <a:graphicData uri="http://schemas.openxmlformats.org/drawingml/2006/table">
            <a:tbl>
              <a:tblPr bandRow="1">
                <a:noFill/>
                <a:tableStyleId>{2913B584-4A57-44CA-89FB-EE9C3ED25E55}</a:tableStyleId>
              </a:tblPr>
              <a:tblGrid>
                <a:gridCol w="3522000"/>
                <a:gridCol w="3604475"/>
              </a:tblGrid>
              <a:tr h="6356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Pattern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Nutrients at Risk</a:t>
                      </a:r>
                      <a:endParaRPr sz="1400" u="none" cap="none" strike="noStrike"/>
                    </a:p>
                  </a:txBody>
                  <a:tcPr marT="12700" marB="12700" marR="12700" marL="12700" anchor="ctr"/>
                </a:tc>
              </a:tr>
              <a:tr h="6356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Acid suppression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B12, iron, magnesium, calcium</a:t>
                      </a:r>
                      <a:endParaRPr sz="1400" u="none" cap="none" strike="noStrike"/>
                    </a:p>
                  </a:txBody>
                  <a:tcPr marT="12700" marB="12700" marR="12700" marL="12700" anchor="ctr"/>
                </a:tc>
              </a:tr>
              <a:tr h="9852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Diuretics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Potassium, magnesium, thiamine</a:t>
                      </a:r>
                      <a:endParaRPr sz="1400" u="none" cap="none" strike="noStrike"/>
                    </a:p>
                  </a:txBody>
                  <a:tcPr marT="12700" marB="12700" marR="12700" marL="12700" anchor="ctr"/>
                </a:tc>
              </a:tr>
              <a:tr h="9852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Hepatic enzyme inducers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Vitamin D, folate</a:t>
                      </a:r>
                      <a:endParaRPr sz="1400" u="none" cap="none" strike="noStrike"/>
                    </a:p>
                  </a:txBody>
                  <a:tcPr marT="12700" marB="12700" marR="12700" marL="12700" anchor="ctr"/>
                </a:tc>
              </a:tr>
              <a:tr h="6356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Fat malabsorption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Vitamins A, D, E, K</a:t>
                      </a:r>
                      <a:endParaRPr sz="1400" u="none" cap="none" strike="noStrike"/>
                    </a:p>
                  </a:txBody>
                  <a:tcPr marT="12700" marB="12700" marR="12700" marL="12700" anchor="ctr"/>
                </a:tc>
              </a:tr>
              <a:tr h="6356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Microbiome disruption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Vitamin K, B vitamins</a:t>
                      </a:r>
                      <a:endParaRPr sz="1400" u="none" cap="none" strike="noStrike"/>
                    </a:p>
                  </a:txBody>
                  <a:tcPr marT="12700" marB="12700" marR="12700" marL="12700" anchor="ctr"/>
                </a:tc>
              </a:tr>
            </a:tbl>
          </a:graphicData>
        </a:graphic>
      </p:graphicFrame>
      <p:sp>
        <p:nvSpPr>
          <p:cNvPr id="882" name="Google Shape;882;p140"/>
          <p:cNvSpPr/>
          <p:nvPr/>
        </p:nvSpPr>
        <p:spPr>
          <a:xfrm>
            <a:off x="16281250" y="72642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graphicFrame>
        <p:nvGraphicFramePr>
          <p:cNvPr id="883" name="Google Shape;883;p140"/>
          <p:cNvGraphicFramePr/>
          <p:nvPr/>
        </p:nvGraphicFramePr>
        <p:xfrm>
          <a:off x="8145350" y="4458700"/>
          <a:ext cx="3000000" cy="3000000"/>
        </p:xfrm>
        <a:graphic>
          <a:graphicData uri="http://schemas.openxmlformats.org/drawingml/2006/table">
            <a:tbl>
              <a:tblPr bandRow="1">
                <a:noFill/>
                <a:tableStyleId>{2913B584-4A57-44CA-89FB-EE9C3ED25E55}</a:tableStyleId>
              </a:tblPr>
              <a:tblGrid>
                <a:gridCol w="2361925"/>
                <a:gridCol w="2529625"/>
                <a:gridCol w="4919625"/>
              </a:tblGrid>
              <a:tr h="5228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Lab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Trigger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latin typeface="Times"/>
                          <a:ea typeface="Times"/>
                          <a:cs typeface="Times"/>
                          <a:sym typeface="Times"/>
                        </a:rPr>
                        <a:t>Priority Action</a:t>
                      </a:r>
                      <a:endParaRPr sz="1400" u="none" cap="none" strike="noStrike"/>
                    </a:p>
                  </a:txBody>
                  <a:tcPr marT="12700" marB="12700" marR="12700" marL="12700" anchor="ctr"/>
                </a:tc>
              </a:tr>
              <a:tr h="810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Vitamin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&lt;300 pg/mL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Supplement; assess neurologic symptoms</a:t>
                      </a:r>
                      <a:endParaRPr sz="1400" u="none" cap="none" strike="noStrike"/>
                    </a:p>
                  </a:txBody>
                  <a:tcPr marT="12700" marB="12700" marR="12700" marL="12700" anchor="ctr"/>
                </a:tc>
              </a:tr>
              <a:tr h="5228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Ferritin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&lt;30–45 ng/mL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Iron repletion; investigate cause</a:t>
                      </a:r>
                      <a:endParaRPr sz="1400" u="none" cap="none" strike="noStrike"/>
                    </a:p>
                  </a:txBody>
                  <a:tcPr marT="12700" marB="12700" marR="12700" marL="12700" anchor="ctr"/>
                </a:tc>
              </a:tr>
              <a:tr h="5228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Magnesium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&lt;1.8 mg/dL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Replete; review PPIs/diuretics</a:t>
                      </a:r>
                      <a:endParaRPr sz="1400" u="none" cap="none" strike="noStrike"/>
                    </a:p>
                  </a:txBody>
                  <a:tcPr marT="12700" marB="12700" marR="12700" marL="12700" anchor="ctr"/>
                </a:tc>
              </a:tr>
              <a:tr h="810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Potassium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&lt;3.5 or &gt;5.0 mmol/L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Adjust intake; urgent review if severe</a:t>
                      </a:r>
                      <a:endParaRPr sz="1400" u="none" cap="none" strike="noStrike"/>
                    </a:p>
                  </a:txBody>
                  <a:tcPr marT="12700" marB="12700" marR="12700" marL="12700" anchor="ctr"/>
                </a:tc>
              </a:tr>
              <a:tr h="522850">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25-OH Vitamin 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&lt;30 ng/mL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Vitamin D repletion</a:t>
                      </a:r>
                      <a:endParaRPr sz="1400" u="none" cap="none" strike="noStrike"/>
                    </a:p>
                  </a:txBody>
                  <a:tcPr marT="12700" marB="12700" marR="12700" marL="12700" anchor="ctr"/>
                </a:tc>
              </a:tr>
              <a:tr h="810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INR (non-warfarin)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Elevated (&gt;1.2)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latin typeface="Times"/>
                          <a:ea typeface="Times"/>
                          <a:cs typeface="Times"/>
                          <a:sym typeface="Times"/>
                        </a:rPr>
                        <a:t>Assess vitamin K status</a:t>
                      </a:r>
                      <a:endParaRPr sz="1400" u="none" cap="none" strike="noStrike"/>
                    </a:p>
                  </a:txBody>
                  <a:tcPr marT="12700" marB="12700" marR="12700" marL="12700" anchor="ctr"/>
                </a:tc>
              </a:tr>
            </a:tbl>
          </a:graphicData>
        </a:graphic>
      </p:graphicFrame>
      <p:sp>
        <p:nvSpPr>
          <p:cNvPr id="884" name="Google Shape;884;p140"/>
          <p:cNvSpPr txBox="1"/>
          <p:nvPr/>
        </p:nvSpPr>
        <p:spPr>
          <a:xfrm>
            <a:off x="8248925" y="3589225"/>
            <a:ext cx="97077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900">
                <a:latin typeface="Calibri"/>
                <a:ea typeface="Calibri"/>
                <a:cs typeface="Calibri"/>
                <a:sym typeface="Calibri"/>
              </a:rPr>
              <a:t>Intervention Triggers:</a:t>
            </a:r>
            <a:endParaRPr b="1" sz="2900">
              <a:latin typeface="Calibri"/>
              <a:ea typeface="Calibri"/>
              <a:cs typeface="Calibri"/>
              <a:sym typeface="Calibri"/>
            </a:endParaRPr>
          </a:p>
        </p:txBody>
      </p:sp>
      <p:sp>
        <p:nvSpPr>
          <p:cNvPr id="885" name="Google Shape;885;p140"/>
          <p:cNvSpPr txBox="1"/>
          <p:nvPr/>
        </p:nvSpPr>
        <p:spPr>
          <a:xfrm>
            <a:off x="653700" y="3541800"/>
            <a:ext cx="7126500" cy="631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US" sz="2900">
                <a:latin typeface="Calibri"/>
                <a:ea typeface="Calibri"/>
                <a:cs typeface="Calibri"/>
                <a:sym typeface="Calibri"/>
              </a:rPr>
              <a:t>Clinical Patterns to Memorize:</a:t>
            </a:r>
            <a:endParaRPr b="1" sz="2900">
              <a:latin typeface="Calibri"/>
              <a:ea typeface="Calibri"/>
              <a:cs typeface="Calibri"/>
              <a:sym typeface="Calibri"/>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9" name="Shape 889"/>
        <p:cNvGrpSpPr/>
        <p:nvPr/>
      </p:nvGrpSpPr>
      <p:grpSpPr>
        <a:xfrm>
          <a:off x="0" y="0"/>
          <a:ext cx="0" cy="0"/>
          <a:chOff x="0" y="0"/>
          <a:chExt cx="0" cy="0"/>
        </a:xfrm>
      </p:grpSpPr>
      <p:sp>
        <p:nvSpPr>
          <p:cNvPr id="890" name="Google Shape;890;p141"/>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891" name="Google Shape;891;p141"/>
          <p:cNvGrpSpPr/>
          <p:nvPr/>
        </p:nvGrpSpPr>
        <p:grpSpPr>
          <a:xfrm>
            <a:off x="-528013" y="-8"/>
            <a:ext cx="19048349" cy="3086115"/>
            <a:chOff x="-1" y="-1"/>
            <a:chExt cx="19048347" cy="3086114"/>
          </a:xfrm>
        </p:grpSpPr>
        <p:sp>
          <p:nvSpPr>
            <p:cNvPr id="892" name="Google Shape;892;p141"/>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893" name="Google Shape;893;p141"/>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894" name="Google Shape;894;p141"/>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895" name="Google Shape;895;p141"/>
          <p:cNvGraphicFramePr/>
          <p:nvPr/>
        </p:nvGraphicFramePr>
        <p:xfrm>
          <a:off x="-674" y="-9106"/>
          <a:ext cx="3000000" cy="3000000"/>
        </p:xfrm>
        <a:graphic>
          <a:graphicData uri="http://schemas.openxmlformats.org/drawingml/2006/table">
            <a:tbl>
              <a:tblPr bandRow="1">
                <a:noFill/>
                <a:tableStyleId>{2913B584-4A57-44CA-89FB-EE9C3ED25E55}</a:tableStyleId>
              </a:tblPr>
              <a:tblGrid>
                <a:gridCol w="2756300"/>
                <a:gridCol w="2206725"/>
                <a:gridCol w="2890000"/>
                <a:gridCol w="4639500"/>
                <a:gridCol w="5874525"/>
              </a:tblGrid>
              <a:tr h="425675">
                <a:tc>
                  <a:txBody>
                    <a:bodyPr/>
                    <a:lstStyle/>
                    <a:p>
                      <a:pPr indent="0" lvl="0" marL="0" marR="0" rtl="0" algn="ctr">
                        <a:lnSpc>
                          <a:spcPct val="100000"/>
                        </a:lnSpc>
                        <a:spcBef>
                          <a:spcPts val="0"/>
                        </a:spcBef>
                        <a:spcAft>
                          <a:spcPts val="0"/>
                        </a:spcAft>
                        <a:buClr>
                          <a:schemeClr val="dk1"/>
                        </a:buClr>
                        <a:buSzPts val="2100"/>
                        <a:buFont typeface="Times"/>
                        <a:buNone/>
                      </a:pPr>
                      <a:r>
                        <a:rPr b="1" lang="en-US" sz="2100" u="none" cap="none" strike="noStrike"/>
                        <a:t>Drug Class / Example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100"/>
                        <a:buFont typeface="Times"/>
                        <a:buNone/>
                      </a:pPr>
                      <a:r>
                        <a:rPr b="1" lang="en-US" sz="2100" u="none" cap="none" strike="noStrike"/>
                        <a:t>Nutrient at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100"/>
                        <a:buFont typeface="Times"/>
                        <a:buNone/>
                      </a:pPr>
                      <a:r>
                        <a:rPr b="1" lang="en-US" sz="2100" u="none" cap="none" strike="noStrike">
                          <a:highlight>
                            <a:srgbClr val="FFFF00"/>
                          </a:highlight>
                        </a:rPr>
                        <a:t>Lab Marker</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100"/>
                        <a:buFont typeface="Times"/>
                        <a:buNone/>
                      </a:pPr>
                      <a:r>
                        <a:rPr b="1" lang="en-US" sz="2100" u="none" cap="none" strike="noStrike">
                          <a:highlight>
                            <a:srgbClr val="FFFF00"/>
                          </a:highlight>
                        </a:rPr>
                        <a:t>Threshold Trigger</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100"/>
                        <a:buFont typeface="Times"/>
                        <a:buNone/>
                      </a:pPr>
                      <a:r>
                        <a:rPr b="1" lang="en-US" sz="2100" u="none" cap="none" strike="noStrike"/>
                        <a:t>Action When Triggered</a:t>
                      </a:r>
                      <a:endParaRPr sz="1400" u="none" cap="none" strike="noStrike"/>
                    </a:p>
                  </a:txBody>
                  <a:tcPr marT="12700" marB="12700" marR="12700" marL="12700" anchor="ctr"/>
                </a:tc>
              </a:tr>
              <a:tr h="42567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Metformin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&lt;300 pg/mL</a:t>
                      </a:r>
                      <a:r>
                        <a:rPr lang="en-US" sz="1700" u="none" cap="none" strike="noStrike"/>
                        <a:t> (intervene); </a:t>
                      </a:r>
                      <a:r>
                        <a:rPr b="1" lang="en-US" sz="1700" u="none" cap="none" strike="noStrike"/>
                        <a:t>&lt;200 pg/mL</a:t>
                      </a:r>
                      <a:r>
                        <a:rPr lang="en-US" sz="1700" u="none" cap="none" strike="noStrike"/>
                        <a:t> (deficiency)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Supplement B12; assess neuropathy; monitor MMA if borderline</a:t>
                      </a:r>
                      <a:endParaRPr sz="1400" u="none" cap="none" strike="noStrike"/>
                    </a:p>
                  </a:txBody>
                  <a:tcPr marT="12700" marB="12700" marR="12700" marL="12700" anchor="ctr"/>
                </a:tc>
              </a:tr>
              <a:tr h="42567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Proton Pump Inhibitors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Magnesium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Mg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&lt;1.8 mg/dL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Replete Mg; reassess need/duration of PPI</a:t>
                      </a:r>
                      <a:endParaRPr sz="1400" u="none" cap="none" strike="noStrike"/>
                    </a:p>
                  </a:txBody>
                  <a:tcPr marT="12700" marB="12700" marR="12700" marL="12700" anchor="ctr"/>
                </a:tc>
              </a:tr>
              <a:tr h="3087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&lt;300 pg/mL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Oral or parenteral B12 depending on symptoms</a:t>
                      </a:r>
                      <a:endParaRPr sz="1400" u="none" cap="none" strike="noStrike"/>
                    </a:p>
                  </a:txBody>
                  <a:tcPr marT="12700" marB="12700" marR="12700" marL="12700" anchor="ctr"/>
                </a:tc>
              </a:tr>
              <a:tr h="42567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Iron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Ferritin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&lt;30 ng/mL</a:t>
                      </a:r>
                      <a:r>
                        <a:rPr lang="en-US" sz="1700" u="none" cap="none" strike="noStrike"/>
                        <a:t> (general); </a:t>
                      </a:r>
                      <a:r>
                        <a:rPr b="1" lang="en-US" sz="1700" u="none" cap="none" strike="noStrike"/>
                        <a:t>&lt;45 ng/mL</a:t>
                      </a:r>
                      <a:r>
                        <a:rPr lang="en-US" sz="1700" u="none" cap="none" strike="noStrike"/>
                        <a:t> (symptomatic)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Iron repletion; evaluate GI loss</a:t>
                      </a:r>
                      <a:endParaRPr sz="1400" u="none" cap="none" strike="noStrike"/>
                    </a:p>
                  </a:txBody>
                  <a:tcPr marT="12700" marB="12700" marR="12700" marL="12700" anchor="ctr"/>
                </a:tc>
              </a:tr>
              <a:tr h="3087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Calcium/Vit 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25-OH Vitamin 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&lt;30 ng/mL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D repletion; bone risk assessment</a:t>
                      </a:r>
                      <a:endParaRPr sz="1400" u="none" cap="none" strike="noStrike"/>
                    </a:p>
                  </a:txBody>
                  <a:tcPr marT="12700" marB="12700" marR="12700" marL="12700" anchor="ctr"/>
                </a:tc>
              </a:tr>
              <a:tr h="3087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H2 Blockers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&lt;300 pg/mL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Ensure adequacy; supplement if needed</a:t>
                      </a:r>
                      <a:endParaRPr sz="1400" u="none" cap="none" strike="noStrike"/>
                    </a:p>
                  </a:txBody>
                  <a:tcPr marT="12700" marB="12700" marR="12700" marL="12700" anchor="ctr"/>
                </a:tc>
              </a:tr>
              <a:tr h="3176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Loop Diuretics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Potassium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&lt;3.5 mmol/L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Food-first K⁺ (if safe) or supplement</a:t>
                      </a:r>
                      <a:endParaRPr sz="1400" u="none" cap="none" strike="noStrike"/>
                    </a:p>
                  </a:txBody>
                  <a:tcPr marT="12700" marB="12700" marR="12700" marL="12700" anchor="ctr"/>
                </a:tc>
              </a:tr>
              <a:tr h="3087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Magnesium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Mg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&lt;1.8 mg/dL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Mg repletion; check arrhythmia risk</a:t>
                      </a:r>
                      <a:endParaRPr sz="1400" u="none" cap="none" strike="noStrike"/>
                    </a:p>
                  </a:txBody>
                  <a:tcPr marT="12700" marB="12700" marR="12700" marL="12700" anchor="ctr"/>
                </a:tc>
              </a:tr>
              <a:tr h="42567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Thiamine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Whole blood thiamine / clinical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Low or symptomatic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Thiamine supplementation</a:t>
                      </a:r>
                      <a:endParaRPr sz="1400" u="none" cap="none" strike="noStrike"/>
                    </a:p>
                  </a:txBody>
                  <a:tcPr marT="12700" marB="12700" marR="12700" marL="12700" anchor="ctr"/>
                </a:tc>
              </a:tr>
              <a:tr h="3176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Thiazide Diuretics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Potassium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&lt;3.5 mmol/L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Potassium repletion (food-first if appropriate)</a:t>
                      </a:r>
                      <a:endParaRPr sz="1400" u="none" cap="none" strike="noStrike"/>
                    </a:p>
                  </a:txBody>
                  <a:tcPr marT="12700" marB="12700" marR="12700" marL="12700" anchor="ctr"/>
                </a:tc>
              </a:tr>
              <a:tr h="3087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Magnesium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Mg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&lt;1.8 mg/dL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Mg repletion</a:t>
                      </a:r>
                      <a:endParaRPr sz="1400" u="none" cap="none" strike="noStrike"/>
                    </a:p>
                  </a:txBody>
                  <a:tcPr marT="12700" marB="12700" marR="12700" marL="12700" anchor="ctr"/>
                </a:tc>
              </a:tr>
              <a:tr h="4458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ACE Inhibitors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Potassium (excess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&gt;5.0 mmol/L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Reduce high-K⁺ supplements/foods; coordinate with prescriber</a:t>
                      </a:r>
                      <a:endParaRPr sz="1400" u="none" cap="none" strike="noStrike"/>
                    </a:p>
                  </a:txBody>
                  <a:tcPr marT="12700" marB="12700" marR="12700" marL="12700" anchor="ctr"/>
                </a:tc>
              </a:tr>
              <a:tr h="3087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Oral Contraceptives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Folate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Serum/RBC folate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Low or low-normal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Ensure folate adequacy (food or supplement)</a:t>
                      </a:r>
                      <a:endParaRPr sz="1400" u="none" cap="none" strike="noStrike"/>
                    </a:p>
                  </a:txBody>
                  <a:tcPr marT="12700" marB="12700" marR="12700" marL="12700" anchor="ctr"/>
                </a:tc>
              </a:tr>
              <a:tr h="3087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B6</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Plasma PLP</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&lt;20 nmol/L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B6 repletion</a:t>
                      </a:r>
                      <a:endParaRPr sz="1400" u="none" cap="none" strike="noStrike"/>
                    </a:p>
                  </a:txBody>
                  <a:tcPr marT="12700" marB="12700" marR="12700" marL="12700" anchor="ctr"/>
                </a:tc>
              </a:tr>
              <a:tr h="3087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Anticonvulsants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25-OH Vitamin 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&lt;30 ng/mL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D repletion; bone protection</a:t>
                      </a:r>
                      <a:endParaRPr sz="1400" u="none" cap="none" strike="noStrike"/>
                    </a:p>
                  </a:txBody>
                  <a:tcPr marT="12700" marB="12700" marR="12700" marL="12700" anchor="ctr"/>
                </a:tc>
              </a:tr>
              <a:tr h="3087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Calcium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Ca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Below lab range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Calcium adequacy; assess vitamin D</a:t>
                      </a:r>
                      <a:endParaRPr sz="1400" u="none" cap="none" strike="noStrike"/>
                    </a:p>
                  </a:txBody>
                  <a:tcPr marT="12700" marB="12700" marR="12700" marL="12700" anchor="ctr"/>
                </a:tc>
              </a:tr>
              <a:tr h="3087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Folate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RBC folate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Low</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Folate supplementation</a:t>
                      </a:r>
                      <a:endParaRPr sz="1400" u="none" cap="none" strike="noStrike"/>
                    </a:p>
                  </a:txBody>
                  <a:tcPr marT="12700" marB="12700" marR="12700" marL="12700" anchor="ctr"/>
                </a:tc>
              </a:tr>
              <a:tr h="42567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Statins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CoQ10</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(Clinical—no standard lab)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Myalgia/fatigue present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Consider CoQ10 trial; review dose</a:t>
                      </a:r>
                      <a:endParaRPr sz="1400" u="none" cap="none" strike="noStrike"/>
                    </a:p>
                  </a:txBody>
                  <a:tcPr marT="12700" marB="12700" marR="12700" marL="12700" anchor="ctr"/>
                </a:tc>
              </a:tr>
              <a:tr h="3087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Corticosteroids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Calcium/Vit 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25-OH Vitamin 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&lt;30 ng/mL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D + calcium; bone density screening</a:t>
                      </a:r>
                      <a:endParaRPr sz="1400" u="none" cap="none" strike="noStrike"/>
                    </a:p>
                  </a:txBody>
                  <a:tcPr marT="12700" marB="12700" marR="12700" marL="12700" anchor="ctr"/>
                </a:tc>
              </a:tr>
              <a:tr h="3176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Potassium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&lt;3.5 mmol/L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Potassium repletion</a:t>
                      </a:r>
                      <a:endParaRPr sz="1400" u="none" cap="none" strike="noStrike"/>
                    </a:p>
                  </a:txBody>
                  <a:tcPr marT="12700" marB="12700" marR="12700" marL="12700" anchor="ctr"/>
                </a:tc>
              </a:tr>
              <a:tr h="3087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NSAIDs (chronic)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Iron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Ferritin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&lt;30–45 ng/mL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Iron repletion; evaluate GI bleeding</a:t>
                      </a:r>
                      <a:endParaRPr sz="1400" u="none" cap="none" strike="noStrike"/>
                    </a:p>
                  </a:txBody>
                  <a:tcPr marT="12700" marB="12700" marR="12700" marL="12700" anchor="ctr"/>
                </a:tc>
              </a:tr>
              <a:tr h="42567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Broad-Spectrum Antibiotics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PT/INR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INR ↑ without warfarin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K assessment/repletion</a:t>
                      </a:r>
                      <a:endParaRPr sz="1400" u="none" cap="none" strike="noStrike"/>
                    </a:p>
                  </a:txBody>
                  <a:tcPr marT="12700" marB="12700" marR="12700" marL="12700" anchor="ctr"/>
                </a:tc>
              </a:tr>
              <a:tr h="42567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Bile Acid Sequestrants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Vitamins A, D, E, 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25-OH D; INR; retinol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Below range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Supplement fat-soluble vitamins</a:t>
                      </a:r>
                      <a:endParaRPr sz="1400" u="none" cap="none" strike="noStrike"/>
                    </a:p>
                  </a:txBody>
                  <a:tcPr marT="12700" marB="12700" marR="12700" marL="12700" anchor="ctr"/>
                </a:tc>
              </a:tr>
              <a:tr h="42567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Levodopa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Vitamin B6 (functional)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Clinical response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Reduced efficacy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Adjust protein timing; assess B6 intake</a:t>
                      </a:r>
                      <a:endParaRPr sz="1400" u="none" cap="none" strike="noStrike"/>
                    </a:p>
                  </a:txBody>
                  <a:tcPr marT="12700" marB="12700" marR="12700" marL="12700" anchor="ctr"/>
                </a:tc>
              </a:tr>
              <a:tr h="3087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Methotrexate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Folate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RBC folate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Low or declining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Folate supplementation standard</a:t>
                      </a:r>
                      <a:endParaRPr sz="1400" u="none" cap="none" strike="noStrike"/>
                    </a:p>
                  </a:txBody>
                  <a:tcPr marT="12700" marB="12700" marR="12700" marL="12700" anchor="ctr"/>
                </a:tc>
              </a:tr>
              <a:tr h="3087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Chronic Alcohol Use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Thiamine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Whole blood thiamine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Low or symptomatic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Immediate thiamine repletion</a:t>
                      </a:r>
                      <a:endParaRPr sz="1400" u="none" cap="none" strike="noStrike"/>
                    </a:p>
                  </a:txBody>
                  <a:tcPr marT="12700" marB="12700" marR="12700" marL="12700" anchor="ctr"/>
                </a:tc>
              </a:tr>
              <a:tr h="308725">
                <a:tc>
                  <a:txBody>
                    <a:bodyPr/>
                    <a:lstStyle/>
                    <a:p>
                      <a:pPr indent="0" lvl="0" marL="0" marR="0" rtl="0" algn="r">
                        <a:lnSpc>
                          <a:spcPct val="100000"/>
                        </a:lnSpc>
                        <a:spcBef>
                          <a:spcPts val="0"/>
                        </a:spcBef>
                        <a:spcAft>
                          <a:spcPts val="0"/>
                        </a:spcAft>
                        <a:buClr>
                          <a:schemeClr val="dk1"/>
                        </a:buClr>
                        <a:buSzPts val="1200"/>
                        <a:buFont typeface="Helvetica Neue"/>
                        <a:buNone/>
                      </a:pPr>
                      <a:r>
                        <a:t/>
                      </a:r>
                      <a:endParaRPr i="0" sz="1200" u="none" cap="none" strike="noStrike">
                        <a:solidFill>
                          <a:schemeClr val="dk1"/>
                        </a:solidFill>
                      </a:endParaRPr>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Magnesium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Mg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&lt;1.8 mg/dL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Magnesium repletion</a:t>
                      </a:r>
                      <a:endParaRPr sz="1400" u="none" cap="none" strike="noStrike"/>
                    </a:p>
                  </a:txBody>
                  <a:tcPr marT="12700" marB="12700" marR="12700" marL="12700" anchor="ctr"/>
                </a:tc>
              </a:tr>
              <a:tr h="317625">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SSRIs (older adults)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Sodium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Serum Na⁺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b="1" lang="en-US" sz="1700" u="none" cap="none" strike="noStrike"/>
                        <a:t>&lt;135 mmol/L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1700"/>
                        <a:buFont typeface="Times"/>
                        <a:buNone/>
                      </a:pPr>
                      <a:r>
                        <a:rPr lang="en-US" sz="1700" u="none" cap="none" strike="noStrike"/>
                        <a:t>Evaluate hyponatremia; coordinate care</a:t>
                      </a:r>
                      <a:endParaRPr sz="1400" u="none" cap="none" strike="noStrike"/>
                    </a:p>
                  </a:txBody>
                  <a:tcPr marT="12700" marB="12700" marR="12700" marL="12700" anchor="ctr"/>
                </a:tc>
              </a:tr>
            </a:tbl>
          </a:graphicData>
        </a:graphic>
      </p:graphicFrame>
      <p:sp>
        <p:nvSpPr>
          <p:cNvPr id="896" name="Google Shape;896;p141"/>
          <p:cNvSpPr/>
          <p:nvPr/>
        </p:nvSpPr>
        <p:spPr>
          <a:xfrm>
            <a:off x="17130975" y="863985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0" name="Shape 900"/>
        <p:cNvGrpSpPr/>
        <p:nvPr/>
      </p:nvGrpSpPr>
      <p:grpSpPr>
        <a:xfrm>
          <a:off x="0" y="0"/>
          <a:ext cx="0" cy="0"/>
          <a:chOff x="0" y="0"/>
          <a:chExt cx="0" cy="0"/>
        </a:xfrm>
      </p:grpSpPr>
      <p:grpSp>
        <p:nvGrpSpPr>
          <p:cNvPr id="901" name="Google Shape;901;p143"/>
          <p:cNvGrpSpPr/>
          <p:nvPr/>
        </p:nvGrpSpPr>
        <p:grpSpPr>
          <a:xfrm>
            <a:off x="-528013" y="-8"/>
            <a:ext cx="19048349" cy="3086115"/>
            <a:chOff x="-1" y="-1"/>
            <a:chExt cx="19048347" cy="3086114"/>
          </a:xfrm>
        </p:grpSpPr>
        <p:sp>
          <p:nvSpPr>
            <p:cNvPr id="902" name="Google Shape;902;p143"/>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03" name="Google Shape;903;p143"/>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04" name="Google Shape;904;p143"/>
          <p:cNvSpPr txBox="1"/>
          <p:nvPr/>
        </p:nvSpPr>
        <p:spPr>
          <a:xfrm>
            <a:off x="725922" y="1035157"/>
            <a:ext cx="17367900" cy="1015800"/>
          </a:xfrm>
          <a:prstGeom prst="rect">
            <a:avLst/>
          </a:prstGeom>
          <a:noFill/>
          <a:ln>
            <a:noFill/>
          </a:ln>
        </p:spPr>
        <p:txBody>
          <a:bodyPr anchorCtr="0" anchor="t" bIns="0" lIns="0" spcFirstLastPara="1" rIns="0" wrap="square" tIns="0">
            <a:spAutoFit/>
          </a:bodyPr>
          <a:lstStyle/>
          <a:p>
            <a:pPr indent="0" lvl="0" marL="0" marR="0" rtl="0" algn="l">
              <a:lnSpc>
                <a:spcPct val="128169"/>
              </a:lnSpc>
              <a:spcBef>
                <a:spcPts val="0"/>
              </a:spcBef>
              <a:spcAft>
                <a:spcPts val="0"/>
              </a:spcAft>
              <a:buClr>
                <a:srgbClr val="0433FF"/>
              </a:buClr>
              <a:buSzPts val="7100"/>
              <a:buFont typeface="Poppins"/>
              <a:buNone/>
            </a:pPr>
            <a:r>
              <a:rPr b="0" i="0" lang="en-US" sz="6600" u="none" cap="none" strike="noStrike">
                <a:solidFill>
                  <a:srgbClr val="0433FF"/>
                </a:solidFill>
                <a:latin typeface="Poppins"/>
                <a:ea typeface="Poppins"/>
                <a:cs typeface="Poppins"/>
                <a:sym typeface="Poppins"/>
              </a:rPr>
              <a:t>Gauging </a:t>
            </a:r>
            <a:r>
              <a:rPr lang="en-US" sz="6600">
                <a:solidFill>
                  <a:srgbClr val="0433FF"/>
                </a:solidFill>
                <a:latin typeface="Poppins"/>
                <a:ea typeface="Poppins"/>
                <a:cs typeface="Poppins"/>
                <a:sym typeface="Poppins"/>
              </a:rPr>
              <a:t>&amp;</a:t>
            </a:r>
            <a:r>
              <a:rPr b="0" i="0" lang="en-US" sz="6600" u="none" cap="none" strike="noStrike">
                <a:solidFill>
                  <a:srgbClr val="0433FF"/>
                </a:solidFill>
                <a:latin typeface="Poppins"/>
                <a:ea typeface="Poppins"/>
                <a:cs typeface="Poppins"/>
                <a:sym typeface="Poppins"/>
              </a:rPr>
              <a:t> Optimizing Client Compliance</a:t>
            </a:r>
            <a:endParaRPr b="0" i="0" sz="900" u="none" cap="none" strike="noStrike">
              <a:solidFill>
                <a:srgbClr val="000000"/>
              </a:solidFill>
              <a:latin typeface="Arial"/>
              <a:ea typeface="Arial"/>
              <a:cs typeface="Arial"/>
              <a:sym typeface="Arial"/>
            </a:endParaRPr>
          </a:p>
        </p:txBody>
      </p:sp>
      <p:sp>
        <p:nvSpPr>
          <p:cNvPr id="905" name="Google Shape;905;p14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06" name="Google Shape;906;p143"/>
          <p:cNvSpPr txBox="1"/>
          <p:nvPr/>
        </p:nvSpPr>
        <p:spPr>
          <a:xfrm>
            <a:off x="725925" y="3478350"/>
            <a:ext cx="16220700" cy="44838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1200"/>
              </a:spcBef>
              <a:spcAft>
                <a:spcPts val="0"/>
              </a:spcAft>
              <a:buNone/>
            </a:pPr>
            <a:r>
              <a:rPr lang="en-US" sz="2600">
                <a:solidFill>
                  <a:schemeClr val="dk1"/>
                </a:solidFill>
                <a:latin typeface="Calibri"/>
                <a:ea typeface="Calibri"/>
                <a:cs typeface="Calibri"/>
                <a:sym typeface="Calibri"/>
              </a:rPr>
              <a:t>Adherence is the key determinant of outcomes. Even the best plan fails if it's not realistic or aligned with the client.</a:t>
            </a:r>
            <a:endParaRPr sz="26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26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US" sz="2600">
                <a:solidFill>
                  <a:schemeClr val="dk1"/>
                </a:solidFill>
                <a:latin typeface="Calibri"/>
                <a:ea typeface="Calibri"/>
                <a:cs typeface="Calibri"/>
                <a:sym typeface="Calibri"/>
              </a:rPr>
              <a:t>Key Principles:</a:t>
            </a:r>
            <a:endParaRPr b="1" sz="2600">
              <a:solidFill>
                <a:schemeClr val="dk1"/>
              </a:solidFill>
              <a:latin typeface="Calibri"/>
              <a:ea typeface="Calibri"/>
              <a:cs typeface="Calibri"/>
              <a:sym typeface="Calibri"/>
            </a:endParaRPr>
          </a:p>
          <a:p>
            <a:pPr indent="-393700" lvl="0" marL="457200" rtl="0" algn="l">
              <a:lnSpc>
                <a:spcPct val="115000"/>
              </a:lnSpc>
              <a:spcBef>
                <a:spcPts val="1200"/>
              </a:spcBef>
              <a:spcAft>
                <a:spcPts val="0"/>
              </a:spcAft>
              <a:buClr>
                <a:schemeClr val="dk1"/>
              </a:buClr>
              <a:buSzPts val="2600"/>
              <a:buChar char="●"/>
            </a:pPr>
            <a:r>
              <a:rPr lang="en-US" sz="2600">
                <a:solidFill>
                  <a:schemeClr val="dk1"/>
                </a:solidFill>
                <a:latin typeface="Calibri"/>
                <a:ea typeface="Calibri"/>
                <a:cs typeface="Calibri"/>
                <a:sym typeface="Calibri"/>
              </a:rPr>
              <a:t>Adherence is </a:t>
            </a:r>
            <a:r>
              <a:rPr b="1" lang="en-US" sz="2600">
                <a:solidFill>
                  <a:schemeClr val="dk1"/>
                </a:solidFill>
                <a:latin typeface="Calibri"/>
                <a:ea typeface="Calibri"/>
                <a:cs typeface="Calibri"/>
                <a:sym typeface="Calibri"/>
              </a:rPr>
              <a:t>dynamic</a:t>
            </a:r>
            <a:r>
              <a:rPr lang="en-US" sz="2600">
                <a:solidFill>
                  <a:schemeClr val="dk1"/>
                </a:solidFill>
                <a:latin typeface="Calibri"/>
                <a:ea typeface="Calibri"/>
                <a:cs typeface="Calibri"/>
                <a:sym typeface="Calibri"/>
              </a:rPr>
              <a:t>, it changes over time, not a fixed trait</a:t>
            </a:r>
            <a:endParaRPr sz="2600">
              <a:solidFill>
                <a:schemeClr val="dk1"/>
              </a:solidFill>
              <a:latin typeface="Calibri"/>
              <a:ea typeface="Calibri"/>
              <a:cs typeface="Calibri"/>
              <a:sym typeface="Calibri"/>
            </a:endParaRPr>
          </a:p>
          <a:p>
            <a:pPr indent="-393700" lvl="0" marL="457200" rtl="0" algn="l">
              <a:lnSpc>
                <a:spcPct val="115000"/>
              </a:lnSpc>
              <a:spcBef>
                <a:spcPts val="0"/>
              </a:spcBef>
              <a:spcAft>
                <a:spcPts val="0"/>
              </a:spcAft>
              <a:buClr>
                <a:schemeClr val="dk1"/>
              </a:buClr>
              <a:buSzPts val="2600"/>
              <a:buChar char="●"/>
            </a:pPr>
            <a:r>
              <a:rPr lang="en-US" sz="2600">
                <a:solidFill>
                  <a:schemeClr val="dk1"/>
                </a:solidFill>
                <a:latin typeface="Calibri"/>
                <a:ea typeface="Calibri"/>
                <a:cs typeface="Calibri"/>
                <a:sym typeface="Calibri"/>
              </a:rPr>
              <a:t>Adherence is </a:t>
            </a:r>
            <a:r>
              <a:rPr b="1" lang="en-US" sz="2600">
                <a:solidFill>
                  <a:schemeClr val="dk1"/>
                </a:solidFill>
                <a:latin typeface="Calibri"/>
                <a:ea typeface="Calibri"/>
                <a:cs typeface="Calibri"/>
                <a:sym typeface="Calibri"/>
              </a:rPr>
              <a:t>not just willpower</a:t>
            </a:r>
            <a:r>
              <a:rPr lang="en-US" sz="2600">
                <a:solidFill>
                  <a:schemeClr val="dk1"/>
                </a:solidFill>
                <a:latin typeface="Calibri"/>
                <a:ea typeface="Calibri"/>
                <a:cs typeface="Calibri"/>
                <a:sym typeface="Calibri"/>
              </a:rPr>
              <a:t>, environment and clarity drive behavior</a:t>
            </a:r>
            <a:endParaRPr sz="2600">
              <a:solidFill>
                <a:schemeClr val="dk1"/>
              </a:solidFill>
              <a:latin typeface="Calibri"/>
              <a:ea typeface="Calibri"/>
              <a:cs typeface="Calibri"/>
              <a:sym typeface="Calibri"/>
            </a:endParaRPr>
          </a:p>
          <a:p>
            <a:pPr indent="-393700" lvl="0" marL="457200" rtl="0" algn="l">
              <a:lnSpc>
                <a:spcPct val="115000"/>
              </a:lnSpc>
              <a:spcBef>
                <a:spcPts val="0"/>
              </a:spcBef>
              <a:spcAft>
                <a:spcPts val="0"/>
              </a:spcAft>
              <a:buClr>
                <a:schemeClr val="dk1"/>
              </a:buClr>
              <a:buSzPts val="2600"/>
              <a:buChar char="●"/>
            </a:pPr>
            <a:r>
              <a:rPr lang="en-US" sz="2600">
                <a:solidFill>
                  <a:schemeClr val="dk1"/>
                </a:solidFill>
                <a:latin typeface="Calibri"/>
                <a:ea typeface="Calibri"/>
                <a:cs typeface="Calibri"/>
                <a:sym typeface="Calibri"/>
              </a:rPr>
              <a:t>Clinical approach is a continuous loop: </a:t>
            </a:r>
            <a:r>
              <a:rPr b="1" lang="en-US" sz="2600">
                <a:solidFill>
                  <a:schemeClr val="dk1"/>
                </a:solidFill>
                <a:latin typeface="Calibri"/>
                <a:ea typeface="Calibri"/>
                <a:cs typeface="Calibri"/>
                <a:sym typeface="Calibri"/>
              </a:rPr>
              <a:t>assess → adjust → monitor</a:t>
            </a:r>
            <a:endParaRPr b="1" sz="26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i="1" sz="2600">
              <a:solidFill>
                <a:schemeClr val="dk1"/>
              </a:solidFill>
              <a:latin typeface="Calibri"/>
              <a:ea typeface="Calibri"/>
              <a:cs typeface="Calibri"/>
              <a:sym typeface="Calibri"/>
            </a:endParaRPr>
          </a:p>
          <a:p>
            <a:pPr indent="0" lvl="0" marL="0" rtl="0" algn="l">
              <a:lnSpc>
                <a:spcPct val="115000"/>
              </a:lnSpc>
              <a:spcBef>
                <a:spcPts val="1200"/>
              </a:spcBef>
              <a:spcAft>
                <a:spcPts val="1200"/>
              </a:spcAft>
              <a:buNone/>
            </a:pPr>
            <a:r>
              <a:rPr i="1" lang="en-US" sz="2600">
                <a:solidFill>
                  <a:schemeClr val="dk1"/>
                </a:solidFill>
                <a:latin typeface="Calibri"/>
                <a:ea typeface="Calibri"/>
                <a:cs typeface="Calibri"/>
                <a:sym typeface="Calibri"/>
              </a:rPr>
              <a:t>Full assessment domains, optimization strategies, and barrier-specific tools follow.</a:t>
            </a:r>
            <a:endParaRPr b="1" sz="2600">
              <a:solidFill>
                <a:schemeClr val="dk1"/>
              </a:solidFill>
              <a:latin typeface="Calibri"/>
              <a:ea typeface="Calibri"/>
              <a:cs typeface="Calibri"/>
              <a:sym typeface="Calibri"/>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0" name="Shape 910"/>
        <p:cNvGrpSpPr/>
        <p:nvPr/>
      </p:nvGrpSpPr>
      <p:grpSpPr>
        <a:xfrm>
          <a:off x="0" y="0"/>
          <a:ext cx="0" cy="0"/>
          <a:chOff x="0" y="0"/>
          <a:chExt cx="0" cy="0"/>
        </a:xfrm>
      </p:grpSpPr>
      <p:grpSp>
        <p:nvGrpSpPr>
          <p:cNvPr id="911" name="Google Shape;911;p144"/>
          <p:cNvGrpSpPr/>
          <p:nvPr/>
        </p:nvGrpSpPr>
        <p:grpSpPr>
          <a:xfrm>
            <a:off x="-528013" y="-8"/>
            <a:ext cx="19048349" cy="3086115"/>
            <a:chOff x="-1" y="-1"/>
            <a:chExt cx="19048347" cy="3086114"/>
          </a:xfrm>
        </p:grpSpPr>
        <p:sp>
          <p:nvSpPr>
            <p:cNvPr id="912" name="Google Shape;912;p144"/>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13" name="Google Shape;913;p144"/>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14" name="Google Shape;914;p144"/>
          <p:cNvSpPr txBox="1"/>
          <p:nvPr/>
        </p:nvSpPr>
        <p:spPr>
          <a:xfrm>
            <a:off x="1054347" y="1081595"/>
            <a:ext cx="17367900" cy="1092900"/>
          </a:xfrm>
          <a:prstGeom prst="rect">
            <a:avLst/>
          </a:prstGeom>
          <a:noFill/>
          <a:ln>
            <a:noFill/>
          </a:ln>
        </p:spPr>
        <p:txBody>
          <a:bodyPr anchorCtr="0" anchor="t" bIns="0" lIns="0" spcFirstLastPara="1" rIns="0" wrap="square" tIns="0">
            <a:spAutoFit/>
          </a:bodyPr>
          <a:lstStyle/>
          <a:p>
            <a:pPr indent="0" lvl="0" marL="0" marR="0" rtl="0" algn="l">
              <a:lnSpc>
                <a:spcPct val="128169"/>
              </a:lnSpc>
              <a:spcBef>
                <a:spcPts val="0"/>
              </a:spcBef>
              <a:spcAft>
                <a:spcPts val="0"/>
              </a:spcAft>
              <a:buClr>
                <a:srgbClr val="FFFFFF"/>
              </a:buClr>
              <a:buSzPts val="7100"/>
              <a:buFont typeface="Poppins"/>
              <a:buNone/>
            </a:pPr>
            <a:r>
              <a:rPr b="1" lang="en-US" sz="7100">
                <a:solidFill>
                  <a:srgbClr val="FFFFFF"/>
                </a:solidFill>
                <a:latin typeface="Poppins"/>
                <a:ea typeface="Poppins"/>
                <a:cs typeface="Poppins"/>
                <a:sym typeface="Poppins"/>
              </a:rPr>
              <a:t>Assessment: </a:t>
            </a:r>
            <a:r>
              <a:rPr lang="en-US" sz="7100">
                <a:solidFill>
                  <a:srgbClr val="FFFFFF"/>
                </a:solidFill>
                <a:latin typeface="Poppins"/>
                <a:ea typeface="Poppins"/>
                <a:cs typeface="Poppins"/>
                <a:sym typeface="Poppins"/>
              </a:rPr>
              <a:t>What to Evaluate </a:t>
            </a:r>
            <a:endParaRPr b="0" i="0" sz="1400" u="none" cap="none" strike="noStrike">
              <a:solidFill>
                <a:srgbClr val="000000"/>
              </a:solidFill>
              <a:latin typeface="Arial"/>
              <a:ea typeface="Arial"/>
              <a:cs typeface="Arial"/>
              <a:sym typeface="Arial"/>
            </a:endParaRPr>
          </a:p>
        </p:txBody>
      </p:sp>
      <p:sp>
        <p:nvSpPr>
          <p:cNvPr id="915" name="Google Shape;915;p144"/>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916" name="Google Shape;916;p144"/>
          <p:cNvGraphicFramePr/>
          <p:nvPr/>
        </p:nvGraphicFramePr>
        <p:xfrm>
          <a:off x="1908768" y="3625449"/>
          <a:ext cx="3000000" cy="3000000"/>
        </p:xfrm>
        <a:graphic>
          <a:graphicData uri="http://schemas.openxmlformats.org/drawingml/2006/table">
            <a:tbl>
              <a:tblPr bandRow="1">
                <a:noFill/>
                <a:tableStyleId>{2913B584-4A57-44CA-89FB-EE9C3ED25E55}</a:tableStyleId>
              </a:tblPr>
              <a:tblGrid>
                <a:gridCol w="4230875"/>
                <a:gridCol w="4440225"/>
                <a:gridCol w="5799350"/>
              </a:tblGrid>
              <a:tr h="5343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Domain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What to Assess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Sample Indicators</a:t>
                      </a:r>
                      <a:endParaRPr sz="1400" u="none" cap="none" strike="noStrike"/>
                    </a:p>
                  </a:txBody>
                  <a:tcPr marT="12700" marB="12700" marR="12700" marL="12700" anchor="ctr"/>
                </a:tc>
              </a:tr>
              <a:tr h="828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Understanding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Clarity of recommendations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Can client explain the plan in their own words?</a:t>
                      </a:r>
                      <a:endParaRPr sz="1400" u="none" cap="none" strike="noStrike"/>
                    </a:p>
                  </a:txBody>
                  <a:tcPr marT="12700" marB="12700" marR="12700" marL="12700" anchor="ctr"/>
                </a:tc>
              </a:tr>
              <a:tr h="7412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Beliefs &amp; Values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Cultural, personal, health beliefs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Alignment or conflict with intervention</a:t>
                      </a:r>
                      <a:endParaRPr sz="1400" u="none" cap="none" strike="noStrike"/>
                    </a:p>
                  </a:txBody>
                  <a:tcPr marT="12700" marB="12700" marR="12700" marL="12700" anchor="ctr"/>
                </a:tc>
              </a:tr>
              <a:tr h="5343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Readiness to Change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Stage of change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Precontemplation → Maintenance</a:t>
                      </a:r>
                      <a:endParaRPr sz="1400" u="none" cap="none" strike="noStrike"/>
                    </a:p>
                  </a:txBody>
                  <a:tcPr marT="12700" marB="12700" marR="12700" marL="12700" anchor="ctr"/>
                </a:tc>
              </a:tr>
              <a:tr h="7412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Self-Efficacy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Confidence in ability to follow plan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“On a scale of 1–10…”</a:t>
                      </a:r>
                      <a:endParaRPr sz="1400" u="none" cap="none" strike="noStrike"/>
                    </a:p>
                  </a:txBody>
                  <a:tcPr marT="12700" marB="12700" marR="12700" marL="12700" anchor="ctr"/>
                </a:tc>
              </a:tr>
              <a:tr h="7412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Environment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Food access, time, cooking skills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Structural barriers</a:t>
                      </a:r>
                      <a:endParaRPr sz="1400" u="none" cap="none" strike="noStrike"/>
                    </a:p>
                  </a:txBody>
                  <a:tcPr marT="12700" marB="12700" marR="12700" marL="12700" anchor="ctr"/>
                </a:tc>
              </a:tr>
              <a:tr h="828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Psychological Factors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Stress, emotional eating, ED history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Red flags for restriction or avoidance</a:t>
                      </a:r>
                      <a:endParaRPr sz="1400" u="none" cap="none" strike="noStrike"/>
                    </a:p>
                  </a:txBody>
                  <a:tcPr marT="12700" marB="12700" marR="12700" marL="12700" anchor="ctr"/>
                </a:tc>
              </a:tr>
              <a:tr h="828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Medication &amp; Symptom Burden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Side effects, GI tolerance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Nutrition-related adverse effects</a:t>
                      </a:r>
                      <a:endParaRPr sz="1400" u="none" cap="none" strike="noStrike"/>
                    </a:p>
                  </a:txBody>
                  <a:tcPr marT="12700" marB="12700" marR="12700" marL="12700" anchor="ctr"/>
                </a:tc>
              </a:tr>
            </a:tbl>
          </a:graphicData>
        </a:graphic>
      </p:graphicFrame>
      <p:sp>
        <p:nvSpPr>
          <p:cNvPr id="917" name="Google Shape;917;p144"/>
          <p:cNvSpPr txBox="1"/>
          <p:nvPr/>
        </p:nvSpPr>
        <p:spPr>
          <a:xfrm>
            <a:off x="7004728" y="3317661"/>
            <a:ext cx="3450600" cy="307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Calibri"/>
              <a:buNone/>
            </a:pPr>
            <a:r>
              <a:t/>
            </a:r>
            <a:endParaRPr i="0" sz="1400" u="none" cap="none" strike="noStrike">
              <a:solidFill>
                <a:srgbClr val="000000"/>
              </a:solidFill>
              <a:latin typeface="Calibri"/>
              <a:ea typeface="Calibri"/>
              <a:cs typeface="Calibri"/>
              <a:sym typeface="Calibri"/>
            </a:endParaRPr>
          </a:p>
        </p:txBody>
      </p:sp>
      <p:sp>
        <p:nvSpPr>
          <p:cNvPr id="918" name="Google Shape;918;p144"/>
          <p:cNvSpPr/>
          <p:nvPr/>
        </p:nvSpPr>
        <p:spPr>
          <a:xfrm>
            <a:off x="16506675" y="937200"/>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grpSp>
        <p:nvGrpSpPr>
          <p:cNvPr id="923" name="Google Shape;923;p145"/>
          <p:cNvGrpSpPr/>
          <p:nvPr/>
        </p:nvGrpSpPr>
        <p:grpSpPr>
          <a:xfrm>
            <a:off x="-528025" y="-1"/>
            <a:ext cx="19048347" cy="2795093"/>
            <a:chOff x="-1" y="-1"/>
            <a:chExt cx="19048347" cy="3086114"/>
          </a:xfrm>
        </p:grpSpPr>
        <p:sp>
          <p:nvSpPr>
            <p:cNvPr id="924" name="Google Shape;924;p145"/>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25" name="Google Shape;925;p145"/>
            <p:cNvSpPr txBox="1"/>
            <p:nvPr/>
          </p:nvSpPr>
          <p:spPr>
            <a:xfrm>
              <a:off x="-1" y="1"/>
              <a:ext cx="19048200" cy="12405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26" name="Google Shape;926;p145"/>
          <p:cNvSpPr txBox="1"/>
          <p:nvPr/>
        </p:nvSpPr>
        <p:spPr>
          <a:xfrm>
            <a:off x="1072147" y="416755"/>
            <a:ext cx="17367900" cy="1092900"/>
          </a:xfrm>
          <a:prstGeom prst="rect">
            <a:avLst/>
          </a:prstGeom>
          <a:noFill/>
          <a:ln>
            <a:noFill/>
          </a:ln>
        </p:spPr>
        <p:txBody>
          <a:bodyPr anchorCtr="0" anchor="t" bIns="0" lIns="0" spcFirstLastPara="1" rIns="0" wrap="square" tIns="0">
            <a:spAutoFit/>
          </a:bodyPr>
          <a:lstStyle/>
          <a:p>
            <a:pPr indent="0" lvl="0" marL="0" rtl="0" algn="l">
              <a:lnSpc>
                <a:spcPct val="128169"/>
              </a:lnSpc>
              <a:spcBef>
                <a:spcPts val="0"/>
              </a:spcBef>
              <a:spcAft>
                <a:spcPts val="0"/>
              </a:spcAft>
              <a:buClr>
                <a:schemeClr val="lt1"/>
              </a:buClr>
              <a:buSzPts val="7100"/>
              <a:buFont typeface="Poppins"/>
              <a:buNone/>
            </a:pPr>
            <a:r>
              <a:rPr b="1" lang="en-US" sz="7100">
                <a:solidFill>
                  <a:schemeClr val="lt1"/>
                </a:solidFill>
                <a:latin typeface="Poppins"/>
                <a:ea typeface="Poppins"/>
                <a:cs typeface="Poppins"/>
                <a:sym typeface="Poppins"/>
              </a:rPr>
              <a:t>Assessment: </a:t>
            </a:r>
            <a:r>
              <a:rPr lang="en-US" sz="7100">
                <a:solidFill>
                  <a:schemeClr val="lt1"/>
                </a:solidFill>
                <a:latin typeface="Poppins"/>
                <a:ea typeface="Poppins"/>
                <a:cs typeface="Poppins"/>
                <a:sym typeface="Poppins"/>
              </a:rPr>
              <a:t>Measuring Compliance </a:t>
            </a:r>
            <a:endParaRPr sz="7100">
              <a:solidFill>
                <a:srgbClr val="FFFFFF"/>
              </a:solidFill>
              <a:latin typeface="Poppins"/>
              <a:ea typeface="Poppins"/>
              <a:cs typeface="Poppins"/>
              <a:sym typeface="Poppins"/>
            </a:endParaRPr>
          </a:p>
        </p:txBody>
      </p:sp>
      <p:sp>
        <p:nvSpPr>
          <p:cNvPr id="927" name="Google Shape;927;p145"/>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928" name="Google Shape;928;p145"/>
          <p:cNvGraphicFramePr/>
          <p:nvPr/>
        </p:nvGraphicFramePr>
        <p:xfrm>
          <a:off x="2270331" y="3543474"/>
          <a:ext cx="3000000" cy="3000000"/>
        </p:xfrm>
        <a:graphic>
          <a:graphicData uri="http://schemas.openxmlformats.org/drawingml/2006/table">
            <a:tbl>
              <a:tblPr bandRow="1">
                <a:noFill/>
                <a:tableStyleId>{2913B584-4A57-44CA-89FB-EE9C3ED25E55}</a:tableStyleId>
              </a:tblPr>
              <a:tblGrid>
                <a:gridCol w="2774125"/>
                <a:gridCol w="4165600"/>
                <a:gridCol w="3536550"/>
                <a:gridCol w="2975350"/>
              </a:tblGrid>
              <a:tr h="9247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Measure Type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Examples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Strengths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Limitations</a:t>
                      </a:r>
                      <a:endParaRPr sz="1400" u="none" cap="none" strike="noStrike"/>
                    </a:p>
                  </a:txBody>
                  <a:tcPr marT="12700" marB="12700" marR="12700" marL="12700" anchor="ctr"/>
                </a:tc>
              </a:tr>
              <a:tr h="9247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Self-report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Food logs, recalls, check-ins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Insight into behaviors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Recall bias</a:t>
                      </a:r>
                      <a:endParaRPr sz="1400" u="none" cap="none" strike="noStrike"/>
                    </a:p>
                  </a:txBody>
                  <a:tcPr marT="12700" marB="12700" marR="12700" marL="12700" anchor="ctr"/>
                </a:tc>
              </a:tr>
              <a:tr h="14333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Behavioral markers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Grocery habits, meal prep frequency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Practical indicators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Requires discussion</a:t>
                      </a:r>
                      <a:endParaRPr sz="1400" u="none" cap="none" strike="noStrike"/>
                    </a:p>
                  </a:txBody>
                  <a:tcPr marT="12700" marB="12700" marR="12700" marL="12700" anchor="ctr"/>
                </a:tc>
              </a:tr>
              <a:tr h="9247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Clinical outcomes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Labs, vitals, symptoms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Objective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Lagging indicators</a:t>
                      </a:r>
                      <a:endParaRPr sz="1400" u="none" cap="none" strike="noStrike"/>
                    </a:p>
                  </a:txBody>
                  <a:tcPr marT="12700" marB="12700" marR="12700" marL="12700" anchor="ctr"/>
                </a:tc>
              </a:tr>
              <a:tr h="14333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Process metrics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 meals following plan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Tracks adherence early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Needs clear definitions</a:t>
                      </a:r>
                      <a:endParaRPr sz="1400" u="none" cap="none" strike="noStrike"/>
                    </a:p>
                  </a:txBody>
                  <a:tcPr marT="12700" marB="12700" marR="12700" marL="12700" anchor="ctr"/>
                </a:tc>
              </a:tr>
            </a:tbl>
          </a:graphicData>
        </a:graphic>
      </p:graphicFrame>
      <p:sp>
        <p:nvSpPr>
          <p:cNvPr id="929" name="Google Shape;929;p145"/>
          <p:cNvSpPr/>
          <p:nvPr/>
        </p:nvSpPr>
        <p:spPr>
          <a:xfrm>
            <a:off x="16506675" y="1339625"/>
            <a:ext cx="1235400" cy="1211700"/>
          </a:xfrm>
          <a:prstGeom prst="star5">
            <a:avLst>
              <a:gd fmla="val 19098" name="adj"/>
              <a:gd fmla="val 105146" name="hf"/>
              <a:gd fmla="val 110557" name="vf"/>
            </a:avLst>
          </a:prstGeom>
          <a:solidFill>
            <a:srgbClr val="FFFF00"/>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Calibri"/>
              <a:ea typeface="Calibri"/>
              <a:cs typeface="Calibri"/>
              <a:sym typeface="Calibri"/>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3" name="Shape 933"/>
        <p:cNvGrpSpPr/>
        <p:nvPr/>
      </p:nvGrpSpPr>
      <p:grpSpPr>
        <a:xfrm>
          <a:off x="0" y="0"/>
          <a:ext cx="0" cy="0"/>
          <a:chOff x="0" y="0"/>
          <a:chExt cx="0" cy="0"/>
        </a:xfrm>
      </p:grpSpPr>
      <p:grpSp>
        <p:nvGrpSpPr>
          <p:cNvPr id="934" name="Google Shape;934;p146"/>
          <p:cNvGrpSpPr/>
          <p:nvPr/>
        </p:nvGrpSpPr>
        <p:grpSpPr>
          <a:xfrm>
            <a:off x="-528013" y="-8"/>
            <a:ext cx="19048349" cy="3086115"/>
            <a:chOff x="-1" y="-1"/>
            <a:chExt cx="19048347" cy="3086114"/>
          </a:xfrm>
        </p:grpSpPr>
        <p:sp>
          <p:nvSpPr>
            <p:cNvPr id="935" name="Google Shape;935;p146"/>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36" name="Google Shape;936;p146"/>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37" name="Google Shape;937;p146"/>
          <p:cNvSpPr txBox="1"/>
          <p:nvPr/>
        </p:nvSpPr>
        <p:spPr>
          <a:xfrm>
            <a:off x="1152422" y="535145"/>
            <a:ext cx="17367900" cy="2185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100"/>
              <a:buFont typeface="Poppins"/>
              <a:buNone/>
            </a:pPr>
            <a:r>
              <a:rPr b="1" lang="en-US" sz="7100">
                <a:solidFill>
                  <a:srgbClr val="FFFFFF"/>
                </a:solidFill>
                <a:latin typeface="Poppins"/>
                <a:ea typeface="Poppins"/>
                <a:cs typeface="Poppins"/>
                <a:sym typeface="Poppins"/>
              </a:rPr>
              <a:t>Optimization &amp; Intervention:</a:t>
            </a:r>
            <a:r>
              <a:rPr lang="en-US" sz="7100">
                <a:solidFill>
                  <a:srgbClr val="FFFFFF"/>
                </a:solidFill>
                <a:latin typeface="Poppins"/>
                <a:ea typeface="Poppins"/>
                <a:cs typeface="Poppins"/>
                <a:sym typeface="Poppins"/>
              </a:rPr>
              <a:t> Core Evidence-Based Strategies</a:t>
            </a:r>
            <a:endParaRPr b="0" i="0" sz="1400" u="none" cap="none" strike="noStrike">
              <a:solidFill>
                <a:srgbClr val="000000"/>
              </a:solidFill>
              <a:latin typeface="Arial"/>
              <a:ea typeface="Arial"/>
              <a:cs typeface="Arial"/>
              <a:sym typeface="Arial"/>
            </a:endParaRPr>
          </a:p>
        </p:txBody>
      </p:sp>
      <p:sp>
        <p:nvSpPr>
          <p:cNvPr id="938" name="Google Shape;938;p146"/>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39" name="Google Shape;939;p146"/>
          <p:cNvSpPr txBox="1"/>
          <p:nvPr/>
        </p:nvSpPr>
        <p:spPr>
          <a:xfrm>
            <a:off x="7004729" y="3317661"/>
            <a:ext cx="4706400" cy="523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Calibri"/>
              <a:buNone/>
            </a:pPr>
            <a:r>
              <a:rPr b="1" i="0" lang="en-US" sz="2800" u="none" cap="none" strike="noStrike">
                <a:solidFill>
                  <a:srgbClr val="000000"/>
                </a:solidFill>
                <a:latin typeface="Calibri"/>
                <a:ea typeface="Calibri"/>
                <a:cs typeface="Calibri"/>
                <a:sym typeface="Calibri"/>
              </a:rPr>
              <a:t>Core Evidence-Based Strategies</a:t>
            </a:r>
            <a:endParaRPr i="0" sz="1400" u="none" cap="none" strike="noStrike">
              <a:solidFill>
                <a:srgbClr val="000000"/>
              </a:solidFill>
              <a:latin typeface="Calibri"/>
              <a:ea typeface="Calibri"/>
              <a:cs typeface="Calibri"/>
              <a:sym typeface="Calibri"/>
            </a:endParaRPr>
          </a:p>
        </p:txBody>
      </p:sp>
      <p:graphicFrame>
        <p:nvGraphicFramePr>
          <p:cNvPr id="940" name="Google Shape;940;p146"/>
          <p:cNvGraphicFramePr/>
          <p:nvPr/>
        </p:nvGraphicFramePr>
        <p:xfrm>
          <a:off x="2714017" y="3993974"/>
          <a:ext cx="3000000" cy="3000000"/>
        </p:xfrm>
        <a:graphic>
          <a:graphicData uri="http://schemas.openxmlformats.org/drawingml/2006/table">
            <a:tbl>
              <a:tblPr bandRow="1">
                <a:noFill/>
                <a:tableStyleId>{2913B584-4A57-44CA-89FB-EE9C3ED25E55}</a:tableStyleId>
              </a:tblPr>
              <a:tblGrid>
                <a:gridCol w="4327100"/>
                <a:gridCol w="3730050"/>
                <a:gridCol w="5230725"/>
              </a:tblGrid>
              <a:tr h="740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Strategy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Purpose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Practical Application</a:t>
                      </a:r>
                      <a:endParaRPr sz="1400" u="none" cap="none" strike="noStrike"/>
                    </a:p>
                  </a:txBody>
                  <a:tcPr marT="12700" marB="12700" marR="12700" marL="12700" anchor="ctr"/>
                </a:tc>
              </a:tr>
              <a:tr h="11474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Motivational Interviewing (MI)</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Enhance intrinsic motivation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Reflective listening, evoking change talk</a:t>
                      </a:r>
                      <a:endParaRPr sz="1400" u="none" cap="none" strike="noStrike"/>
                    </a:p>
                  </a:txBody>
                  <a:tcPr marT="12700" marB="12700" marR="12700" marL="12700" anchor="ctr"/>
                </a:tc>
              </a:tr>
              <a:tr h="740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Shared decision-making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Increase ownership</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Co-create goals and options</a:t>
                      </a:r>
                      <a:endParaRPr sz="1400" u="none" cap="none" strike="noStrike"/>
                    </a:p>
                  </a:txBody>
                  <a:tcPr marT="12700" marB="12700" marR="12700" marL="12700" anchor="ctr"/>
                </a:tc>
              </a:tr>
              <a:tr h="740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Simplification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Reduce cognitive load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1–3 priorities per phase</a:t>
                      </a:r>
                      <a:endParaRPr sz="1400" u="none" cap="none" strike="noStrike"/>
                    </a:p>
                  </a:txBody>
                  <a:tcPr marT="12700" marB="12700" marR="12700" marL="12700" anchor="ctr"/>
                </a:tc>
              </a:tr>
              <a:tr h="740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Personalization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Increase relevance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Cultural foods, preferred patterns</a:t>
                      </a:r>
                      <a:endParaRPr sz="1400" u="none" cap="none" strike="noStrike"/>
                    </a:p>
                  </a:txBody>
                  <a:tcPr marT="12700" marB="12700" marR="12700" marL="12700" anchor="ctr"/>
                </a:tc>
              </a:tr>
              <a:tr h="740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Incremental change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Prevent overwhelm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Small, time-bound steps</a:t>
                      </a:r>
                      <a:endParaRPr sz="1400" u="none" cap="none" strike="noStrike"/>
                    </a:p>
                  </a:txBody>
                  <a:tcPr marT="12700" marB="12700" marR="12700" marL="12700" anchor="ctr"/>
                </a:tc>
              </a:tr>
              <a:tr h="740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Skill-building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Increase capability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Label reading, meal assembly</a:t>
                      </a:r>
                      <a:endParaRPr sz="1400" u="none" cap="none" strike="noStrike"/>
                    </a:p>
                  </a:txBody>
                  <a:tcPr marT="12700" marB="12700" marR="12700" marL="12700" anchor="ctr"/>
                </a:tc>
              </a:tr>
            </a:tbl>
          </a:graphicData>
        </a:graphic>
      </p:graphicFrame>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4" name="Shape 944"/>
        <p:cNvGrpSpPr/>
        <p:nvPr/>
      </p:nvGrpSpPr>
      <p:grpSpPr>
        <a:xfrm>
          <a:off x="0" y="0"/>
          <a:ext cx="0" cy="0"/>
          <a:chOff x="0" y="0"/>
          <a:chExt cx="0" cy="0"/>
        </a:xfrm>
      </p:grpSpPr>
      <p:grpSp>
        <p:nvGrpSpPr>
          <p:cNvPr id="945" name="Google Shape;945;p147"/>
          <p:cNvGrpSpPr/>
          <p:nvPr/>
        </p:nvGrpSpPr>
        <p:grpSpPr>
          <a:xfrm>
            <a:off x="-528013" y="-8"/>
            <a:ext cx="19048349" cy="3086115"/>
            <a:chOff x="-1" y="-1"/>
            <a:chExt cx="19048347" cy="3086114"/>
          </a:xfrm>
        </p:grpSpPr>
        <p:sp>
          <p:nvSpPr>
            <p:cNvPr id="946" name="Google Shape;946;p147"/>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47" name="Google Shape;947;p147"/>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48" name="Google Shape;948;p147"/>
          <p:cNvSpPr txBox="1"/>
          <p:nvPr/>
        </p:nvSpPr>
        <p:spPr>
          <a:xfrm>
            <a:off x="1072150" y="416750"/>
            <a:ext cx="16083900" cy="21858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Clr>
                <a:schemeClr val="lt1"/>
              </a:buClr>
              <a:buSzPts val="7100"/>
              <a:buFont typeface="Poppins"/>
              <a:buNone/>
            </a:pPr>
            <a:r>
              <a:rPr b="1" lang="en-US" sz="7100">
                <a:solidFill>
                  <a:schemeClr val="lt1"/>
                </a:solidFill>
                <a:latin typeface="Poppins"/>
                <a:ea typeface="Poppins"/>
                <a:cs typeface="Poppins"/>
                <a:sym typeface="Poppins"/>
              </a:rPr>
              <a:t>Optimization &amp; Intervention:</a:t>
            </a:r>
            <a:r>
              <a:rPr lang="en-US" sz="7100">
                <a:solidFill>
                  <a:schemeClr val="lt1"/>
                </a:solidFill>
                <a:latin typeface="Poppins"/>
                <a:ea typeface="Poppins"/>
                <a:cs typeface="Poppins"/>
                <a:sym typeface="Poppins"/>
              </a:rPr>
              <a:t> Behavior Change Tools</a:t>
            </a:r>
            <a:endParaRPr sz="7100">
              <a:solidFill>
                <a:srgbClr val="FFFFFF"/>
              </a:solidFill>
              <a:latin typeface="Poppins"/>
              <a:ea typeface="Poppins"/>
              <a:cs typeface="Poppins"/>
              <a:sym typeface="Poppins"/>
            </a:endParaRPr>
          </a:p>
        </p:txBody>
      </p:sp>
      <p:sp>
        <p:nvSpPr>
          <p:cNvPr id="949" name="Google Shape;949;p147"/>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950" name="Google Shape;950;p147"/>
          <p:cNvGraphicFramePr/>
          <p:nvPr/>
        </p:nvGraphicFramePr>
        <p:xfrm>
          <a:off x="2298700" y="4102098"/>
          <a:ext cx="3000000" cy="3000000"/>
        </p:xfrm>
        <a:graphic>
          <a:graphicData uri="http://schemas.openxmlformats.org/drawingml/2006/table">
            <a:tbl>
              <a:tblPr bandRow="1">
                <a:noFill/>
                <a:tableStyleId>{2913B584-4A57-44CA-89FB-EE9C3ED25E55}</a:tableStyleId>
              </a:tblPr>
              <a:tblGrid>
                <a:gridCol w="3897800"/>
                <a:gridCol w="4834525"/>
                <a:gridCol w="5593475"/>
              </a:tblGrid>
              <a:tr h="6746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Tool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How It Helps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Example</a:t>
                      </a:r>
                      <a:endParaRPr sz="1400" u="none" cap="none" strike="noStrike"/>
                    </a:p>
                  </a:txBody>
                  <a:tcPr marT="12700" marB="12700" marR="12700" marL="12700" anchor="ctr"/>
                </a:tc>
              </a:tr>
              <a:tr h="67465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SMART goals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Clarity and measurability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“Add vegetables to 2 meals/day”</a:t>
                      </a:r>
                      <a:endParaRPr sz="1400" u="none" cap="none" strike="noStrike"/>
                    </a:p>
                  </a:txBody>
                  <a:tcPr marT="12700" marB="12700" marR="12700" marL="12700" anchor="ctr"/>
                </a:tc>
              </a:tr>
              <a:tr h="10457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Habit stacking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Anchors new behaviors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Protein added to existing breakfast</a:t>
                      </a:r>
                      <a:endParaRPr sz="1400" u="none" cap="none" strike="noStrike"/>
                    </a:p>
                  </a:txBody>
                  <a:tcPr marT="12700" marB="12700" marR="12700" marL="12700" anchor="ctr"/>
                </a:tc>
              </a:tr>
              <a:tr h="10457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Environmental cues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Reduce reliance on willpower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Prep foods in advance</a:t>
                      </a:r>
                      <a:endParaRPr sz="1400" u="none" cap="none" strike="noStrike"/>
                    </a:p>
                  </a:txBody>
                  <a:tcPr marT="12700" marB="12700" marR="12700" marL="12700" anchor="ctr"/>
                </a:tc>
              </a:tr>
              <a:tr h="10457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Self-monitoring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Awareness and accountability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Simple checklists vs detailed logs</a:t>
                      </a:r>
                      <a:endParaRPr sz="1400" u="none" cap="none" strike="noStrike"/>
                    </a:p>
                  </a:txBody>
                  <a:tcPr marT="12700" marB="12700" marR="12700" marL="12700" anchor="ctr"/>
                </a:tc>
              </a:tr>
              <a:tr h="1045700">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Positive reinforcement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Sustain motivation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Celebrate process wins</a:t>
                      </a:r>
                      <a:endParaRPr sz="1400" u="none" cap="none" strike="noStrike"/>
                    </a:p>
                  </a:txBody>
                  <a:tcPr marT="12700" marB="12700" marR="12700" marL="12700" anchor="ctr"/>
                </a:tc>
              </a:tr>
            </a:tbl>
          </a:graphicData>
        </a:graphic>
      </p:graphicFrame>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4" name="Shape 954"/>
        <p:cNvGrpSpPr/>
        <p:nvPr/>
      </p:nvGrpSpPr>
      <p:grpSpPr>
        <a:xfrm>
          <a:off x="0" y="0"/>
          <a:ext cx="0" cy="0"/>
          <a:chOff x="0" y="0"/>
          <a:chExt cx="0" cy="0"/>
        </a:xfrm>
      </p:grpSpPr>
      <p:grpSp>
        <p:nvGrpSpPr>
          <p:cNvPr id="955" name="Google Shape;955;p148"/>
          <p:cNvGrpSpPr/>
          <p:nvPr/>
        </p:nvGrpSpPr>
        <p:grpSpPr>
          <a:xfrm>
            <a:off x="-528013" y="-8"/>
            <a:ext cx="19048349" cy="3086115"/>
            <a:chOff x="-1" y="-1"/>
            <a:chExt cx="19048347" cy="3086114"/>
          </a:xfrm>
        </p:grpSpPr>
        <p:sp>
          <p:nvSpPr>
            <p:cNvPr id="956" name="Google Shape;956;p148"/>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57" name="Google Shape;957;p148"/>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58" name="Google Shape;958;p148"/>
          <p:cNvSpPr txBox="1"/>
          <p:nvPr/>
        </p:nvSpPr>
        <p:spPr>
          <a:xfrm>
            <a:off x="1072147" y="416757"/>
            <a:ext cx="17367900" cy="2185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100"/>
              <a:buFont typeface="Poppins"/>
              <a:buNone/>
            </a:pPr>
            <a:r>
              <a:rPr b="1" lang="en-US" sz="7100">
                <a:solidFill>
                  <a:srgbClr val="FFFFFF"/>
                </a:solidFill>
                <a:latin typeface="Poppins"/>
                <a:ea typeface="Poppins"/>
                <a:cs typeface="Poppins"/>
                <a:sym typeface="Poppins"/>
              </a:rPr>
              <a:t>Tailoring by Readiness &amp; Addressing Barriers: </a:t>
            </a:r>
            <a:r>
              <a:rPr lang="en-US" sz="7100">
                <a:solidFill>
                  <a:srgbClr val="FFFFFF"/>
                </a:solidFill>
                <a:latin typeface="Poppins"/>
                <a:ea typeface="Poppins"/>
                <a:cs typeface="Poppins"/>
                <a:sym typeface="Poppins"/>
              </a:rPr>
              <a:t>By Stages of Change</a:t>
            </a:r>
            <a:endParaRPr b="0" i="0" sz="1400" u="none" cap="none" strike="noStrike">
              <a:solidFill>
                <a:srgbClr val="000000"/>
              </a:solidFill>
              <a:latin typeface="Arial"/>
              <a:ea typeface="Arial"/>
              <a:cs typeface="Arial"/>
              <a:sym typeface="Arial"/>
            </a:endParaRPr>
          </a:p>
        </p:txBody>
      </p:sp>
      <p:sp>
        <p:nvSpPr>
          <p:cNvPr id="959" name="Google Shape;959;p148"/>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960" name="Google Shape;960;p148"/>
          <p:cNvGraphicFramePr/>
          <p:nvPr/>
        </p:nvGraphicFramePr>
        <p:xfrm>
          <a:off x="3029311" y="3619498"/>
          <a:ext cx="3000000" cy="3000000"/>
        </p:xfrm>
        <a:graphic>
          <a:graphicData uri="http://schemas.openxmlformats.org/drawingml/2006/table">
            <a:tbl>
              <a:tblPr bandRow="1">
                <a:noFill/>
                <a:tableStyleId>{2913B584-4A57-44CA-89FB-EE9C3ED25E55}</a:tableStyleId>
              </a:tblPr>
              <a:tblGrid>
                <a:gridCol w="3288775"/>
                <a:gridCol w="3950625"/>
                <a:gridCol w="6214075"/>
              </a:tblGrid>
              <a:tr h="111942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Stage of Change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Primary Goal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Best Strategies</a:t>
                      </a:r>
                      <a:endParaRPr sz="1400" u="none" cap="none" strike="noStrike"/>
                    </a:p>
                  </a:txBody>
                  <a:tcPr marT="12700" marB="12700" marR="12700" marL="12700" anchor="ctr"/>
                </a:tc>
              </a:tr>
              <a:tr h="1119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Precontemplation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Awareness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Education, reflective listening</a:t>
                      </a:r>
                      <a:endParaRPr sz="1400" u="none" cap="none" strike="noStrike"/>
                    </a:p>
                  </a:txBody>
                  <a:tcPr marT="12700" marB="12700" marR="12700" marL="12700" anchor="ctr"/>
                </a:tc>
              </a:tr>
              <a:tr h="1119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Contemplation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Resolve ambivalence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MI, pros/cons exploration</a:t>
                      </a:r>
                      <a:endParaRPr sz="1400" u="none" cap="none" strike="noStrike"/>
                    </a:p>
                  </a:txBody>
                  <a:tcPr marT="12700" marB="12700" marR="12700" marL="12700" anchor="ctr"/>
                </a:tc>
              </a:tr>
              <a:tr h="11194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Preparation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Planning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Goal setting, barrier identification</a:t>
                      </a:r>
                      <a:endParaRPr sz="1400" u="none" cap="none" strike="noStrike"/>
                    </a:p>
                  </a:txBody>
                  <a:tcPr marT="12700" marB="12700" marR="12700" marL="12700" anchor="ctr"/>
                </a:tc>
              </a:tr>
              <a:tr h="7222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Consistency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Feedback, troubleshooting</a:t>
                      </a:r>
                      <a:endParaRPr sz="1400" u="none" cap="none" strike="noStrike"/>
                    </a:p>
                  </a:txBody>
                  <a:tcPr marT="12700" marB="12700" marR="12700" marL="12700" anchor="ctr"/>
                </a:tc>
              </a:tr>
              <a:tr h="72222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Maintenance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Sustainability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Flexibility, relapse prevention</a:t>
                      </a:r>
                      <a:endParaRPr sz="1400" u="none" cap="none" strike="noStrike"/>
                    </a:p>
                  </a:txBody>
                  <a:tcPr marT="12700" marB="12700" marR="12700" marL="12700" anchor="ctr"/>
                </a:tc>
              </a:tr>
            </a:tbl>
          </a:graphicData>
        </a:graphic>
      </p:graphicFrame>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4" name="Shape 964"/>
        <p:cNvGrpSpPr/>
        <p:nvPr/>
      </p:nvGrpSpPr>
      <p:grpSpPr>
        <a:xfrm>
          <a:off x="0" y="0"/>
          <a:ext cx="0" cy="0"/>
          <a:chOff x="0" y="0"/>
          <a:chExt cx="0" cy="0"/>
        </a:xfrm>
      </p:grpSpPr>
      <p:grpSp>
        <p:nvGrpSpPr>
          <p:cNvPr id="965" name="Google Shape;965;p149"/>
          <p:cNvGrpSpPr/>
          <p:nvPr/>
        </p:nvGrpSpPr>
        <p:grpSpPr>
          <a:xfrm>
            <a:off x="-528013" y="-8"/>
            <a:ext cx="19048349" cy="3086115"/>
            <a:chOff x="-1" y="-1"/>
            <a:chExt cx="19048347" cy="3086114"/>
          </a:xfrm>
        </p:grpSpPr>
        <p:sp>
          <p:nvSpPr>
            <p:cNvPr id="966" name="Google Shape;966;p149"/>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67" name="Google Shape;967;p149"/>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68" name="Google Shape;968;p149"/>
          <p:cNvSpPr txBox="1"/>
          <p:nvPr/>
        </p:nvSpPr>
        <p:spPr>
          <a:xfrm>
            <a:off x="1072147" y="416755"/>
            <a:ext cx="17367796" cy="2287635"/>
          </a:xfrm>
          <a:prstGeom prst="rect">
            <a:avLst/>
          </a:prstGeom>
          <a:noFill/>
          <a:ln>
            <a:noFill/>
          </a:ln>
        </p:spPr>
        <p:txBody>
          <a:bodyPr anchorCtr="0" anchor="t" bIns="0" lIns="0" spcFirstLastPara="1" rIns="0" wrap="square" tIns="0">
            <a:spAutoFit/>
          </a:bodyPr>
          <a:lstStyle/>
          <a:p>
            <a:pPr indent="0" lvl="0" marL="0" marR="0" rtl="0" algn="l">
              <a:lnSpc>
                <a:spcPct val="128169"/>
              </a:lnSpc>
              <a:spcBef>
                <a:spcPts val="0"/>
              </a:spcBef>
              <a:spcAft>
                <a:spcPts val="0"/>
              </a:spcAft>
              <a:buClr>
                <a:srgbClr val="FFFFFF"/>
              </a:buClr>
              <a:buSzPts val="7100"/>
              <a:buFont typeface="Poppins"/>
              <a:buNone/>
            </a:pPr>
            <a:r>
              <a:rPr b="0" i="0" lang="en-US" sz="7100" u="none" cap="none" strike="noStrike">
                <a:solidFill>
                  <a:srgbClr val="FFFFFF"/>
                </a:solidFill>
                <a:latin typeface="Poppins"/>
                <a:ea typeface="Poppins"/>
                <a:cs typeface="Poppins"/>
                <a:sym typeface="Poppins"/>
              </a:rPr>
              <a:t>Identifying &amp; Addressing Common Barriers</a:t>
            </a:r>
            <a:endParaRPr b="0" i="0" sz="1400" u="none" cap="none" strike="noStrike">
              <a:solidFill>
                <a:srgbClr val="000000"/>
              </a:solidFill>
              <a:latin typeface="Arial"/>
              <a:ea typeface="Arial"/>
              <a:cs typeface="Arial"/>
              <a:sym typeface="Arial"/>
            </a:endParaRPr>
          </a:p>
        </p:txBody>
      </p:sp>
      <p:sp>
        <p:nvSpPr>
          <p:cNvPr id="969" name="Google Shape;969;p149"/>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970" name="Google Shape;970;p149"/>
          <p:cNvGraphicFramePr/>
          <p:nvPr/>
        </p:nvGraphicFramePr>
        <p:xfrm>
          <a:off x="2362200" y="3657598"/>
          <a:ext cx="3000000" cy="3000000"/>
        </p:xfrm>
        <a:graphic>
          <a:graphicData uri="http://schemas.openxmlformats.org/drawingml/2006/table">
            <a:tbl>
              <a:tblPr bandRow="1">
                <a:noFill/>
                <a:tableStyleId>{2913B584-4A57-44CA-89FB-EE9C3ED25E55}</a:tableStyleId>
              </a:tblPr>
              <a:tblGrid>
                <a:gridCol w="2703425"/>
                <a:gridCol w="4965150"/>
                <a:gridCol w="5729150"/>
              </a:tblGrid>
              <a:tr h="6941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Barrier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Impact on Compliance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Optimization Strategy</a:t>
                      </a:r>
                      <a:endParaRPr sz="1400" u="none" cap="none" strike="noStrike"/>
                    </a:p>
                  </a:txBody>
                  <a:tcPr marT="12700" marB="12700" marR="12700" marL="12700" anchor="ctr"/>
                </a:tc>
              </a:tr>
              <a:tr h="10759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Time constraints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Skipped meals, convenience foods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Meal templates, batch prep</a:t>
                      </a:r>
                      <a:endParaRPr sz="1400" u="none" cap="none" strike="noStrike"/>
                    </a:p>
                  </a:txBody>
                  <a:tcPr marT="12700" marB="12700" marR="12700" marL="12700" anchor="ctr"/>
                </a:tc>
              </a:tr>
              <a:tr h="694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Cost concerns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Limited food variety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Budget-aligned substitutions</a:t>
                      </a:r>
                      <a:endParaRPr sz="1400" u="none" cap="none" strike="noStrike"/>
                    </a:p>
                  </a:txBody>
                  <a:tcPr marT="12700" marB="12700" marR="12700" marL="12700" anchor="ctr"/>
                </a:tc>
              </a:tr>
              <a:tr h="10759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Cultural mismatch</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Resistance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Modify</a:t>
                      </a:r>
                      <a:r>
                        <a:rPr lang="en-US" sz="2400"/>
                        <a:t> (</a:t>
                      </a:r>
                      <a:r>
                        <a:rPr lang="en-US" sz="2400" u="none" cap="none" strike="noStrike"/>
                        <a:t>not replace</a:t>
                      </a:r>
                      <a:r>
                        <a:rPr lang="en-US" sz="2400"/>
                        <a:t>) </a:t>
                      </a:r>
                      <a:r>
                        <a:rPr lang="en-US" sz="2400" u="none" cap="none" strike="noStrike"/>
                        <a:t>traditional foods</a:t>
                      </a:r>
                      <a:endParaRPr sz="1400" u="none" cap="none" strike="noStrike"/>
                    </a:p>
                  </a:txBody>
                  <a:tcPr marT="12700" marB="12700" marR="12700" marL="12700" anchor="ctr"/>
                </a:tc>
              </a:tr>
              <a:tr h="694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Perfectionism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All-or-nothing adherence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Emphasize progress over perfection</a:t>
                      </a:r>
                      <a:endParaRPr sz="1400" u="none" cap="none" strike="noStrike"/>
                    </a:p>
                  </a:txBody>
                  <a:tcPr marT="12700" marB="12700" marR="12700" marL="12700" anchor="ctr"/>
                </a:tc>
              </a:tr>
              <a:tr h="694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GI intolerance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Avoidance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Adjust fiber type, timing</a:t>
                      </a:r>
                      <a:endParaRPr sz="1400" u="none" cap="none" strike="noStrike"/>
                    </a:p>
                  </a:txBody>
                  <a:tcPr marT="12700" marB="12700" marR="12700" marL="12700" anchor="ctr"/>
                </a:tc>
              </a:tr>
              <a:tr h="6941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Social pressure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Deviations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Planning scripts and flexible rules</a:t>
                      </a:r>
                      <a:endParaRPr sz="1400" u="none" cap="none" strike="noStrike"/>
                    </a:p>
                  </a:txBody>
                  <a:tcPr marT="12700" marB="12700" marR="12700" marL="12700" anchor="ctr"/>
                </a:tc>
              </a:tr>
            </a:tbl>
          </a:graphicData>
        </a:graphic>
      </p:graphicFrame>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4" name="Shape 974"/>
        <p:cNvGrpSpPr/>
        <p:nvPr/>
      </p:nvGrpSpPr>
      <p:grpSpPr>
        <a:xfrm>
          <a:off x="0" y="0"/>
          <a:ext cx="0" cy="0"/>
          <a:chOff x="0" y="0"/>
          <a:chExt cx="0" cy="0"/>
        </a:xfrm>
      </p:grpSpPr>
      <p:grpSp>
        <p:nvGrpSpPr>
          <p:cNvPr id="975" name="Google Shape;975;p150"/>
          <p:cNvGrpSpPr/>
          <p:nvPr/>
        </p:nvGrpSpPr>
        <p:grpSpPr>
          <a:xfrm>
            <a:off x="-528013" y="-8"/>
            <a:ext cx="19048349" cy="3086115"/>
            <a:chOff x="-1" y="-1"/>
            <a:chExt cx="19048347" cy="3086114"/>
          </a:xfrm>
        </p:grpSpPr>
        <p:sp>
          <p:nvSpPr>
            <p:cNvPr id="976" name="Google Shape;976;p150"/>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77" name="Google Shape;977;p150"/>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78" name="Google Shape;978;p150"/>
          <p:cNvSpPr txBox="1"/>
          <p:nvPr/>
        </p:nvSpPr>
        <p:spPr>
          <a:xfrm>
            <a:off x="920097" y="996606"/>
            <a:ext cx="17367900" cy="1092900"/>
          </a:xfrm>
          <a:prstGeom prst="rect">
            <a:avLst/>
          </a:prstGeom>
          <a:noFill/>
          <a:ln>
            <a:noFill/>
          </a:ln>
        </p:spPr>
        <p:txBody>
          <a:bodyPr anchorCtr="0" anchor="t" bIns="0" lIns="0" spcFirstLastPara="1" rIns="0" wrap="square" tIns="0">
            <a:spAutoFit/>
          </a:bodyPr>
          <a:lstStyle/>
          <a:p>
            <a:pPr indent="0" lvl="0" marL="0" marR="0" rtl="0" algn="l">
              <a:lnSpc>
                <a:spcPct val="128169"/>
              </a:lnSpc>
              <a:spcBef>
                <a:spcPts val="0"/>
              </a:spcBef>
              <a:spcAft>
                <a:spcPts val="0"/>
              </a:spcAft>
              <a:buClr>
                <a:srgbClr val="FFFFFF"/>
              </a:buClr>
              <a:buSzPts val="7100"/>
              <a:buFont typeface="Poppins"/>
              <a:buNone/>
            </a:pPr>
            <a:r>
              <a:rPr lang="en-US" sz="7100">
                <a:solidFill>
                  <a:srgbClr val="FFFFFF"/>
                </a:solidFill>
                <a:latin typeface="Poppins"/>
                <a:ea typeface="Poppins"/>
                <a:cs typeface="Poppins"/>
                <a:sym typeface="Poppins"/>
              </a:rPr>
              <a:t>Monitoring &amp; Documentation</a:t>
            </a:r>
            <a:endParaRPr b="0" i="0" sz="7100" u="none" cap="none" strike="noStrike">
              <a:solidFill>
                <a:srgbClr val="FFFFFF"/>
              </a:solidFill>
              <a:latin typeface="Poppins"/>
              <a:ea typeface="Poppins"/>
              <a:cs typeface="Poppins"/>
              <a:sym typeface="Poppins"/>
            </a:endParaRPr>
          </a:p>
        </p:txBody>
      </p:sp>
      <p:sp>
        <p:nvSpPr>
          <p:cNvPr id="979" name="Google Shape;979;p150"/>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980" name="Google Shape;980;p150"/>
          <p:cNvGraphicFramePr/>
          <p:nvPr/>
        </p:nvGraphicFramePr>
        <p:xfrm>
          <a:off x="653705" y="3545723"/>
          <a:ext cx="3000000" cy="3000000"/>
        </p:xfrm>
        <a:graphic>
          <a:graphicData uri="http://schemas.openxmlformats.org/drawingml/2006/table">
            <a:tbl>
              <a:tblPr bandRow="1">
                <a:noFill/>
                <a:tableStyleId>{2913B584-4A57-44CA-89FB-EE9C3ED25E55}</a:tableStyleId>
              </a:tblPr>
              <a:tblGrid>
                <a:gridCol w="2916475"/>
                <a:gridCol w="5789050"/>
              </a:tblGrid>
              <a:tr h="6472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Step</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Question</a:t>
                      </a:r>
                      <a:endParaRPr sz="1400" u="none" cap="none" strike="noStrike"/>
                    </a:p>
                  </a:txBody>
                  <a:tcPr marT="12700" marB="12700" marR="12700" marL="12700" anchor="ctr"/>
                </a:tc>
              </a:tr>
              <a:tr h="10032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Review outcomes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Are labs/symptoms moving?</a:t>
                      </a:r>
                      <a:endParaRPr sz="1400" u="none" cap="none" strike="noStrike"/>
                    </a:p>
                  </a:txBody>
                  <a:tcPr marT="12700" marB="12700" marR="12700" marL="12700" anchor="ctr"/>
                </a:tc>
              </a:tr>
              <a:tr h="10032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Review behaviors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Which parts were doable?</a:t>
                      </a:r>
                      <a:endParaRPr sz="1400" u="none" cap="none" strike="noStrike"/>
                    </a:p>
                  </a:txBody>
                  <a:tcPr marT="12700" marB="12700" marR="12700" marL="12700" anchor="ctr"/>
                </a:tc>
              </a:tr>
              <a:tr h="6472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Identify friction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Where did it break down?</a:t>
                      </a:r>
                      <a:endParaRPr sz="1400" u="none" cap="none" strike="noStrike"/>
                    </a:p>
                  </a:txBody>
                  <a:tcPr marT="12700" marB="12700" marR="12700" marL="12700" anchor="ctr"/>
                </a:tc>
              </a:tr>
              <a:tr h="10032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Adjust plan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What can be simplified or swapped?</a:t>
                      </a:r>
                      <a:endParaRPr sz="1400" u="none" cap="none" strike="noStrike"/>
                    </a:p>
                  </a:txBody>
                  <a:tcPr marT="12700" marB="12700" marR="12700" marL="12700" anchor="ctr"/>
                </a:tc>
              </a:tr>
              <a:tr h="10032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Reinforce success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What worked well?</a:t>
                      </a:r>
                      <a:endParaRPr sz="1400" u="none" cap="none" strike="noStrike"/>
                    </a:p>
                  </a:txBody>
                  <a:tcPr marT="12700" marB="12700" marR="12700" marL="12700" anchor="ctr"/>
                </a:tc>
              </a:tr>
            </a:tbl>
          </a:graphicData>
        </a:graphic>
      </p:graphicFrame>
      <p:sp>
        <p:nvSpPr>
          <p:cNvPr id="981" name="Google Shape;981;p150"/>
          <p:cNvSpPr txBox="1"/>
          <p:nvPr/>
        </p:nvSpPr>
        <p:spPr>
          <a:xfrm>
            <a:off x="10829474" y="3545725"/>
            <a:ext cx="7045500" cy="523200"/>
          </a:xfrm>
          <a:prstGeom prst="rect">
            <a:avLst/>
          </a:prstGeom>
          <a:noFill/>
          <a:ln>
            <a:noFill/>
          </a:ln>
        </p:spPr>
        <p:txBody>
          <a:bodyPr anchorCtr="0" anchor="t" bIns="45700" lIns="45700" spcFirstLastPara="1" rIns="45700" wrap="square" tIns="45700">
            <a:spAutoFit/>
          </a:bodyPr>
          <a:lstStyle/>
          <a:p>
            <a:pPr indent="0" lvl="0" marL="0" marR="0" rtl="0" algn="ctr">
              <a:lnSpc>
                <a:spcPct val="100000"/>
              </a:lnSpc>
              <a:spcBef>
                <a:spcPts val="0"/>
              </a:spcBef>
              <a:spcAft>
                <a:spcPts val="0"/>
              </a:spcAft>
              <a:buClr>
                <a:srgbClr val="000000"/>
              </a:buClr>
              <a:buSzPts val="2800"/>
              <a:buFont typeface="Times"/>
              <a:buNone/>
            </a:pPr>
            <a:r>
              <a:rPr b="1" i="0" lang="en-US" sz="2800" u="none" cap="none" strike="noStrike">
                <a:solidFill>
                  <a:srgbClr val="000000"/>
                </a:solidFill>
                <a:latin typeface="Calibri"/>
                <a:ea typeface="Calibri"/>
                <a:cs typeface="Calibri"/>
                <a:sym typeface="Calibri"/>
              </a:rPr>
              <a:t>Documentation Language (Examples)</a:t>
            </a:r>
            <a:endParaRPr i="0" sz="1400" u="none" cap="none" strike="noStrike">
              <a:solidFill>
                <a:srgbClr val="000000"/>
              </a:solidFill>
              <a:latin typeface="Calibri"/>
              <a:ea typeface="Calibri"/>
              <a:cs typeface="Calibri"/>
              <a:sym typeface="Calibri"/>
            </a:endParaRPr>
          </a:p>
        </p:txBody>
      </p:sp>
      <p:sp>
        <p:nvSpPr>
          <p:cNvPr id="982" name="Google Shape;982;p150"/>
          <p:cNvSpPr txBox="1"/>
          <p:nvPr/>
        </p:nvSpPr>
        <p:spPr>
          <a:xfrm>
            <a:off x="10176675" y="4374048"/>
            <a:ext cx="7698300" cy="3848100"/>
          </a:xfrm>
          <a:prstGeom prst="rect">
            <a:avLst/>
          </a:prstGeom>
          <a:noFill/>
          <a:ln>
            <a:noFill/>
          </a:ln>
        </p:spPr>
        <p:txBody>
          <a:bodyPr anchorCtr="0" anchor="t" bIns="45700" lIns="45700" spcFirstLastPara="1" rIns="45700" wrap="square" tIns="45700">
            <a:spAutoFit/>
          </a:bodyPr>
          <a:lstStyle/>
          <a:p>
            <a:pPr indent="-317500" lvl="0" marL="457200" marR="0" rtl="0" algn="l">
              <a:lnSpc>
                <a:spcPct val="100000"/>
              </a:lnSpc>
              <a:spcBef>
                <a:spcPts val="0"/>
              </a:spcBef>
              <a:spcAft>
                <a:spcPts val="0"/>
              </a:spcAft>
              <a:buClr>
                <a:srgbClr val="000000"/>
              </a:buClr>
              <a:buSzPts val="2800"/>
              <a:buFont typeface="Calibri"/>
              <a:buChar char="•"/>
            </a:pPr>
            <a:r>
              <a:rPr i="1" lang="en-US" sz="2800" u="none" cap="none" strike="noStrike">
                <a:solidFill>
                  <a:srgbClr val="000000"/>
                </a:solidFill>
                <a:latin typeface="Calibri"/>
                <a:ea typeface="Calibri"/>
                <a:cs typeface="Calibri"/>
                <a:sym typeface="Calibri"/>
              </a:rPr>
              <a:t>“Client demonstrates high understanding and moderate readiness; intervention adjusted to reduce complexity and improve feasibility.”</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1" lang="en-US" sz="2800" u="none" cap="none" strike="noStrike">
                <a:solidFill>
                  <a:srgbClr val="000000"/>
                </a:solidFill>
                <a:latin typeface="Calibri"/>
                <a:ea typeface="Calibri"/>
                <a:cs typeface="Calibri"/>
                <a:sym typeface="Calibri"/>
              </a:rPr>
              <a:t>“Non-adherence attributed to environmental constraints rather than motivation; plan modified accordingly.”</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1" lang="en-US" sz="2800" u="none" cap="none" strike="noStrike">
                <a:solidFill>
                  <a:srgbClr val="000000"/>
                </a:solidFill>
                <a:latin typeface="Calibri"/>
                <a:ea typeface="Calibri"/>
                <a:cs typeface="Calibri"/>
                <a:sym typeface="Calibri"/>
              </a:rPr>
              <a:t>“Client-selected goals prioritized to enhance sustainability.”</a:t>
            </a:r>
            <a:endParaRPr i="0" sz="1400" u="none" cap="none" strike="noStrike">
              <a:solidFill>
                <a:srgbClr val="000000"/>
              </a:solidFill>
              <a:latin typeface="Calibri"/>
              <a:ea typeface="Calibri"/>
              <a:cs typeface="Calibri"/>
              <a:sym typeface="Calibri"/>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6" name="Shape 986"/>
        <p:cNvGrpSpPr/>
        <p:nvPr/>
      </p:nvGrpSpPr>
      <p:grpSpPr>
        <a:xfrm>
          <a:off x="0" y="0"/>
          <a:ext cx="0" cy="0"/>
          <a:chOff x="0" y="0"/>
          <a:chExt cx="0" cy="0"/>
        </a:xfrm>
      </p:grpSpPr>
      <p:grpSp>
        <p:nvGrpSpPr>
          <p:cNvPr id="987" name="Google Shape;987;p152"/>
          <p:cNvGrpSpPr/>
          <p:nvPr/>
        </p:nvGrpSpPr>
        <p:grpSpPr>
          <a:xfrm>
            <a:off x="-528013" y="-8"/>
            <a:ext cx="19048349" cy="3086115"/>
            <a:chOff x="-1" y="-1"/>
            <a:chExt cx="19048347" cy="3086114"/>
          </a:xfrm>
        </p:grpSpPr>
        <p:sp>
          <p:nvSpPr>
            <p:cNvPr id="988" name="Google Shape;988;p152"/>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989" name="Google Shape;989;p152"/>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990" name="Google Shape;990;p152"/>
          <p:cNvSpPr txBox="1"/>
          <p:nvPr/>
        </p:nvSpPr>
        <p:spPr>
          <a:xfrm>
            <a:off x="1046747" y="1062075"/>
            <a:ext cx="17367796" cy="1131934"/>
          </a:xfrm>
          <a:prstGeom prst="rect">
            <a:avLst/>
          </a:prstGeom>
          <a:noFill/>
          <a:ln>
            <a:noFill/>
          </a:ln>
        </p:spPr>
        <p:txBody>
          <a:bodyPr anchorCtr="0" anchor="t" bIns="0" lIns="0" spcFirstLastPara="1" rIns="0" wrap="square" tIns="0">
            <a:spAutoFit/>
          </a:bodyPr>
          <a:lstStyle/>
          <a:p>
            <a:pPr indent="0" lvl="0" marL="0" marR="0" rtl="0" algn="l">
              <a:lnSpc>
                <a:spcPct val="128169"/>
              </a:lnSpc>
              <a:spcBef>
                <a:spcPts val="0"/>
              </a:spcBef>
              <a:spcAft>
                <a:spcPts val="0"/>
              </a:spcAft>
              <a:buClr>
                <a:srgbClr val="FFFFFF"/>
              </a:buClr>
              <a:buSzPts val="7100"/>
              <a:buFont typeface="Poppins"/>
              <a:buNone/>
            </a:pPr>
            <a:r>
              <a:rPr b="0" i="0" lang="en-US" sz="7100" u="none" cap="none" strike="noStrike">
                <a:solidFill>
                  <a:srgbClr val="FFFFFF"/>
                </a:solidFill>
                <a:latin typeface="Poppins"/>
                <a:ea typeface="Poppins"/>
                <a:cs typeface="Poppins"/>
                <a:sym typeface="Poppins"/>
              </a:rPr>
              <a:t>High Yield Clinical Principles</a:t>
            </a:r>
            <a:endParaRPr b="0" i="0" sz="1400" u="none" cap="none" strike="noStrike">
              <a:solidFill>
                <a:srgbClr val="000000"/>
              </a:solidFill>
              <a:latin typeface="Arial"/>
              <a:ea typeface="Arial"/>
              <a:cs typeface="Arial"/>
              <a:sym typeface="Arial"/>
            </a:endParaRPr>
          </a:p>
        </p:txBody>
      </p:sp>
      <p:sp>
        <p:nvSpPr>
          <p:cNvPr id="991" name="Google Shape;991;p152"/>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992" name="Google Shape;992;p152"/>
          <p:cNvGraphicFramePr/>
          <p:nvPr/>
        </p:nvGraphicFramePr>
        <p:xfrm>
          <a:off x="2949575" y="3714574"/>
          <a:ext cx="3000000" cy="3000000"/>
        </p:xfrm>
        <a:graphic>
          <a:graphicData uri="http://schemas.openxmlformats.org/drawingml/2006/table">
            <a:tbl>
              <a:tblPr bandRow="1">
                <a:noFill/>
                <a:tableStyleId>{2913B584-4A57-44CA-89FB-EE9C3ED25E55}</a:tableStyleId>
              </a:tblPr>
              <a:tblGrid>
                <a:gridCol w="5586625"/>
                <a:gridCol w="6949950"/>
              </a:tblGrid>
              <a:tr h="915675">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Principle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b="1" lang="en-US" sz="2400" u="none" cap="none" strike="noStrike"/>
                        <a:t>Why It Matters</a:t>
                      </a:r>
                      <a:endParaRPr sz="1400" u="none" cap="none" strike="noStrike"/>
                    </a:p>
                  </a:txBody>
                  <a:tcPr marT="12700" marB="12700" marR="12700" marL="12700" anchor="ctr"/>
                </a:tc>
              </a:tr>
              <a:tr h="14192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Compliance ≠ motivation alone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Environment and clarity drive behavior</a:t>
                      </a:r>
                      <a:endParaRPr sz="1400" u="none" cap="none" strike="noStrike"/>
                    </a:p>
                  </a:txBody>
                  <a:tcPr marT="12700" marB="12700" marR="12700" marL="12700" anchor="ctr"/>
                </a:tc>
              </a:tr>
              <a:tr h="9156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Early wins matter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Build confidence and momentum</a:t>
                      </a:r>
                      <a:endParaRPr sz="1400" u="none" cap="none" strike="noStrike"/>
                    </a:p>
                  </a:txBody>
                  <a:tcPr marT="12700" marB="12700" marR="12700" marL="12700" anchor="ctr"/>
                </a:tc>
              </a:tr>
              <a:tr h="9156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Adherence is dynamic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Requires iteration, not blame</a:t>
                      </a:r>
                      <a:endParaRPr sz="1400" u="none" cap="none" strike="noStrike"/>
                    </a:p>
                  </a:txBody>
                  <a:tcPr marT="12700" marB="12700" marR="12700" marL="12700" anchor="ctr"/>
                </a:tc>
              </a:tr>
              <a:tr h="1419275">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Feasibility &gt; perfection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chemeClr val="dk1"/>
                        </a:buClr>
                        <a:buSzPts val="2400"/>
                        <a:buFont typeface="Times"/>
                        <a:buNone/>
                      </a:pPr>
                      <a:r>
                        <a:rPr lang="en-US" sz="2400" u="none" cap="none" strike="noStrike"/>
                        <a:t>Sustainable change improves outcomes</a:t>
                      </a:r>
                      <a:endParaRPr sz="1400" u="none" cap="none" strike="noStrike"/>
                    </a:p>
                  </a:txBody>
                  <a:tcPr marT="12700" marB="12700" marR="12700" marL="12700" anchor="ctr"/>
                </a:tc>
              </a:tr>
            </a:tbl>
          </a:graphicData>
        </a:graphic>
      </p:graphicFrame>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6" name="Shape 996"/>
        <p:cNvGrpSpPr/>
        <p:nvPr/>
      </p:nvGrpSpPr>
      <p:grpSpPr>
        <a:xfrm>
          <a:off x="0" y="0"/>
          <a:ext cx="0" cy="0"/>
          <a:chOff x="0" y="0"/>
          <a:chExt cx="0" cy="0"/>
        </a:xfrm>
      </p:grpSpPr>
      <p:grpSp>
        <p:nvGrpSpPr>
          <p:cNvPr id="997" name="Google Shape;997;h647bdb771f1b829b_0_0"/>
          <p:cNvGrpSpPr/>
          <p:nvPr/>
        </p:nvGrpSpPr>
        <p:grpSpPr>
          <a:xfrm>
            <a:off x="1999655" y="1603512"/>
            <a:ext cx="1493861" cy="6325020"/>
            <a:chOff x="-1" y="-1"/>
            <a:chExt cx="1493861" cy="6325020"/>
          </a:xfrm>
        </p:grpSpPr>
        <p:sp>
          <p:nvSpPr>
            <p:cNvPr id="998" name="Google Shape;998;h647bdb771f1b829b_0_0"/>
            <p:cNvSpPr/>
            <p:nvPr/>
          </p:nvSpPr>
          <p:spPr>
            <a:xfrm>
              <a:off x="4" y="-1"/>
              <a:ext cx="1493856" cy="6325020"/>
            </a:xfrm>
            <a:custGeom>
              <a:rect b="b" l="l" r="r" t="t"/>
              <a:pathLst>
                <a:path extrusionOk="0" h="21600" w="21600">
                  <a:moveTo>
                    <a:pt x="10800" y="0"/>
                  </a:moveTo>
                  <a:cubicBezTo>
                    <a:pt x="13664" y="0"/>
                    <a:pt x="16411" y="269"/>
                    <a:pt x="18437" y="747"/>
                  </a:cubicBezTo>
                  <a:cubicBezTo>
                    <a:pt x="20462" y="1225"/>
                    <a:pt x="21600" y="1874"/>
                    <a:pt x="21600" y="2551"/>
                  </a:cubicBezTo>
                  <a:lnTo>
                    <a:pt x="21600" y="19049"/>
                  </a:lnTo>
                  <a:cubicBezTo>
                    <a:pt x="21600" y="19726"/>
                    <a:pt x="20462" y="20375"/>
                    <a:pt x="18437" y="20853"/>
                  </a:cubicBezTo>
                  <a:cubicBezTo>
                    <a:pt x="16411" y="21331"/>
                    <a:pt x="13664" y="21600"/>
                    <a:pt x="10800" y="21600"/>
                  </a:cubicBezTo>
                  <a:cubicBezTo>
                    <a:pt x="7936" y="21600"/>
                    <a:pt x="5189" y="21331"/>
                    <a:pt x="3163" y="20853"/>
                  </a:cubicBezTo>
                  <a:cubicBezTo>
                    <a:pt x="1138" y="20375"/>
                    <a:pt x="0" y="19726"/>
                    <a:pt x="0" y="19049"/>
                  </a:cubicBezTo>
                  <a:lnTo>
                    <a:pt x="0" y="2551"/>
                  </a:lnTo>
                  <a:cubicBezTo>
                    <a:pt x="0" y="1874"/>
                    <a:pt x="1138" y="1225"/>
                    <a:pt x="3163" y="747"/>
                  </a:cubicBezTo>
                  <a:cubicBezTo>
                    <a:pt x="5189" y="269"/>
                    <a:pt x="7936" y="0"/>
                    <a:pt x="10800" y="0"/>
                  </a:cubicBezTo>
                  <a:close/>
                </a:path>
              </a:pathLst>
            </a:cu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999" name="Google Shape;999;h647bdb771f1b829b_0_0"/>
            <p:cNvSpPr txBox="1"/>
            <p:nvPr/>
          </p:nvSpPr>
          <p:spPr>
            <a:xfrm>
              <a:off x="-1" y="1037287"/>
              <a:ext cx="1493700" cy="4987200"/>
            </a:xfrm>
            <a:prstGeom prst="rect">
              <a:avLst/>
            </a:prstGeom>
            <a:noFill/>
            <a:ln>
              <a:noFill/>
            </a:ln>
          </p:spPr>
          <p:txBody>
            <a:bodyPr anchorCtr="0" anchor="ctr" bIns="0" lIns="0" spcFirstLastPara="1" rIns="0" wrap="square" tIns="0">
              <a:spAutoFit/>
            </a:bodyPr>
            <a:lstStyle/>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D</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O</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M</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A</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I</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0" i="0" lang="en-US" sz="3600" u="none" cap="none" strike="noStrike">
                  <a:solidFill>
                    <a:srgbClr val="000000"/>
                  </a:solidFill>
                  <a:latin typeface="Arial"/>
                  <a:ea typeface="Arial"/>
                  <a:cs typeface="Arial"/>
                  <a:sym typeface="Arial"/>
                </a:rPr>
                <a:t>N</a:t>
              </a:r>
              <a:endParaRPr b="0" i="0" sz="1400" u="none" cap="none" strike="noStrike">
                <a:solidFill>
                  <a:srgbClr val="000000"/>
                </a:solidFill>
                <a:latin typeface="Arial"/>
                <a:ea typeface="Arial"/>
                <a:cs typeface="Arial"/>
                <a:sym typeface="Arial"/>
              </a:endParaRPr>
            </a:p>
            <a:p>
              <a:pPr indent="0" lvl="0" marL="0" marR="0" rtl="0" algn="ctr">
                <a:lnSpc>
                  <a:spcPct val="133333"/>
                </a:lnSpc>
                <a:spcBef>
                  <a:spcPts val="0"/>
                </a:spcBef>
                <a:spcAft>
                  <a:spcPts val="0"/>
                </a:spcAft>
                <a:buClr>
                  <a:srgbClr val="000000"/>
                </a:buClr>
                <a:buSzPts val="3600"/>
                <a:buFont typeface="Arial"/>
                <a:buNone/>
              </a:pPr>
              <a:r>
                <a:rPr b="1" i="0" lang="en-US" sz="3600" u="none" cap="none" strike="noStrike">
                  <a:solidFill>
                    <a:srgbClr val="000000"/>
                  </a:solidFill>
                  <a:latin typeface="Arial"/>
                  <a:ea typeface="Arial"/>
                  <a:cs typeface="Arial"/>
                  <a:sym typeface="Arial"/>
                </a:rPr>
                <a:t>V</a:t>
              </a:r>
              <a:endParaRPr b="0" i="0" sz="1400" u="none" cap="none" strike="noStrike">
                <a:solidFill>
                  <a:srgbClr val="000000"/>
                </a:solidFill>
                <a:latin typeface="Arial"/>
                <a:ea typeface="Arial"/>
                <a:cs typeface="Arial"/>
                <a:sym typeface="Arial"/>
              </a:endParaRPr>
            </a:p>
          </p:txBody>
        </p:sp>
      </p:grpSp>
      <p:sp>
        <p:nvSpPr>
          <p:cNvPr id="1000" name="Google Shape;1000;h647bdb771f1b829b_0_0"/>
          <p:cNvSpPr/>
          <p:nvPr/>
        </p:nvSpPr>
        <p:spPr>
          <a:xfrm>
            <a:off x="-1543050" y="-558221"/>
            <a:ext cx="3086100" cy="112998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01" name="Google Shape;1001;h647bdb771f1b829b_0_0"/>
          <p:cNvSpPr txBox="1"/>
          <p:nvPr/>
        </p:nvSpPr>
        <p:spPr>
          <a:xfrm>
            <a:off x="3800675" y="1452830"/>
            <a:ext cx="7880700" cy="7714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2700"/>
              <a:buFont typeface="Arial"/>
              <a:buNone/>
            </a:pPr>
            <a:r>
              <a:rPr b="1" i="0" lang="en-US" sz="2700" u="none" cap="none" strike="noStrike">
                <a:solidFill>
                  <a:srgbClr val="0433FF"/>
                </a:solidFill>
                <a:latin typeface="Arial"/>
                <a:ea typeface="Arial"/>
                <a:cs typeface="Arial"/>
                <a:sym typeface="Arial"/>
              </a:rPr>
              <a:t>Clinical Intervention &amp; Monitoring - Nutrition &amp; Herbal Therapies</a:t>
            </a:r>
            <a:endParaRPr b="0" i="0" sz="1400" u="none" cap="none" strike="noStrike">
              <a:solidFill>
                <a:srgbClr val="000000"/>
              </a:solidFill>
              <a:latin typeface="Arial"/>
              <a:ea typeface="Arial"/>
              <a:cs typeface="Arial"/>
              <a:sym typeface="Arial"/>
            </a:endParaRPr>
          </a:p>
          <a:p>
            <a:pPr indent="-270709" lvl="0" marL="270709" marR="0" rtl="0" algn="l">
              <a:lnSpc>
                <a:spcPct val="100000"/>
              </a:lnSpc>
              <a:spcBef>
                <a:spcPts val="1600"/>
              </a:spcBef>
              <a:spcAft>
                <a:spcPts val="0"/>
              </a:spcAft>
              <a:buClr>
                <a:srgbClr val="0433FF"/>
              </a:buClr>
              <a:buSzPts val="2700"/>
              <a:buFont typeface="Arial"/>
              <a:buChar char="•"/>
            </a:pPr>
            <a:r>
              <a:rPr b="0" i="0" lang="en-US" sz="2700" u="none" cap="none" strike="noStrike">
                <a:solidFill>
                  <a:srgbClr val="0433FF"/>
                </a:solidFill>
                <a:latin typeface="Arial"/>
                <a:ea typeface="Arial"/>
                <a:cs typeface="Arial"/>
                <a:sym typeface="Arial"/>
              </a:rPr>
              <a:t>Evidence-based dose and duration of nutraceutical use for common conditions</a:t>
            </a:r>
            <a:endParaRPr b="0" i="0" sz="1400" u="none" cap="none" strike="noStrike">
              <a:solidFill>
                <a:srgbClr val="000000"/>
              </a:solidFill>
              <a:latin typeface="Arial"/>
              <a:ea typeface="Arial"/>
              <a:cs typeface="Arial"/>
              <a:sym typeface="Arial"/>
            </a:endParaRPr>
          </a:p>
          <a:p>
            <a:pPr indent="-270709" lvl="0" marL="270709" marR="0" rtl="0" algn="l">
              <a:lnSpc>
                <a:spcPct val="100000"/>
              </a:lnSpc>
              <a:spcBef>
                <a:spcPts val="1600"/>
              </a:spcBef>
              <a:spcAft>
                <a:spcPts val="0"/>
              </a:spcAft>
              <a:buClr>
                <a:srgbClr val="0433FF"/>
              </a:buClr>
              <a:buSzPts val="2700"/>
              <a:buFont typeface="Arial"/>
              <a:buChar char="•"/>
            </a:pPr>
            <a:r>
              <a:rPr b="0" i="0" lang="en-US" sz="2700" u="none" cap="none" strike="noStrike">
                <a:solidFill>
                  <a:srgbClr val="0433FF"/>
                </a:solidFill>
                <a:latin typeface="Arial"/>
                <a:ea typeface="Arial"/>
                <a:cs typeface="Arial"/>
                <a:sym typeface="Arial"/>
              </a:rPr>
              <a:t>Synergistic effects and antagonistic interactions of nutrients in foods and supplements</a:t>
            </a:r>
            <a:endParaRPr b="0" i="0" sz="1400" u="none" cap="none" strike="noStrike">
              <a:solidFill>
                <a:srgbClr val="000000"/>
              </a:solidFill>
              <a:latin typeface="Arial"/>
              <a:ea typeface="Arial"/>
              <a:cs typeface="Arial"/>
              <a:sym typeface="Arial"/>
            </a:endParaRPr>
          </a:p>
          <a:p>
            <a:pPr indent="-270709" lvl="0" marL="270709" marR="0" rtl="0" algn="l">
              <a:lnSpc>
                <a:spcPct val="100000"/>
              </a:lnSpc>
              <a:spcBef>
                <a:spcPts val="1600"/>
              </a:spcBef>
              <a:spcAft>
                <a:spcPts val="0"/>
              </a:spcAft>
              <a:buClr>
                <a:srgbClr val="0433FF"/>
              </a:buClr>
              <a:buSzPts val="2700"/>
              <a:buFont typeface="Arial"/>
              <a:buChar char="•"/>
            </a:pPr>
            <a:r>
              <a:rPr b="0" i="0" lang="en-US" sz="2700" u="none" cap="none" strike="noStrike">
                <a:solidFill>
                  <a:srgbClr val="0433FF"/>
                </a:solidFill>
                <a:latin typeface="Arial"/>
                <a:ea typeface="Arial"/>
                <a:cs typeface="Arial"/>
                <a:sym typeface="Arial"/>
              </a:rPr>
              <a:t>Drug/herb action, duration of action, purpose, and dose of a client's current therapeutic regimen</a:t>
            </a:r>
            <a:endParaRPr b="0" i="0" sz="1400" u="none" cap="none" strike="noStrike">
              <a:solidFill>
                <a:srgbClr val="000000"/>
              </a:solidFill>
              <a:latin typeface="Arial"/>
              <a:ea typeface="Arial"/>
              <a:cs typeface="Arial"/>
              <a:sym typeface="Arial"/>
            </a:endParaRPr>
          </a:p>
          <a:p>
            <a:pPr indent="-270709" lvl="0" marL="270709" marR="0" rtl="0" algn="l">
              <a:lnSpc>
                <a:spcPct val="100000"/>
              </a:lnSpc>
              <a:spcBef>
                <a:spcPts val="1600"/>
              </a:spcBef>
              <a:spcAft>
                <a:spcPts val="0"/>
              </a:spcAft>
              <a:buClr>
                <a:srgbClr val="0433FF"/>
              </a:buClr>
              <a:buSzPts val="2700"/>
              <a:buFont typeface="Arial"/>
              <a:buChar char="•"/>
            </a:pPr>
            <a:r>
              <a:rPr b="0" i="0" lang="en-US" sz="2700" u="none" cap="none" strike="noStrike">
                <a:solidFill>
                  <a:srgbClr val="0433FF"/>
                </a:solidFill>
                <a:latin typeface="Arial"/>
                <a:ea typeface="Arial"/>
                <a:cs typeface="Arial"/>
                <a:sym typeface="Arial"/>
              </a:rPr>
              <a:t>Evidence-based use of common botanical supplements for health promotion and common conditions</a:t>
            </a:r>
            <a:endParaRPr b="0" i="0" sz="1400" u="none" cap="none" strike="noStrike">
              <a:solidFill>
                <a:srgbClr val="000000"/>
              </a:solidFill>
              <a:latin typeface="Arial"/>
              <a:ea typeface="Arial"/>
              <a:cs typeface="Arial"/>
              <a:sym typeface="Arial"/>
            </a:endParaRPr>
          </a:p>
          <a:p>
            <a:pPr indent="-270709" lvl="0" marL="270709" marR="0" rtl="0" algn="l">
              <a:lnSpc>
                <a:spcPct val="100000"/>
              </a:lnSpc>
              <a:spcBef>
                <a:spcPts val="1600"/>
              </a:spcBef>
              <a:spcAft>
                <a:spcPts val="0"/>
              </a:spcAft>
              <a:buClr>
                <a:srgbClr val="0433FF"/>
              </a:buClr>
              <a:buSzPts val="2700"/>
              <a:buFont typeface="Arial"/>
              <a:buChar char="•"/>
            </a:pPr>
            <a:r>
              <a:rPr b="0" i="0" lang="en-US" sz="2700" u="none" cap="none" strike="noStrike">
                <a:solidFill>
                  <a:srgbClr val="0433FF"/>
                </a:solidFill>
                <a:latin typeface="Arial"/>
                <a:ea typeface="Arial"/>
                <a:cs typeface="Arial"/>
                <a:sym typeface="Arial"/>
              </a:rPr>
              <a:t>Safety, toxicity, and interactions of botanical supplements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433FF"/>
              </a:buClr>
              <a:buSzPts val="2700"/>
              <a:buFont typeface="Arial"/>
              <a:buNone/>
            </a:pPr>
            <a:r>
              <a:t/>
            </a:r>
            <a:endParaRPr b="0" i="0" sz="2700" u="none" cap="none" strike="noStrike">
              <a:solidFill>
                <a:srgbClr val="0433FF"/>
              </a:solidFill>
              <a:latin typeface="Arial"/>
              <a:ea typeface="Arial"/>
              <a:cs typeface="Arial"/>
              <a:sym typeface="Arial"/>
            </a:endParaRPr>
          </a:p>
          <a:p>
            <a:pPr indent="0" lvl="0" marL="0" marR="0" rtl="0" algn="l">
              <a:lnSpc>
                <a:spcPct val="100000"/>
              </a:lnSpc>
              <a:spcBef>
                <a:spcPts val="1500"/>
              </a:spcBef>
              <a:spcAft>
                <a:spcPts val="0"/>
              </a:spcAft>
              <a:buClr>
                <a:srgbClr val="0433FF"/>
              </a:buClr>
              <a:buSzPts val="2200"/>
              <a:buFont typeface="Arial"/>
              <a:buNone/>
            </a:pPr>
            <a:r>
              <a:rPr b="1" i="0" lang="en-US" sz="2200" u="none" cap="none" strike="noStrike">
                <a:solidFill>
                  <a:srgbClr val="0433FF"/>
                </a:solidFill>
                <a:latin typeface="Arial"/>
                <a:ea typeface="Arial"/>
                <a:cs typeface="Arial"/>
                <a:sym typeface="Arial"/>
              </a:rPr>
              <a:t>**Headings on slides highlighted in blue represent a new topic within the domain</a:t>
            </a:r>
            <a:endParaRPr b="0" i="0" sz="1400" u="none" cap="none" strike="noStrike">
              <a:solidFill>
                <a:srgbClr val="000000"/>
              </a:solidFill>
              <a:latin typeface="Arial"/>
              <a:ea typeface="Arial"/>
              <a:cs typeface="Arial"/>
              <a:sym typeface="Arial"/>
            </a:endParaRPr>
          </a:p>
        </p:txBody>
      </p:sp>
      <p:sp>
        <p:nvSpPr>
          <p:cNvPr id="1002" name="Google Shape;1002;h647bdb771f1b829b_0_0"/>
          <p:cNvSpPr txBox="1"/>
          <p:nvPr/>
        </p:nvSpPr>
        <p:spPr>
          <a:xfrm>
            <a:off x="17258506" y="9210674"/>
            <a:ext cx="153900" cy="3078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Clr>
                <a:srgbClr val="231F20"/>
              </a:buClr>
              <a:buSzPts val="2000"/>
              <a:buFont typeface="Arial"/>
              <a:buNone/>
            </a:pPr>
            <a:r>
              <a:rPr b="0" i="0" lang="en-US" sz="2000" u="none" cap="none" strike="noStrike">
                <a:solidFill>
                  <a:srgbClr val="231F20"/>
                </a:solidFill>
                <a:latin typeface="Arial"/>
                <a:ea typeface="Arial"/>
                <a:cs typeface="Arial"/>
                <a:sym typeface="Arial"/>
              </a:rPr>
              <a:t>2</a:t>
            </a:r>
            <a:endParaRPr b="0" i="0" sz="1400" u="none" cap="none" strike="noStrike">
              <a:solidFill>
                <a:srgbClr val="000000"/>
              </a:solidFill>
              <a:latin typeface="Arial"/>
              <a:ea typeface="Arial"/>
              <a:cs typeface="Arial"/>
              <a:sym typeface="Arial"/>
            </a:endParaRPr>
          </a:p>
        </p:txBody>
      </p:sp>
      <p:pic>
        <p:nvPicPr>
          <p:cNvPr descr="herbal-tea-4830888_1280.jpg" id="1003" name="Google Shape;1003;h647bdb771f1b829b_0_0"/>
          <p:cNvPicPr preferRelativeResize="0"/>
          <p:nvPr/>
        </p:nvPicPr>
        <p:blipFill rotWithShape="1">
          <a:blip r:embed="rId3">
            <a:alphaModFix/>
          </a:blip>
          <a:srcRect b="0" l="22173" r="22173" t="0"/>
          <a:stretch/>
        </p:blipFill>
        <p:spPr>
          <a:xfrm>
            <a:off x="12158313" y="878389"/>
            <a:ext cx="6246646" cy="8426687"/>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7" name="Shape 1007"/>
        <p:cNvGrpSpPr/>
        <p:nvPr/>
      </p:nvGrpSpPr>
      <p:grpSpPr>
        <a:xfrm>
          <a:off x="0" y="0"/>
          <a:ext cx="0" cy="0"/>
          <a:chOff x="0" y="0"/>
          <a:chExt cx="0" cy="0"/>
        </a:xfrm>
      </p:grpSpPr>
      <p:sp>
        <p:nvSpPr>
          <p:cNvPr id="1008" name="Google Shape;1008;h647bdb771f1b829b_0_10"/>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09" name="Google Shape;1009;h647bdb771f1b829b_0_10"/>
          <p:cNvSpPr txBox="1"/>
          <p:nvPr/>
        </p:nvSpPr>
        <p:spPr>
          <a:xfrm>
            <a:off x="980321" y="780970"/>
            <a:ext cx="17205000" cy="18162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5900"/>
              <a:buFont typeface="Poppins"/>
              <a:buNone/>
            </a:pPr>
            <a:r>
              <a:rPr b="0" i="0" lang="en-US" sz="5900" u="none" cap="none" strike="noStrike">
                <a:solidFill>
                  <a:srgbClr val="0433FF"/>
                </a:solidFill>
                <a:latin typeface="Poppins"/>
                <a:ea typeface="Poppins"/>
                <a:cs typeface="Poppins"/>
                <a:sym typeface="Poppins"/>
              </a:rPr>
              <a:t>Evidence-Based Dose and Duration of Nutraceutical Use for Common Conditions</a:t>
            </a:r>
            <a:endParaRPr b="0" i="0" sz="1400" u="none" cap="none" strike="noStrike">
              <a:solidFill>
                <a:srgbClr val="000000"/>
              </a:solidFill>
              <a:latin typeface="Arial"/>
              <a:ea typeface="Arial"/>
              <a:cs typeface="Arial"/>
              <a:sym typeface="Arial"/>
            </a:endParaRPr>
          </a:p>
        </p:txBody>
      </p:sp>
      <p:sp>
        <p:nvSpPr>
          <p:cNvPr id="1010" name="Google Shape;1010;h647bdb771f1b829b_0_10"/>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11" name="Google Shape;1011;h647bdb771f1b829b_0_10"/>
          <p:cNvSpPr txBox="1"/>
          <p:nvPr/>
        </p:nvSpPr>
        <p:spPr>
          <a:xfrm>
            <a:off x="980325" y="3493275"/>
            <a:ext cx="16481700" cy="23010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1400"/>
              </a:spcBef>
              <a:spcAft>
                <a:spcPts val="0"/>
              </a:spcAft>
              <a:buNone/>
            </a:pPr>
            <a:r>
              <a:rPr b="1" lang="en-US" sz="3000">
                <a:solidFill>
                  <a:srgbClr val="000000"/>
                </a:solidFill>
                <a:latin typeface="Calibri"/>
                <a:ea typeface="Calibri"/>
                <a:cs typeface="Calibri"/>
                <a:sym typeface="Calibri"/>
              </a:rPr>
              <a:t>A Note on This Section</a:t>
            </a:r>
            <a:endParaRPr b="1" sz="3000">
              <a:solidFill>
                <a:srgbClr val="000000"/>
              </a:solidFill>
              <a:latin typeface="Calibri"/>
              <a:ea typeface="Calibri"/>
              <a:cs typeface="Calibri"/>
              <a:sym typeface="Calibri"/>
            </a:endParaRPr>
          </a:p>
          <a:p>
            <a:pPr indent="-419100" lvl="0" marL="457200" rtl="0" algn="l">
              <a:lnSpc>
                <a:spcPct val="115000"/>
              </a:lnSpc>
              <a:spcBef>
                <a:spcPts val="1200"/>
              </a:spcBef>
              <a:spcAft>
                <a:spcPts val="0"/>
              </a:spcAft>
              <a:buClr>
                <a:srgbClr val="000000"/>
              </a:buClr>
              <a:buSzPts val="3000"/>
              <a:buChar char="●"/>
            </a:pPr>
            <a:r>
              <a:rPr lang="en-US" sz="3000">
                <a:solidFill>
                  <a:srgbClr val="000000"/>
                </a:solidFill>
                <a:latin typeface="Calibri"/>
                <a:ea typeface="Calibri"/>
                <a:cs typeface="Calibri"/>
                <a:sym typeface="Calibri"/>
              </a:rPr>
              <a:t>The nutraceutical content in this section has been </a:t>
            </a:r>
            <a:r>
              <a:rPr b="1" lang="en-US" sz="3000">
                <a:solidFill>
                  <a:srgbClr val="000000"/>
                </a:solidFill>
                <a:latin typeface="Calibri"/>
                <a:ea typeface="Calibri"/>
                <a:cs typeface="Calibri"/>
                <a:sym typeface="Calibri"/>
              </a:rPr>
              <a:t>woven directly into the MNT slides</a:t>
            </a:r>
            <a:r>
              <a:rPr lang="en-US" sz="3000">
                <a:solidFill>
                  <a:srgbClr val="000000"/>
                </a:solidFill>
                <a:latin typeface="Calibri"/>
                <a:ea typeface="Calibri"/>
                <a:cs typeface="Calibri"/>
                <a:sym typeface="Calibri"/>
              </a:rPr>
              <a:t> in Domain VI</a:t>
            </a:r>
            <a:endParaRPr sz="3000">
              <a:solidFill>
                <a:srgbClr val="000000"/>
              </a:solidFill>
              <a:latin typeface="Calibri"/>
              <a:ea typeface="Calibri"/>
              <a:cs typeface="Calibri"/>
              <a:sym typeface="Calibri"/>
            </a:endParaRPr>
          </a:p>
          <a:p>
            <a:pPr indent="-419100" lvl="0" marL="457200" rtl="0" algn="l">
              <a:lnSpc>
                <a:spcPct val="115000"/>
              </a:lnSpc>
              <a:spcBef>
                <a:spcPts val="0"/>
              </a:spcBef>
              <a:spcAft>
                <a:spcPts val="0"/>
              </a:spcAft>
              <a:buClr>
                <a:srgbClr val="000000"/>
              </a:buClr>
              <a:buSzPts val="3000"/>
              <a:buChar char="●"/>
            </a:pPr>
            <a:r>
              <a:rPr lang="en-US" sz="3000">
                <a:solidFill>
                  <a:srgbClr val="000000"/>
                </a:solidFill>
                <a:latin typeface="Calibri"/>
                <a:ea typeface="Calibri"/>
                <a:cs typeface="Calibri"/>
                <a:sym typeface="Calibri"/>
              </a:rPr>
              <a:t>Look for the </a:t>
            </a:r>
            <a:r>
              <a:rPr b="1" lang="en-US" sz="3000">
                <a:solidFill>
                  <a:srgbClr val="000000"/>
                </a:solidFill>
                <a:latin typeface="Calibri"/>
                <a:ea typeface="Calibri"/>
                <a:cs typeface="Calibri"/>
                <a:sym typeface="Calibri"/>
              </a:rPr>
              <a:t>blue subheaders</a:t>
            </a:r>
            <a:r>
              <a:rPr lang="en-US" sz="3000">
                <a:solidFill>
                  <a:srgbClr val="000000"/>
                </a:solidFill>
                <a:latin typeface="Calibri"/>
                <a:ea typeface="Calibri"/>
                <a:cs typeface="Calibri"/>
                <a:sym typeface="Calibri"/>
              </a:rPr>
              <a:t> within each condition's MNT slides, that's your callback to this section</a:t>
            </a:r>
            <a:endParaRPr sz="3000">
              <a:solidFill>
                <a:srgbClr val="000000"/>
              </a:solidFill>
              <a:latin typeface="Calibri"/>
              <a:ea typeface="Calibri"/>
              <a:cs typeface="Calibri"/>
              <a:sym typeface="Calibri"/>
            </a:endParaRPr>
          </a:p>
          <a:p>
            <a:pPr indent="-419100" lvl="0" marL="457200" rtl="0" algn="l">
              <a:lnSpc>
                <a:spcPct val="115000"/>
              </a:lnSpc>
              <a:spcBef>
                <a:spcPts val="0"/>
              </a:spcBef>
              <a:spcAft>
                <a:spcPts val="0"/>
              </a:spcAft>
              <a:buClr>
                <a:srgbClr val="000000"/>
              </a:buClr>
              <a:buSzPts val="3000"/>
              <a:buFont typeface="Calibri"/>
              <a:buChar char="●"/>
            </a:pPr>
            <a:r>
              <a:rPr lang="en-US" sz="3000">
                <a:solidFill>
                  <a:srgbClr val="000000"/>
                </a:solidFill>
                <a:latin typeface="Calibri"/>
                <a:ea typeface="Calibri"/>
                <a:cs typeface="Calibri"/>
                <a:sym typeface="Calibri"/>
              </a:rPr>
              <a:t>This keeps supplements and MNT together for each condition, so you study it once, not twice</a:t>
            </a:r>
            <a:endParaRPr b="1" sz="3000">
              <a:solidFill>
                <a:srgbClr val="000000"/>
              </a:solidFill>
              <a:latin typeface="Calibri"/>
              <a:ea typeface="Calibri"/>
              <a:cs typeface="Calibri"/>
              <a:sym typeface="Calibri"/>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5" name="Shape 1015"/>
        <p:cNvGrpSpPr/>
        <p:nvPr/>
      </p:nvGrpSpPr>
      <p:grpSpPr>
        <a:xfrm>
          <a:off x="0" y="0"/>
          <a:ext cx="0" cy="0"/>
          <a:chOff x="0" y="0"/>
          <a:chExt cx="0" cy="0"/>
        </a:xfrm>
      </p:grpSpPr>
      <p:sp>
        <p:nvSpPr>
          <p:cNvPr id="1016" name="Google Shape;1016;h647bdb771f1b829b_0_17"/>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17" name="Google Shape;1017;h647bdb771f1b829b_0_17"/>
          <p:cNvSpPr txBox="1"/>
          <p:nvPr/>
        </p:nvSpPr>
        <p:spPr>
          <a:xfrm>
            <a:off x="847512" y="1065465"/>
            <a:ext cx="17440500" cy="1569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5100"/>
              <a:buFont typeface="Poppins"/>
              <a:buNone/>
            </a:pPr>
            <a:r>
              <a:rPr b="0" i="0" lang="en-US" sz="5100" u="none" cap="none" strike="noStrike">
                <a:solidFill>
                  <a:srgbClr val="0433FF"/>
                </a:solidFill>
                <a:latin typeface="Poppins"/>
                <a:ea typeface="Poppins"/>
                <a:cs typeface="Poppins"/>
                <a:sym typeface="Poppins"/>
              </a:rPr>
              <a:t>Synergistic Effects </a:t>
            </a:r>
            <a:r>
              <a:rPr lang="en-US" sz="5100">
                <a:solidFill>
                  <a:srgbClr val="0433FF"/>
                </a:solidFill>
                <a:latin typeface="Poppins"/>
                <a:ea typeface="Poppins"/>
                <a:cs typeface="Poppins"/>
                <a:sym typeface="Poppins"/>
              </a:rPr>
              <a:t>&amp;</a:t>
            </a:r>
            <a:r>
              <a:rPr b="0" i="0" lang="en-US" sz="5100" u="none" cap="none" strike="noStrike">
                <a:solidFill>
                  <a:srgbClr val="0433FF"/>
                </a:solidFill>
                <a:latin typeface="Poppins"/>
                <a:ea typeface="Poppins"/>
                <a:cs typeface="Poppins"/>
                <a:sym typeface="Poppins"/>
              </a:rPr>
              <a:t> Antagonistic Interactions of Nutrients in Foods </a:t>
            </a:r>
            <a:r>
              <a:rPr lang="en-US" sz="5100">
                <a:solidFill>
                  <a:srgbClr val="0433FF"/>
                </a:solidFill>
                <a:latin typeface="Poppins"/>
                <a:ea typeface="Poppins"/>
                <a:cs typeface="Poppins"/>
                <a:sym typeface="Poppins"/>
              </a:rPr>
              <a:t>&amp;</a:t>
            </a:r>
            <a:r>
              <a:rPr b="0" i="0" lang="en-US" sz="5100" u="none" cap="none" strike="noStrike">
                <a:solidFill>
                  <a:srgbClr val="0433FF"/>
                </a:solidFill>
                <a:latin typeface="Poppins"/>
                <a:ea typeface="Poppins"/>
                <a:cs typeface="Poppins"/>
                <a:sym typeface="Poppins"/>
              </a:rPr>
              <a:t> Supplements</a:t>
            </a:r>
            <a:endParaRPr b="0" i="0" sz="1400" u="none" cap="none" strike="noStrike">
              <a:solidFill>
                <a:srgbClr val="000000"/>
              </a:solidFill>
              <a:latin typeface="Arial"/>
              <a:ea typeface="Arial"/>
              <a:cs typeface="Arial"/>
              <a:sym typeface="Arial"/>
            </a:endParaRPr>
          </a:p>
        </p:txBody>
      </p:sp>
      <p:sp>
        <p:nvSpPr>
          <p:cNvPr id="1018" name="Google Shape;1018;h647bdb771f1b829b_0_17"/>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19" name="Google Shape;1019;h647bdb771f1b829b_0_17"/>
          <p:cNvSpPr txBox="1"/>
          <p:nvPr/>
        </p:nvSpPr>
        <p:spPr>
          <a:xfrm>
            <a:off x="1599435" y="3977630"/>
            <a:ext cx="14793600" cy="3817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200"/>
              <a:buFont typeface="Times"/>
              <a:buNone/>
            </a:pPr>
            <a:r>
              <a:rPr b="1" i="0" lang="en-US" sz="3200" u="none" cap="none" strike="noStrike">
                <a:solidFill>
                  <a:srgbClr val="000000"/>
                </a:solidFill>
                <a:latin typeface="Calibri"/>
                <a:ea typeface="Calibri"/>
                <a:cs typeface="Calibri"/>
                <a:sym typeface="Calibri"/>
              </a:rPr>
              <a:t>High-Yield Exam &amp; Clinical Pearls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Calibri"/>
                <a:ea typeface="Calibri"/>
                <a:cs typeface="Calibri"/>
                <a:sym typeface="Calibri"/>
              </a:rPr>
              <a:t>Most deficiencies are functional, not isolated</a:t>
            </a:r>
            <a:r>
              <a:rPr i="0" lang="en-US" sz="3200" u="none" cap="none" strike="noStrike">
                <a:solidFill>
                  <a:srgbClr val="000000"/>
                </a:solidFill>
                <a:latin typeface="Calibri"/>
                <a:ea typeface="Calibri"/>
                <a:cs typeface="Calibri"/>
                <a:sym typeface="Calibri"/>
              </a:rPr>
              <a:t> → always assess </a:t>
            </a:r>
            <a:r>
              <a:rPr i="1" lang="en-US" sz="3200" u="none" cap="none" strike="noStrike">
                <a:solidFill>
                  <a:srgbClr val="000000"/>
                </a:solidFill>
                <a:latin typeface="Calibri"/>
                <a:ea typeface="Calibri"/>
                <a:cs typeface="Calibri"/>
                <a:sym typeface="Calibri"/>
              </a:rPr>
              <a:t>co-nutrients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Calibri"/>
                <a:ea typeface="Calibri"/>
                <a:cs typeface="Calibri"/>
                <a:sym typeface="Calibri"/>
              </a:rPr>
              <a:t>Minerals compete at absorption sites</a:t>
            </a:r>
            <a:r>
              <a:rPr i="0" lang="en-US" sz="3200" u="none" cap="none" strike="noStrike">
                <a:solidFill>
                  <a:srgbClr val="000000"/>
                </a:solidFill>
                <a:latin typeface="Calibri"/>
                <a:ea typeface="Calibri"/>
                <a:cs typeface="Calibri"/>
                <a:sym typeface="Calibri"/>
              </a:rPr>
              <a:t> → separate dosing when supplementing</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Calibri"/>
                <a:ea typeface="Calibri"/>
                <a:cs typeface="Calibri"/>
                <a:sym typeface="Calibri"/>
              </a:rPr>
              <a:t>Fat-soluble vitamins (A, D, E, K)</a:t>
            </a:r>
            <a:r>
              <a:rPr i="0" lang="en-US" sz="3200" u="none" cap="none" strike="noStrike">
                <a:solidFill>
                  <a:srgbClr val="000000"/>
                </a:solidFill>
                <a:latin typeface="Calibri"/>
                <a:ea typeface="Calibri"/>
                <a:cs typeface="Calibri"/>
                <a:sym typeface="Calibri"/>
              </a:rPr>
              <a:t> require </a:t>
            </a:r>
            <a:r>
              <a:rPr b="1" i="0" lang="en-US" sz="3200" u="none" cap="none" strike="noStrike">
                <a:solidFill>
                  <a:srgbClr val="000000"/>
                </a:solidFill>
                <a:latin typeface="Calibri"/>
                <a:ea typeface="Calibri"/>
                <a:cs typeface="Calibri"/>
                <a:sym typeface="Calibri"/>
              </a:rPr>
              <a:t>dietary fat</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Calibri"/>
                <a:ea typeface="Calibri"/>
                <a:cs typeface="Calibri"/>
                <a:sym typeface="Calibri"/>
              </a:rPr>
              <a:t>Antioxidants work in networks</a:t>
            </a:r>
            <a:r>
              <a:rPr i="0" lang="en-US" sz="3200" u="none" cap="none" strike="noStrike">
                <a:solidFill>
                  <a:srgbClr val="000000"/>
                </a:solidFill>
                <a:latin typeface="Calibri"/>
                <a:ea typeface="Calibri"/>
                <a:cs typeface="Calibri"/>
                <a:sym typeface="Calibri"/>
              </a:rPr>
              <a:t>, not alone (e.g., E ↔ C ↔ selenium)</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3200"/>
              <a:buFont typeface="Times"/>
              <a:buChar char="•"/>
            </a:pPr>
            <a:r>
              <a:rPr b="1" i="0" lang="en-US" sz="3200" u="none" cap="none" strike="noStrike">
                <a:solidFill>
                  <a:srgbClr val="000000"/>
                </a:solidFill>
                <a:latin typeface="Calibri"/>
                <a:ea typeface="Calibri"/>
                <a:cs typeface="Calibri"/>
                <a:sym typeface="Calibri"/>
              </a:rPr>
              <a:t>Excess supplementation increases antagonism risk</a:t>
            </a:r>
            <a:r>
              <a:rPr i="0" lang="en-US" sz="3200" u="none" cap="none" strike="noStrike">
                <a:solidFill>
                  <a:srgbClr val="000000"/>
                </a:solidFill>
                <a:latin typeface="Calibri"/>
                <a:ea typeface="Calibri"/>
                <a:cs typeface="Calibri"/>
                <a:sym typeface="Calibri"/>
              </a:rPr>
              <a:t> more than food sources</a:t>
            </a:r>
            <a:endParaRPr i="0" sz="1400" u="none" cap="none" strike="noStrike">
              <a:solidFill>
                <a:srgbClr val="000000"/>
              </a:solidFill>
              <a:latin typeface="Calibri"/>
              <a:ea typeface="Calibri"/>
              <a:cs typeface="Calibri"/>
              <a:sym typeface="Calibri"/>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3" name="Shape 1023"/>
        <p:cNvGrpSpPr/>
        <p:nvPr/>
      </p:nvGrpSpPr>
      <p:grpSpPr>
        <a:xfrm>
          <a:off x="0" y="0"/>
          <a:ext cx="0" cy="0"/>
          <a:chOff x="0" y="0"/>
          <a:chExt cx="0" cy="0"/>
        </a:xfrm>
      </p:grpSpPr>
      <p:sp>
        <p:nvSpPr>
          <p:cNvPr id="1024" name="Google Shape;1024;h647bdb771f1b829b_0_24"/>
          <p:cNvSpPr/>
          <p:nvPr/>
        </p:nvSpPr>
        <p:spPr>
          <a:xfrm>
            <a:off x="-380165" y="-60675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25" name="Google Shape;1025;h647bdb771f1b829b_0_24"/>
          <p:cNvSpPr txBox="1"/>
          <p:nvPr/>
        </p:nvSpPr>
        <p:spPr>
          <a:xfrm>
            <a:off x="758712" y="288740"/>
            <a:ext cx="17440500" cy="1939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300"/>
              <a:buFont typeface="Poppins"/>
              <a:buNone/>
            </a:pPr>
            <a:r>
              <a:rPr b="1" i="0" lang="en-US" sz="6300" u="none" cap="none" strike="noStrike">
                <a:solidFill>
                  <a:srgbClr val="FFFFFF"/>
                </a:solidFill>
                <a:latin typeface="Poppins"/>
                <a:ea typeface="Poppins"/>
                <a:cs typeface="Poppins"/>
                <a:sym typeface="Poppins"/>
              </a:rPr>
              <a:t>Practical Application Summary: </a:t>
            </a:r>
            <a:r>
              <a:rPr b="0" i="0" lang="en-US" sz="6300" u="none" cap="none" strike="noStrike">
                <a:solidFill>
                  <a:srgbClr val="FFFFFF"/>
                </a:solidFill>
                <a:latin typeface="Poppins"/>
                <a:ea typeface="Poppins"/>
                <a:cs typeface="Poppins"/>
                <a:sym typeface="Poppins"/>
              </a:rPr>
              <a:t>Nutrient–Drug Interactions</a:t>
            </a:r>
            <a:endParaRPr b="0" i="0" sz="1400" u="none" cap="none" strike="noStrike">
              <a:solidFill>
                <a:srgbClr val="000000"/>
              </a:solidFill>
              <a:latin typeface="Arial"/>
              <a:ea typeface="Arial"/>
              <a:cs typeface="Arial"/>
              <a:sym typeface="Arial"/>
            </a:endParaRPr>
          </a:p>
        </p:txBody>
      </p:sp>
      <p:sp>
        <p:nvSpPr>
          <p:cNvPr id="1026" name="Google Shape;1026;h647bdb771f1b829b_0_24"/>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27" name="Google Shape;1027;h647bdb771f1b829b_0_24"/>
          <p:cNvSpPr txBox="1"/>
          <p:nvPr/>
        </p:nvSpPr>
        <p:spPr>
          <a:xfrm>
            <a:off x="317583" y="2603169"/>
            <a:ext cx="4599900" cy="7018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How to Dose &amp; Time Nutrients (Clinical Rules)</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1" i="0" lang="en-US" sz="2000" u="none" cap="none" strike="noStrike">
                <a:solidFill>
                  <a:srgbClr val="000000"/>
                </a:solidFill>
                <a:latin typeface="Calibri"/>
                <a:ea typeface="Calibri"/>
                <a:cs typeface="Calibri"/>
                <a:sym typeface="Calibri"/>
              </a:rPr>
              <a:t>Separate competing minerals</a:t>
            </a:r>
            <a:endParaRPr i="0" sz="1500" u="none" cap="none" strike="noStrike">
              <a:solidFill>
                <a:srgbClr val="000000"/>
              </a:solidFill>
              <a:latin typeface="Calibri"/>
              <a:ea typeface="Calibri"/>
              <a:cs typeface="Calibri"/>
              <a:sym typeface="Calibri"/>
            </a:endParaRPr>
          </a:p>
          <a:p>
            <a:pPr indent="-323850" lvl="1" marL="9144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Iron, calcium, magnesium, zinc </a:t>
            </a:r>
            <a:r>
              <a:rPr b="1" i="0" lang="en-US" sz="2000" u="none" cap="none" strike="noStrike">
                <a:solidFill>
                  <a:srgbClr val="000000"/>
                </a:solidFill>
                <a:latin typeface="Calibri"/>
                <a:ea typeface="Calibri"/>
                <a:cs typeface="Calibri"/>
                <a:sym typeface="Calibri"/>
              </a:rPr>
              <a:t>compete for absorption</a:t>
            </a:r>
            <a:r>
              <a:rPr i="0" lang="en-US" sz="2000" u="none" cap="none" strike="noStrike">
                <a:solidFill>
                  <a:srgbClr val="000000"/>
                </a:solidFill>
                <a:latin typeface="Calibri"/>
                <a:ea typeface="Calibri"/>
                <a:cs typeface="Calibri"/>
                <a:sym typeface="Calibri"/>
              </a:rPr>
              <a:t> → separate by </a:t>
            </a:r>
            <a:r>
              <a:rPr b="1" i="0" lang="en-US" sz="2000" u="none" cap="none" strike="noStrike">
                <a:solidFill>
                  <a:srgbClr val="000000"/>
                </a:solidFill>
                <a:latin typeface="Calibri"/>
                <a:ea typeface="Calibri"/>
                <a:cs typeface="Calibri"/>
                <a:sym typeface="Calibri"/>
              </a:rPr>
              <a:t>2–4 hours</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1" i="0" lang="en-US" sz="2000" u="none" cap="none" strike="noStrike">
                <a:solidFill>
                  <a:srgbClr val="000000"/>
                </a:solidFill>
                <a:latin typeface="Calibri"/>
                <a:ea typeface="Calibri"/>
                <a:cs typeface="Calibri"/>
                <a:sym typeface="Calibri"/>
              </a:rPr>
              <a:t>Levothyroxine rule</a:t>
            </a:r>
            <a:endParaRPr i="0" sz="1500" u="none" cap="none" strike="noStrike">
              <a:solidFill>
                <a:srgbClr val="000000"/>
              </a:solidFill>
              <a:latin typeface="Calibri"/>
              <a:ea typeface="Calibri"/>
              <a:cs typeface="Calibri"/>
              <a:sym typeface="Calibri"/>
            </a:endParaRPr>
          </a:p>
          <a:p>
            <a:pPr indent="-323850" lvl="1" marL="9144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Separate </a:t>
            </a:r>
            <a:r>
              <a:rPr b="1" i="0" lang="en-US" sz="2000" u="none" cap="none" strike="noStrike">
                <a:solidFill>
                  <a:srgbClr val="000000"/>
                </a:solidFill>
                <a:latin typeface="Calibri"/>
                <a:ea typeface="Calibri"/>
                <a:cs typeface="Calibri"/>
                <a:sym typeface="Calibri"/>
              </a:rPr>
              <a:t>iron, calcium, magnesium, zinc, fiber</a:t>
            </a:r>
            <a:r>
              <a:rPr i="0" lang="en-US" sz="2000" u="none" cap="none" strike="noStrike">
                <a:solidFill>
                  <a:srgbClr val="000000"/>
                </a:solidFill>
                <a:latin typeface="Calibri"/>
                <a:ea typeface="Calibri"/>
                <a:cs typeface="Calibri"/>
                <a:sym typeface="Calibri"/>
              </a:rPr>
              <a:t> by </a:t>
            </a:r>
            <a:r>
              <a:rPr b="1" i="0" lang="en-US" sz="2000" u="none" cap="none" strike="noStrike">
                <a:solidFill>
                  <a:srgbClr val="000000"/>
                </a:solidFill>
                <a:latin typeface="Calibri"/>
                <a:ea typeface="Calibri"/>
                <a:cs typeface="Calibri"/>
                <a:sym typeface="Calibri"/>
              </a:rPr>
              <a:t>≥4 hours</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1" i="0" lang="en-US" sz="2000" u="none" cap="none" strike="noStrike">
                <a:solidFill>
                  <a:srgbClr val="000000"/>
                </a:solidFill>
                <a:latin typeface="Calibri"/>
                <a:ea typeface="Calibri"/>
                <a:cs typeface="Calibri"/>
                <a:sym typeface="Calibri"/>
              </a:rPr>
              <a:t>Take fat-soluble vitamins (A, D, E, K)</a:t>
            </a:r>
            <a:endParaRPr i="0" sz="1500" u="none" cap="none" strike="noStrike">
              <a:solidFill>
                <a:srgbClr val="000000"/>
              </a:solidFill>
              <a:latin typeface="Calibri"/>
              <a:ea typeface="Calibri"/>
              <a:cs typeface="Calibri"/>
              <a:sym typeface="Calibri"/>
            </a:endParaRPr>
          </a:p>
          <a:p>
            <a:pPr indent="-323850" lvl="1" marL="9144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Always with </a:t>
            </a:r>
            <a:r>
              <a:rPr b="1" i="0" lang="en-US" sz="2000" u="none" cap="none" strike="noStrike">
                <a:solidFill>
                  <a:srgbClr val="000000"/>
                </a:solidFill>
                <a:latin typeface="Calibri"/>
                <a:ea typeface="Calibri"/>
                <a:cs typeface="Calibri"/>
                <a:sym typeface="Calibri"/>
              </a:rPr>
              <a:t>fat-containing meals</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1" i="0" lang="en-US" sz="2000" u="none" cap="none" strike="noStrike">
                <a:solidFill>
                  <a:srgbClr val="000000"/>
                </a:solidFill>
                <a:latin typeface="Calibri"/>
                <a:ea typeface="Calibri"/>
                <a:cs typeface="Calibri"/>
                <a:sym typeface="Calibri"/>
              </a:rPr>
              <a:t>Pair synergists</a:t>
            </a:r>
            <a:endParaRPr i="0" sz="1500" u="none" cap="none" strike="noStrike">
              <a:solidFill>
                <a:srgbClr val="000000"/>
              </a:solidFill>
              <a:latin typeface="Calibri"/>
              <a:ea typeface="Calibri"/>
              <a:cs typeface="Calibri"/>
              <a:sym typeface="Calibri"/>
            </a:endParaRPr>
          </a:p>
          <a:p>
            <a:pPr indent="-323850" lvl="1" marL="914400" marR="0" rtl="0" algn="l">
              <a:lnSpc>
                <a:spcPct val="100000"/>
              </a:lnSpc>
              <a:spcBef>
                <a:spcPts val="1200"/>
              </a:spcBef>
              <a:spcAft>
                <a:spcPts val="0"/>
              </a:spcAft>
              <a:buClr>
                <a:srgbClr val="000000"/>
              </a:buClr>
              <a:buSzPts val="2000"/>
              <a:buFont typeface="Calibri"/>
              <a:buChar char="◦"/>
            </a:pPr>
            <a:r>
              <a:rPr i="0" lang="en-US" sz="2000" u="none" cap="none" strike="noStrike">
                <a:solidFill>
                  <a:srgbClr val="000000"/>
                </a:solidFill>
                <a:latin typeface="Calibri"/>
                <a:ea typeface="Calibri"/>
                <a:cs typeface="Calibri"/>
                <a:sym typeface="Calibri"/>
              </a:rPr>
              <a:t>Iron + vitamin C</a:t>
            </a:r>
            <a:endParaRPr i="0" sz="1500" u="none" cap="none" strike="noStrike">
              <a:solidFill>
                <a:srgbClr val="000000"/>
              </a:solidFill>
              <a:latin typeface="Calibri"/>
              <a:ea typeface="Calibri"/>
              <a:cs typeface="Calibri"/>
              <a:sym typeface="Calibri"/>
            </a:endParaRPr>
          </a:p>
          <a:p>
            <a:pPr indent="-323850" lvl="1" marL="914400" marR="0" rtl="0" algn="l">
              <a:lnSpc>
                <a:spcPct val="100000"/>
              </a:lnSpc>
              <a:spcBef>
                <a:spcPts val="1200"/>
              </a:spcBef>
              <a:spcAft>
                <a:spcPts val="0"/>
              </a:spcAft>
              <a:buClr>
                <a:srgbClr val="000000"/>
              </a:buClr>
              <a:buSzPts val="2000"/>
              <a:buFont typeface="Calibri"/>
              <a:buChar char="◦"/>
            </a:pPr>
            <a:r>
              <a:rPr i="0" lang="en-US" sz="2000" u="none" cap="none" strike="noStrike">
                <a:solidFill>
                  <a:srgbClr val="000000"/>
                </a:solidFill>
                <a:latin typeface="Calibri"/>
                <a:ea typeface="Calibri"/>
                <a:cs typeface="Calibri"/>
                <a:sym typeface="Calibri"/>
              </a:rPr>
              <a:t>Calcium + vitamin D + magnesium</a:t>
            </a:r>
            <a:endParaRPr i="0" sz="1500" u="none" cap="none" strike="noStrike">
              <a:solidFill>
                <a:srgbClr val="000000"/>
              </a:solidFill>
              <a:latin typeface="Calibri"/>
              <a:ea typeface="Calibri"/>
              <a:cs typeface="Calibri"/>
              <a:sym typeface="Calibri"/>
            </a:endParaRPr>
          </a:p>
          <a:p>
            <a:pPr indent="-323850" lvl="1" marL="914400" marR="0" rtl="0" algn="l">
              <a:lnSpc>
                <a:spcPct val="100000"/>
              </a:lnSpc>
              <a:spcBef>
                <a:spcPts val="1200"/>
              </a:spcBef>
              <a:spcAft>
                <a:spcPts val="0"/>
              </a:spcAft>
              <a:buClr>
                <a:srgbClr val="000000"/>
              </a:buClr>
              <a:buSzPts val="2000"/>
              <a:buFont typeface="Calibri"/>
              <a:buChar char="◦"/>
            </a:pPr>
            <a:r>
              <a:rPr i="0" lang="en-US" sz="2000" u="none" cap="none" strike="noStrike">
                <a:solidFill>
                  <a:srgbClr val="000000"/>
                </a:solidFill>
                <a:latin typeface="Calibri"/>
                <a:ea typeface="Calibri"/>
                <a:cs typeface="Calibri"/>
                <a:sym typeface="Calibri"/>
              </a:rPr>
              <a:t>Vitamin D + magnesium</a:t>
            </a:r>
            <a:endParaRPr i="0" sz="1500" u="none" cap="none" strike="noStrike">
              <a:solidFill>
                <a:srgbClr val="000000"/>
              </a:solidFill>
              <a:latin typeface="Calibri"/>
              <a:ea typeface="Calibri"/>
              <a:cs typeface="Calibri"/>
              <a:sym typeface="Calibri"/>
            </a:endParaRPr>
          </a:p>
          <a:p>
            <a:pPr indent="-323850" lvl="1" marL="914400" marR="0" rtl="0" algn="l">
              <a:lnSpc>
                <a:spcPct val="100000"/>
              </a:lnSpc>
              <a:spcBef>
                <a:spcPts val="1200"/>
              </a:spcBef>
              <a:spcAft>
                <a:spcPts val="0"/>
              </a:spcAft>
              <a:buClr>
                <a:srgbClr val="000000"/>
              </a:buClr>
              <a:buSzPts val="2000"/>
              <a:buFont typeface="Calibri"/>
              <a:buChar char="◦"/>
            </a:pPr>
            <a:r>
              <a:rPr i="0" lang="en-US" sz="2000" u="none" cap="none" strike="noStrike">
                <a:solidFill>
                  <a:srgbClr val="000000"/>
                </a:solidFill>
                <a:latin typeface="Calibri"/>
                <a:ea typeface="Calibri"/>
                <a:cs typeface="Calibri"/>
                <a:sym typeface="Calibri"/>
              </a:rPr>
              <a:t>Zinc + protein</a:t>
            </a:r>
            <a:endParaRPr i="0" sz="1500" u="none" cap="none" strike="noStrike">
              <a:solidFill>
                <a:srgbClr val="000000"/>
              </a:solidFill>
              <a:latin typeface="Calibri"/>
              <a:ea typeface="Calibri"/>
              <a:cs typeface="Calibri"/>
              <a:sym typeface="Calibri"/>
            </a:endParaRPr>
          </a:p>
        </p:txBody>
      </p:sp>
      <p:sp>
        <p:nvSpPr>
          <p:cNvPr id="1028" name="Google Shape;1028;h647bdb771f1b829b_0_24"/>
          <p:cNvSpPr txBox="1"/>
          <p:nvPr/>
        </p:nvSpPr>
        <p:spPr>
          <a:xfrm>
            <a:off x="5575865" y="2660824"/>
            <a:ext cx="3438600" cy="47100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When Supplements “Fail” (Think Co-Nutrient Deficiency)</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Low vitamin D </a:t>
            </a:r>
            <a:r>
              <a:rPr b="1" i="0" lang="en-US" sz="2000" u="none" cap="none" strike="noStrike">
                <a:solidFill>
                  <a:srgbClr val="000000"/>
                </a:solidFill>
                <a:latin typeface="Calibri"/>
                <a:ea typeface="Calibri"/>
                <a:cs typeface="Calibri"/>
                <a:sym typeface="Calibri"/>
              </a:rPr>
              <a:t>despite supplementation</a:t>
            </a:r>
            <a:r>
              <a:rPr i="0" lang="en-US" sz="2000" u="none" cap="none" strike="noStrike">
                <a:solidFill>
                  <a:srgbClr val="000000"/>
                </a:solidFill>
                <a:latin typeface="Calibri"/>
                <a:ea typeface="Calibri"/>
                <a:cs typeface="Calibri"/>
                <a:sym typeface="Calibri"/>
              </a:rPr>
              <a:t> → check </a:t>
            </a:r>
            <a:r>
              <a:rPr b="1" i="0" lang="en-US" sz="2000" u="none" cap="none" strike="noStrike">
                <a:solidFill>
                  <a:srgbClr val="000000"/>
                </a:solidFill>
                <a:latin typeface="Calibri"/>
                <a:ea typeface="Calibri"/>
                <a:cs typeface="Calibri"/>
                <a:sym typeface="Calibri"/>
              </a:rPr>
              <a:t>magnesium</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Iron therapy </a:t>
            </a:r>
            <a:r>
              <a:rPr b="1" i="0" lang="en-US" sz="2000" u="none" cap="none" strike="noStrike">
                <a:solidFill>
                  <a:srgbClr val="000000"/>
                </a:solidFill>
                <a:latin typeface="Calibri"/>
                <a:ea typeface="Calibri"/>
                <a:cs typeface="Calibri"/>
                <a:sym typeface="Calibri"/>
              </a:rPr>
              <a:t>not correcting anemia</a:t>
            </a:r>
            <a:r>
              <a:rPr i="0" lang="en-US" sz="2000" u="none" cap="none" strike="noStrike">
                <a:solidFill>
                  <a:srgbClr val="000000"/>
                </a:solidFill>
                <a:latin typeface="Calibri"/>
                <a:ea typeface="Calibri"/>
                <a:cs typeface="Calibri"/>
                <a:sym typeface="Calibri"/>
              </a:rPr>
              <a:t> → check </a:t>
            </a:r>
            <a:r>
              <a:rPr b="1" i="0" lang="en-US" sz="2000" u="none" cap="none" strike="noStrike">
                <a:solidFill>
                  <a:srgbClr val="000000"/>
                </a:solidFill>
                <a:latin typeface="Calibri"/>
                <a:ea typeface="Calibri"/>
                <a:cs typeface="Calibri"/>
                <a:sym typeface="Calibri"/>
              </a:rPr>
              <a:t>vitamin C, copper, inflammation, PPIs</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Zinc long-term → </a:t>
            </a:r>
            <a:r>
              <a:rPr b="1" i="0" lang="en-US" sz="2000" u="none" cap="none" strike="noStrike">
                <a:solidFill>
                  <a:srgbClr val="000000"/>
                </a:solidFill>
                <a:latin typeface="Calibri"/>
                <a:ea typeface="Calibri"/>
                <a:cs typeface="Calibri"/>
                <a:sym typeface="Calibri"/>
              </a:rPr>
              <a:t>add copper</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Folate therapy </a:t>
            </a:r>
            <a:r>
              <a:rPr b="1" i="0" lang="en-US" sz="2000" u="none" cap="none" strike="noStrike">
                <a:solidFill>
                  <a:srgbClr val="000000"/>
                </a:solidFill>
                <a:latin typeface="Calibri"/>
                <a:ea typeface="Calibri"/>
                <a:cs typeface="Calibri"/>
                <a:sym typeface="Calibri"/>
              </a:rPr>
              <a:t>without symptom relief</a:t>
            </a:r>
            <a:r>
              <a:rPr i="0" lang="en-US" sz="2000" u="none" cap="none" strike="noStrike">
                <a:solidFill>
                  <a:srgbClr val="000000"/>
                </a:solidFill>
                <a:latin typeface="Calibri"/>
                <a:ea typeface="Calibri"/>
                <a:cs typeface="Calibri"/>
                <a:sym typeface="Calibri"/>
              </a:rPr>
              <a:t> → rule out </a:t>
            </a:r>
            <a:r>
              <a:rPr b="1" i="0" lang="en-US" sz="2000" u="none" cap="none" strike="noStrike">
                <a:solidFill>
                  <a:srgbClr val="000000"/>
                </a:solidFill>
                <a:latin typeface="Calibri"/>
                <a:ea typeface="Calibri"/>
                <a:cs typeface="Calibri"/>
                <a:sym typeface="Calibri"/>
              </a:rPr>
              <a:t>B12 deficiency</a:t>
            </a:r>
            <a:endParaRPr i="0" sz="1500" u="none" cap="none" strike="noStrike">
              <a:solidFill>
                <a:srgbClr val="000000"/>
              </a:solidFill>
              <a:latin typeface="Calibri"/>
              <a:ea typeface="Calibri"/>
              <a:cs typeface="Calibri"/>
              <a:sym typeface="Calibri"/>
            </a:endParaRPr>
          </a:p>
        </p:txBody>
      </p:sp>
      <p:sp>
        <p:nvSpPr>
          <p:cNvPr id="1029" name="Google Shape;1029;h647bdb771f1b829b_0_24"/>
          <p:cNvSpPr txBox="1"/>
          <p:nvPr/>
        </p:nvSpPr>
        <p:spPr>
          <a:xfrm>
            <a:off x="9672818" y="2660824"/>
            <a:ext cx="3707400" cy="56337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Medication-Driven Nutrient Risks (High-Yield)</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b="1" i="0" lang="en-US" sz="2000" u="none" cap="none" strike="noStrike">
                <a:solidFill>
                  <a:srgbClr val="000000"/>
                </a:solidFill>
                <a:latin typeface="Calibri"/>
                <a:ea typeface="Calibri"/>
                <a:cs typeface="Calibri"/>
                <a:sym typeface="Calibri"/>
              </a:rPr>
              <a:t>PPIs / H2 blockers</a:t>
            </a:r>
            <a:r>
              <a:rPr i="0" lang="en-US" sz="2000" u="none" cap="none" strike="noStrike">
                <a:solidFill>
                  <a:srgbClr val="000000"/>
                </a:solidFill>
                <a:latin typeface="Calibri"/>
                <a:ea typeface="Calibri"/>
                <a:cs typeface="Calibri"/>
                <a:sym typeface="Calibri"/>
              </a:rPr>
              <a:t> → ↓ iron, B12, magnesium, calcium</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b="1" i="0" lang="en-US" sz="2000" u="none" cap="none" strike="noStrike">
                <a:solidFill>
                  <a:srgbClr val="000000"/>
                </a:solidFill>
                <a:latin typeface="Calibri"/>
                <a:ea typeface="Calibri"/>
                <a:cs typeface="Calibri"/>
                <a:sym typeface="Calibri"/>
              </a:rPr>
              <a:t>Metformin</a:t>
            </a:r>
            <a:r>
              <a:rPr i="0" lang="en-US" sz="2000" u="none" cap="none" strike="noStrike">
                <a:solidFill>
                  <a:srgbClr val="000000"/>
                </a:solidFill>
                <a:latin typeface="Calibri"/>
                <a:ea typeface="Calibri"/>
                <a:cs typeface="Calibri"/>
                <a:sym typeface="Calibri"/>
              </a:rPr>
              <a:t> → ↓ vitamin B12</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b="1" i="0" lang="en-US" sz="2000" u="none" cap="none" strike="noStrike">
                <a:solidFill>
                  <a:srgbClr val="000000"/>
                </a:solidFill>
                <a:latin typeface="Calibri"/>
                <a:ea typeface="Calibri"/>
                <a:cs typeface="Calibri"/>
                <a:sym typeface="Calibri"/>
              </a:rPr>
              <a:t>Diuretics</a:t>
            </a:r>
            <a:r>
              <a:rPr i="0" lang="en-US" sz="2000" u="none" cap="none" strike="noStrike">
                <a:solidFill>
                  <a:srgbClr val="000000"/>
                </a:solidFill>
                <a:latin typeface="Calibri"/>
                <a:ea typeface="Calibri"/>
                <a:cs typeface="Calibri"/>
                <a:sym typeface="Calibri"/>
              </a:rPr>
              <a:t> → ↓ magnesium, potassium</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b="1" i="0" lang="en-US" sz="2000" u="none" cap="none" strike="noStrike">
                <a:solidFill>
                  <a:srgbClr val="000000"/>
                </a:solidFill>
                <a:latin typeface="Calibri"/>
                <a:ea typeface="Calibri"/>
                <a:cs typeface="Calibri"/>
                <a:sym typeface="Calibri"/>
              </a:rPr>
              <a:t>Statins</a:t>
            </a:r>
            <a:r>
              <a:rPr i="0" lang="en-US" sz="2000" u="none" cap="none" strike="noStrike">
                <a:solidFill>
                  <a:srgbClr val="000000"/>
                </a:solidFill>
                <a:latin typeface="Calibri"/>
                <a:ea typeface="Calibri"/>
                <a:cs typeface="Calibri"/>
                <a:sym typeface="Calibri"/>
              </a:rPr>
              <a:t> → ↑ CoQ10 need; oxidative stress nutrients (selenium)</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b="1" i="0" lang="en-US" sz="2000" u="none" cap="none" strike="noStrike">
                <a:solidFill>
                  <a:srgbClr val="000000"/>
                </a:solidFill>
                <a:latin typeface="Calibri"/>
                <a:ea typeface="Calibri"/>
                <a:cs typeface="Calibri"/>
                <a:sym typeface="Calibri"/>
              </a:rPr>
              <a:t>Warfarin</a:t>
            </a:r>
            <a:r>
              <a:rPr i="0" lang="en-US" sz="2000" u="none" cap="none" strike="noStrike">
                <a:solidFill>
                  <a:srgbClr val="000000"/>
                </a:solidFill>
                <a:latin typeface="Calibri"/>
                <a:ea typeface="Calibri"/>
                <a:cs typeface="Calibri"/>
                <a:sym typeface="Calibri"/>
              </a:rPr>
              <a:t> → antagonizes vitamin K (avoid K2 unless supervised)</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b="1" i="0" lang="en-US" sz="2000" u="none" cap="none" strike="noStrike">
                <a:solidFill>
                  <a:srgbClr val="000000"/>
                </a:solidFill>
                <a:latin typeface="Calibri"/>
                <a:ea typeface="Calibri"/>
                <a:cs typeface="Calibri"/>
                <a:sym typeface="Calibri"/>
              </a:rPr>
              <a:t>Orlistat</a:t>
            </a:r>
            <a:r>
              <a:rPr i="0" lang="en-US" sz="2000" u="none" cap="none" strike="noStrike">
                <a:solidFill>
                  <a:srgbClr val="000000"/>
                </a:solidFill>
                <a:latin typeface="Calibri"/>
                <a:ea typeface="Calibri"/>
                <a:cs typeface="Calibri"/>
                <a:sym typeface="Calibri"/>
              </a:rPr>
              <a:t> → ↓ fat-soluble vitamins (A, D, E, K)</a:t>
            </a:r>
            <a:endParaRPr i="0" sz="1500" u="none" cap="none" strike="noStrike">
              <a:solidFill>
                <a:srgbClr val="000000"/>
              </a:solidFill>
              <a:latin typeface="Calibri"/>
              <a:ea typeface="Calibri"/>
              <a:cs typeface="Calibri"/>
              <a:sym typeface="Calibri"/>
            </a:endParaRPr>
          </a:p>
        </p:txBody>
      </p:sp>
      <p:sp>
        <p:nvSpPr>
          <p:cNvPr id="1030" name="Google Shape;1030;h647bdb771f1b829b_0_24"/>
          <p:cNvSpPr txBox="1"/>
          <p:nvPr/>
        </p:nvSpPr>
        <p:spPr>
          <a:xfrm>
            <a:off x="14038552" y="2660824"/>
            <a:ext cx="3707400" cy="40944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900"/>
              <a:buFont typeface="Times"/>
              <a:buNone/>
            </a:pPr>
            <a:r>
              <a:rPr b="1" i="0" lang="en-US" sz="2000" u="none" cap="none" strike="noStrike">
                <a:solidFill>
                  <a:srgbClr val="000000"/>
                </a:solidFill>
                <a:latin typeface="Calibri"/>
                <a:ea typeface="Calibri"/>
                <a:cs typeface="Calibri"/>
                <a:sym typeface="Calibri"/>
              </a:rPr>
              <a:t>Food-First vs Supplement Strategy</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Calibri"/>
              <a:buChar char="•"/>
            </a:pPr>
            <a:r>
              <a:rPr b="1" i="0" lang="en-US" sz="2000" u="none" cap="none" strike="noStrike">
                <a:solidFill>
                  <a:srgbClr val="000000"/>
                </a:solidFill>
                <a:latin typeface="Calibri"/>
                <a:ea typeface="Calibri"/>
                <a:cs typeface="Calibri"/>
                <a:sym typeface="Calibri"/>
              </a:rPr>
              <a:t>Food sources reduce antagonism risk</a:t>
            </a:r>
            <a:endParaRPr i="0" sz="1500" u="none" cap="none" strike="noStrike">
              <a:solidFill>
                <a:srgbClr val="000000"/>
              </a:solidFill>
              <a:latin typeface="Calibri"/>
              <a:ea typeface="Calibri"/>
              <a:cs typeface="Calibri"/>
              <a:sym typeface="Calibri"/>
            </a:endParaRPr>
          </a:p>
          <a:p>
            <a:pPr indent="-323850" lvl="1" marL="914400" marR="0" rtl="0" algn="l">
              <a:lnSpc>
                <a:spcPct val="100000"/>
              </a:lnSpc>
              <a:spcBef>
                <a:spcPts val="1200"/>
              </a:spcBef>
              <a:spcAft>
                <a:spcPts val="0"/>
              </a:spcAft>
              <a:buClr>
                <a:srgbClr val="000000"/>
              </a:buClr>
              <a:buSzPts val="2000"/>
              <a:buFont typeface="Calibri"/>
              <a:buChar char="◦"/>
            </a:pPr>
            <a:r>
              <a:rPr i="0" lang="en-US" sz="2000" u="none" cap="none" strike="noStrike">
                <a:solidFill>
                  <a:srgbClr val="000000"/>
                </a:solidFill>
                <a:latin typeface="Calibri"/>
                <a:ea typeface="Calibri"/>
                <a:cs typeface="Calibri"/>
                <a:sym typeface="Calibri"/>
              </a:rPr>
              <a:t>Minerals from food compete less than high-dose supplements</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Use </a:t>
            </a:r>
            <a:r>
              <a:rPr b="1" i="0" lang="en-US" sz="2000" u="none" cap="none" strike="noStrike">
                <a:solidFill>
                  <a:srgbClr val="000000"/>
                </a:solidFill>
                <a:latin typeface="Calibri"/>
                <a:ea typeface="Calibri"/>
                <a:cs typeface="Calibri"/>
                <a:sym typeface="Calibri"/>
              </a:rPr>
              <a:t>supplements when labs, symptoms, or medications justify</a:t>
            </a:r>
            <a:endParaRPr i="0" sz="1500" u="none" cap="none" strike="noStrike">
              <a:solidFill>
                <a:srgbClr val="000000"/>
              </a:solidFill>
              <a:latin typeface="Calibri"/>
              <a:ea typeface="Calibri"/>
              <a:cs typeface="Calibri"/>
              <a:sym typeface="Calibri"/>
            </a:endParaRPr>
          </a:p>
          <a:p>
            <a:pPr indent="-323850" lvl="0" marL="457200" marR="0" rtl="0" algn="l">
              <a:lnSpc>
                <a:spcPct val="100000"/>
              </a:lnSpc>
              <a:spcBef>
                <a:spcPts val="1200"/>
              </a:spcBef>
              <a:spcAft>
                <a:spcPts val="0"/>
              </a:spcAft>
              <a:buClr>
                <a:srgbClr val="000000"/>
              </a:buClr>
              <a:buSzPts val="2000"/>
              <a:buFont typeface="Times"/>
              <a:buChar char="•"/>
            </a:pPr>
            <a:r>
              <a:rPr i="0" lang="en-US" sz="2000" u="none" cap="none" strike="noStrike">
                <a:solidFill>
                  <a:srgbClr val="000000"/>
                </a:solidFill>
                <a:latin typeface="Calibri"/>
                <a:ea typeface="Calibri"/>
                <a:cs typeface="Calibri"/>
                <a:sym typeface="Calibri"/>
              </a:rPr>
              <a:t>Avoid </a:t>
            </a:r>
            <a:r>
              <a:rPr b="1" i="0" lang="en-US" sz="2000" u="none" cap="none" strike="noStrike">
                <a:solidFill>
                  <a:srgbClr val="000000"/>
                </a:solidFill>
                <a:latin typeface="Calibri"/>
                <a:ea typeface="Calibri"/>
                <a:cs typeface="Calibri"/>
                <a:sym typeface="Calibri"/>
              </a:rPr>
              <a:t>megadoses</a:t>
            </a:r>
            <a:r>
              <a:rPr i="0" lang="en-US" sz="2000" u="none" cap="none" strike="noStrike">
                <a:solidFill>
                  <a:srgbClr val="000000"/>
                </a:solidFill>
                <a:latin typeface="Calibri"/>
                <a:ea typeface="Calibri"/>
                <a:cs typeface="Calibri"/>
                <a:sym typeface="Calibri"/>
              </a:rPr>
              <a:t> unless clinically indicated</a:t>
            </a:r>
            <a:endParaRPr i="0" sz="1500" u="none" cap="none" strike="noStrike">
              <a:solidFill>
                <a:srgbClr val="000000"/>
              </a:solidFill>
              <a:latin typeface="Calibri"/>
              <a:ea typeface="Calibri"/>
              <a:cs typeface="Calibri"/>
              <a:sym typeface="Calibri"/>
            </a:endParaRPr>
          </a:p>
        </p:txBody>
      </p:sp>
      <p:sp>
        <p:nvSpPr>
          <p:cNvPr id="1031" name="Google Shape;1031;h647bdb771f1b829b_0_24"/>
          <p:cNvSpPr/>
          <p:nvPr/>
        </p:nvSpPr>
        <p:spPr>
          <a:xfrm>
            <a:off x="16214750" y="252750"/>
            <a:ext cx="1531200" cy="1367100"/>
          </a:xfrm>
          <a:prstGeom prst="star5">
            <a:avLst>
              <a:gd fmla="val 19098" name="adj"/>
              <a:gd fmla="val 105146" name="hf"/>
              <a:gd fmla="val 110557" name="vf"/>
            </a:avLst>
          </a:prstGeom>
          <a:solidFill>
            <a:srgbClr val="FFFF00"/>
          </a:solidFill>
          <a:ln cap="flat" cmpd="sng" w="9525">
            <a:solidFill>
              <a:srgbClr val="A7A7A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h647bdb771f1b829b_0_35"/>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37" name="Google Shape;1037;h647bdb771f1b829b_0_35"/>
          <p:cNvSpPr txBox="1"/>
          <p:nvPr/>
        </p:nvSpPr>
        <p:spPr>
          <a:xfrm>
            <a:off x="758712" y="288740"/>
            <a:ext cx="17440500" cy="19395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6300"/>
              <a:buFont typeface="Poppins"/>
              <a:buNone/>
            </a:pPr>
            <a:r>
              <a:rPr b="0" i="0" lang="en-US" sz="6300" u="none" cap="none" strike="noStrike">
                <a:solidFill>
                  <a:srgbClr val="FFFFFF"/>
                </a:solidFill>
                <a:latin typeface="Poppins"/>
                <a:ea typeface="Poppins"/>
                <a:cs typeface="Poppins"/>
                <a:sym typeface="Poppins"/>
              </a:rPr>
              <a:t>Condition-Specific Application </a:t>
            </a:r>
            <a:endParaRPr b="0" i="0" sz="6300" u="none" cap="none" strike="noStrike">
              <a:solidFill>
                <a:srgbClr val="FFFFFF"/>
              </a:solidFill>
              <a:latin typeface="Poppins"/>
              <a:ea typeface="Poppins"/>
              <a:cs typeface="Poppins"/>
              <a:sym typeface="Poppins"/>
            </a:endParaRPr>
          </a:p>
          <a:p>
            <a:pPr indent="0" lvl="0" marL="0" marR="0" rtl="0" algn="l">
              <a:lnSpc>
                <a:spcPct val="100000"/>
              </a:lnSpc>
              <a:spcBef>
                <a:spcPts val="0"/>
              </a:spcBef>
              <a:spcAft>
                <a:spcPts val="0"/>
              </a:spcAft>
              <a:buClr>
                <a:srgbClr val="FFFFFF"/>
              </a:buClr>
              <a:buSzPts val="6300"/>
              <a:buFont typeface="Poppins"/>
              <a:buNone/>
            </a:pPr>
            <a:r>
              <a:rPr b="0" i="0" lang="en-US" sz="6300" u="none" cap="none" strike="noStrike">
                <a:solidFill>
                  <a:srgbClr val="FFFFFF"/>
                </a:solidFill>
                <a:latin typeface="Poppins"/>
                <a:ea typeface="Poppins"/>
                <a:cs typeface="Poppins"/>
                <a:sym typeface="Poppins"/>
              </a:rPr>
              <a:t>(Quick Reference)</a:t>
            </a:r>
            <a:endParaRPr b="0" i="0" sz="1400" u="none" cap="none" strike="noStrike">
              <a:solidFill>
                <a:srgbClr val="000000"/>
              </a:solidFill>
              <a:latin typeface="Arial"/>
              <a:ea typeface="Arial"/>
              <a:cs typeface="Arial"/>
              <a:sym typeface="Arial"/>
            </a:endParaRPr>
          </a:p>
        </p:txBody>
      </p:sp>
      <p:sp>
        <p:nvSpPr>
          <p:cNvPr id="1038" name="Google Shape;1038;h647bdb771f1b829b_0_35"/>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1039" name="Google Shape;1039;h647bdb771f1b829b_0_35"/>
          <p:cNvGraphicFramePr/>
          <p:nvPr/>
        </p:nvGraphicFramePr>
        <p:xfrm>
          <a:off x="3124942" y="3549710"/>
          <a:ext cx="3000000" cy="3000000"/>
        </p:xfrm>
        <a:graphic>
          <a:graphicData uri="http://schemas.openxmlformats.org/drawingml/2006/table">
            <a:tbl>
              <a:tblPr bandRow="1">
                <a:noFill/>
                <a:tableStyleId>{8AACE890-DB5F-4EE3-929C-951E2BBDB8DD}</a:tableStyleId>
              </a:tblPr>
              <a:tblGrid>
                <a:gridCol w="3028900"/>
                <a:gridCol w="5036625"/>
                <a:gridCol w="4642550"/>
              </a:tblGrid>
              <a:tr h="68270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Condition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Priority Synergies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Key Avoidances</a:t>
                      </a:r>
                      <a:endParaRPr sz="1400" u="none" cap="none" strike="noStrike"/>
                    </a:p>
                  </a:txBody>
                  <a:tcPr marT="12700" marB="12700" marR="12700" marL="12700" anchor="ctr"/>
                </a:tc>
              </a:tr>
              <a:tr h="105820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Iron-deficiency anemia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Iron + vitamin 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Calcium, tea/coffee near dosing</a:t>
                      </a:r>
                      <a:endParaRPr sz="1400" u="none" cap="none" strike="noStrike"/>
                    </a:p>
                  </a:txBody>
                  <a:tcPr marT="12700" marB="12700" marR="12700" marL="12700" anchor="ctr"/>
                </a:tc>
              </a:tr>
              <a:tr h="105820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Osteoporosis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Calcium + vitamin D + magnesium + K2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Calcium alone; excess sodium</a:t>
                      </a:r>
                      <a:endParaRPr sz="1400" u="none" cap="none" strike="noStrike"/>
                    </a:p>
                  </a:txBody>
                  <a:tcPr marT="12700" marB="12700" marR="12700" marL="12700" anchor="ctr"/>
                </a:tc>
              </a:tr>
              <a:tr h="68270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Hypothyroidism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Selenium + zinc + iron (if low)</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Excess iodine; mineral–Rx overlap</a:t>
                      </a:r>
                      <a:endParaRPr sz="1400" u="none" cap="none" strike="noStrike"/>
                    </a:p>
                  </a:txBody>
                  <a:tcPr marT="12700" marB="12700" marR="12700" marL="12700" anchor="ctr"/>
                </a:tc>
              </a:tr>
              <a:tr h="68270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Prediabetes / T2DM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Magnesium + vitamin D + fiber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Fiber with meds (timing matters)</a:t>
                      </a:r>
                      <a:endParaRPr sz="1400" u="none" cap="none" strike="noStrike"/>
                    </a:p>
                  </a:txBody>
                  <a:tcPr marT="12700" marB="12700" marR="12700" marL="12700" anchor="ctr"/>
                </a:tc>
              </a:tr>
              <a:tr h="68270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IBS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Fiber + probiotics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Fiber with minerals</a:t>
                      </a:r>
                      <a:endParaRPr sz="1400" u="none" cap="none" strike="noStrike"/>
                    </a:p>
                  </a:txBody>
                  <a:tcPr marT="12700" marB="12700" marR="12700" marL="12700" anchor="ctr"/>
                </a:tc>
              </a:tr>
              <a:tr h="105820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Cardiovascular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Omega-3 + antioxidants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Excess omega-6, high-dose vitamin E</a:t>
                      </a:r>
                      <a:endParaRPr sz="1400" u="none" cap="none" strike="noStrike"/>
                    </a:p>
                  </a:txBody>
                  <a:tcPr marT="12700" marB="12700" marR="12700" marL="12700" anchor="ctr"/>
                </a:tc>
              </a:tr>
            </a:tbl>
          </a:graphicData>
        </a:graphic>
      </p:graphicFrame>
      <p:sp>
        <p:nvSpPr>
          <p:cNvPr id="1040" name="Google Shape;1040;h647bdb771f1b829b_0_35"/>
          <p:cNvSpPr/>
          <p:nvPr/>
        </p:nvSpPr>
        <p:spPr>
          <a:xfrm>
            <a:off x="16297100" y="1185900"/>
            <a:ext cx="1531200" cy="1367100"/>
          </a:xfrm>
          <a:prstGeom prst="star5">
            <a:avLst>
              <a:gd fmla="val 19098" name="adj"/>
              <a:gd fmla="val 105146" name="hf"/>
              <a:gd fmla="val 110557" name="vf"/>
            </a:avLst>
          </a:prstGeom>
          <a:solidFill>
            <a:srgbClr val="FFFF00"/>
          </a:solidFill>
          <a:ln cap="flat" cmpd="sng" w="9525">
            <a:solidFill>
              <a:srgbClr val="A7A7A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h647bdb771f1b829b_0_43"/>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46" name="Google Shape;1046;h647bdb771f1b829b_0_43"/>
          <p:cNvSpPr txBox="1"/>
          <p:nvPr/>
        </p:nvSpPr>
        <p:spPr>
          <a:xfrm>
            <a:off x="758712" y="288740"/>
            <a:ext cx="17440500" cy="15699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5100"/>
              <a:buFont typeface="Poppins"/>
              <a:buNone/>
            </a:pPr>
            <a:r>
              <a:rPr b="1" i="0" lang="en-US" sz="5100" u="none" cap="none" strike="noStrike">
                <a:solidFill>
                  <a:srgbClr val="FFFFFF"/>
                </a:solidFill>
                <a:latin typeface="Poppins"/>
                <a:ea typeface="Poppins"/>
                <a:cs typeface="Poppins"/>
                <a:sym typeface="Poppins"/>
              </a:rPr>
              <a:t>Summary Table</a:t>
            </a:r>
            <a:r>
              <a:rPr b="1" lang="en-US" sz="5100">
                <a:solidFill>
                  <a:srgbClr val="FFFFFF"/>
                </a:solidFill>
                <a:latin typeface="Poppins"/>
                <a:ea typeface="Poppins"/>
                <a:cs typeface="Poppins"/>
                <a:sym typeface="Poppins"/>
              </a:rPr>
              <a:t>:</a:t>
            </a:r>
            <a:r>
              <a:rPr b="0" i="0" lang="en-US" sz="5100" u="none" cap="none" strike="noStrike">
                <a:solidFill>
                  <a:srgbClr val="FFFFFF"/>
                </a:solidFill>
                <a:latin typeface="Poppins"/>
                <a:ea typeface="Poppins"/>
                <a:cs typeface="Poppins"/>
                <a:sym typeface="Poppins"/>
              </a:rPr>
              <a:t> Synergistic Effects and Antagonistic Interactions of Nutrients in Foods </a:t>
            </a:r>
            <a:r>
              <a:rPr b="0" i="0" lang="en-US" sz="5100" u="none" cap="none" strike="noStrike">
                <a:solidFill>
                  <a:srgbClr val="0433FF"/>
                </a:solidFill>
                <a:latin typeface="Poppins"/>
                <a:ea typeface="Poppins"/>
                <a:cs typeface="Poppins"/>
                <a:sym typeface="Poppins"/>
              </a:rPr>
              <a:t>and Supplements</a:t>
            </a:r>
            <a:endParaRPr b="0" i="0" sz="1400" u="none" cap="none" strike="noStrike">
              <a:solidFill>
                <a:srgbClr val="000000"/>
              </a:solidFill>
              <a:latin typeface="Arial"/>
              <a:ea typeface="Arial"/>
              <a:cs typeface="Arial"/>
              <a:sym typeface="Arial"/>
            </a:endParaRPr>
          </a:p>
        </p:txBody>
      </p:sp>
      <p:sp>
        <p:nvSpPr>
          <p:cNvPr id="1047" name="Google Shape;1047;h647bdb771f1b829b_0_43"/>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1048" name="Google Shape;1048;h647bdb771f1b829b_0_43"/>
          <p:cNvGraphicFramePr/>
          <p:nvPr/>
        </p:nvGraphicFramePr>
        <p:xfrm>
          <a:off x="359641" y="2906759"/>
          <a:ext cx="3000000" cy="3000000"/>
        </p:xfrm>
        <a:graphic>
          <a:graphicData uri="http://schemas.openxmlformats.org/drawingml/2006/table">
            <a:tbl>
              <a:tblPr bandRow="1">
                <a:noFill/>
                <a:tableStyleId>{8AACE890-DB5F-4EE3-929C-951E2BBDB8DD}</a:tableStyleId>
              </a:tblPr>
              <a:tblGrid>
                <a:gridCol w="1442050"/>
                <a:gridCol w="2394850"/>
                <a:gridCol w="2992475"/>
                <a:gridCol w="3310075"/>
                <a:gridCol w="2589775"/>
                <a:gridCol w="5033975"/>
              </a:tblGrid>
              <a:tr h="3746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Primary Nutrient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Synergistic Nutrient(s)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Benefit of Synergy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Antagonistic Nutrient / Factor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Clinical Impact of Antagonism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highlight>
                            <a:srgbClr val="FFFF00"/>
                          </a:highlight>
                        </a:rPr>
                        <a:t>Practical Application</a:t>
                      </a:r>
                      <a:endParaRPr sz="1400" u="none" cap="none" strike="noStrike">
                        <a:highlight>
                          <a:srgbClr val="FFFF00"/>
                        </a:highlight>
                      </a:endParaRPr>
                    </a:p>
                  </a:txBody>
                  <a:tcPr marT="12700" marB="12700" marR="12700" marL="12700" anchor="ctr"/>
                </a:tc>
              </a:tr>
              <a:tr h="406575">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highlight>
                            <a:srgbClr val="FFFF00"/>
                          </a:highlight>
                        </a:rPr>
                        <a:t>Iron (non-heme)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highlight>
                            <a:srgbClr val="FFFF00"/>
                          </a:highlight>
                        </a:rPr>
                        <a:t>Vitamin C</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absorption (reduces Fe³⁺ → Fe²⁺)</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Calcium, polyphenols (tea/coffee), phytates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iron 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Pair iron foods/supplements with vitamin C; avoid Ca, tea/coffee within 2 hrs</a:t>
                      </a:r>
                      <a:endParaRPr sz="1400" u="none" cap="none" strike="noStrike"/>
                    </a:p>
                  </a:txBody>
                  <a:tcPr marT="12700" marB="12700" marR="12700" marL="12700" anchor="ctr"/>
                </a:tc>
              </a:tr>
              <a:tr h="5438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Calcium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Vitamin D, Vitamin K2, Magnesium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absorption &amp; bone mineralization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Iron, zinc (when co-supplemented), excess sodium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mineral absorption; ↑ urinary Ca loss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Split mineral dosing; ensure Mg &amp; K2 with Ca</a:t>
                      </a:r>
                      <a:endParaRPr sz="1400" u="none" cap="none" strike="noStrike"/>
                    </a:p>
                  </a:txBody>
                  <a:tcPr marT="12700" marB="12700" marR="12700" marL="12700" anchor="ctr"/>
                </a:tc>
              </a:tr>
              <a:tr h="3817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highlight>
                            <a:srgbClr val="FFFF00"/>
                          </a:highlight>
                        </a:rPr>
                        <a:t>Vitamin D</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highlight>
                            <a:srgbClr val="FFFF00"/>
                          </a:highlight>
                        </a:rPr>
                        <a:t>Calcium, Magnesium</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calcium absorption; activation of vitamin 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Magnesium deficiency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Functional vitamin D deficiency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Always assess Mg when vitamin D is low</a:t>
                      </a:r>
                      <a:endParaRPr sz="1400" u="none" cap="none" strike="noStrike"/>
                    </a:p>
                  </a:txBody>
                  <a:tcPr marT="12700" marB="12700" marR="12700" marL="12700" anchor="ctr"/>
                </a:tc>
              </a:tr>
              <a:tr h="3817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Vitamin K2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Vitamin D, Calcium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Directs Ca to bone (↓ vascular calcification)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highlight>
                            <a:srgbClr val="FFFF00"/>
                          </a:highlight>
                        </a:rPr>
                        <a:t>Warfarin (vit K antagonist)</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Medication antagonism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Avoid K2 unless medically supervised with anticoagulants</a:t>
                      </a:r>
                      <a:endParaRPr sz="1400" u="none" cap="none" strike="noStrike"/>
                    </a:p>
                  </a:txBody>
                  <a:tcPr marT="12700" marB="12700" marR="12700" marL="12700" anchor="ctr"/>
                </a:tc>
              </a:tr>
              <a:tr h="3817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Magnesium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Vitamin D, Vitamin B6</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activation &amp; cellular uptake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High-dose calcium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Mg 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Maintain Ca:Mg balance (~2:1)</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Zinc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Vitamin A, Protein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Immune &amp; epithelial synergy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Iron, copper (high dose)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zinc status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Separate zinc from iron; add copper if long-term</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Copper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Iron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Iron transport (ceruloplasmin)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Excess zinc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Copper deficiency anemia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Balance Zn:Cu (~8–15:1)</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Vitamin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Folate (B9), B6</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RBC formation, methylation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Folate excess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Masks B12 deficiency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Check B12 before high-dose folate</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Folate (B9)</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B12, B6</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DNA synthesis, homocysteine reduction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B12 deficiency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Neurologic damage masked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Use balanced B-complex</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Vitamin 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Zinc, Fat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Transport &amp; 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Iron deficiency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Impaired vitamin A mobilization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Ensure zinc sufficiency</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Vitamin 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Vitamin C, Selenium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Antioxidant recycling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Vitamin K (high-dose 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bleeding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Avoid excessive vitamin E</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Omega-3 fatty acids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Antioxidants (Vit E, polyphenols)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lipid oxidation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Excess omega-6</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Pro-inflammatory balance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Improve omega-6:omega-3 ratio</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Protein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Vitamin B6, Zinc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Neurotransmitter &amp; enzyme synthesis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Inadequate energy intake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Protein catabolism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Pair protein with adequate calories</a:t>
                      </a:r>
                      <a:endParaRPr sz="1400" u="none" cap="none" strike="noStrike"/>
                    </a:p>
                  </a:txBody>
                  <a:tcPr marT="12700" marB="12700" marR="12700" marL="12700" anchor="ctr"/>
                </a:tc>
              </a:tr>
              <a:tr h="3817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Fiber (soluble)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Probiotics (prebiotic effect)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gut health, SCFA production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Minerals (iron, zinc, Ca)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 mineral 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Separate fiber supplements from minerals</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Iodine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Selenium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Thyroid hormone synthesis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Excess iodine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Worsens autoimmune thyroid disease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Avoid iodine unless deficiency confirmed</a:t>
                      </a:r>
                      <a:endParaRPr sz="1400" u="none" cap="none" strike="noStrike"/>
                    </a:p>
                  </a:txBody>
                  <a:tcPr marT="12700" marB="12700" marR="12700" marL="12700" anchor="ctr"/>
                </a:tc>
              </a:tr>
              <a:tr h="374650">
                <a:tc>
                  <a:txBody>
                    <a:bodyPr/>
                    <a:lstStyle/>
                    <a:p>
                      <a:pPr indent="0" lvl="0" marL="0" marR="0" rtl="0" algn="ctr">
                        <a:lnSpc>
                          <a:spcPct val="100000"/>
                        </a:lnSpc>
                        <a:spcBef>
                          <a:spcPts val="0"/>
                        </a:spcBef>
                        <a:spcAft>
                          <a:spcPts val="0"/>
                        </a:spcAft>
                        <a:buClr>
                          <a:srgbClr val="000000"/>
                        </a:buClr>
                        <a:buSzPts val="1400"/>
                        <a:buFont typeface="Times"/>
                        <a:buNone/>
                      </a:pPr>
                      <a:r>
                        <a:rPr b="1" lang="en-US" sz="1400" u="none" cap="none" strike="noStrike"/>
                        <a:t>Selenium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Iodine, Vitamin 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Thyroid &amp; antioxidant synergy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Excess selenium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Toxicity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400"/>
                        <a:buFont typeface="Times"/>
                        <a:buNone/>
                      </a:pPr>
                      <a:r>
                        <a:rPr lang="en-US" sz="1400" u="none" cap="none" strike="noStrike"/>
                        <a:t>Keep &lt;400 mcg/day</a:t>
                      </a:r>
                      <a:endParaRPr sz="1400" u="none" cap="none" strike="noStrike"/>
                    </a:p>
                  </a:txBody>
                  <a:tcPr marT="12700" marB="12700" marR="12700" marL="12700" anchor="ctr"/>
                </a:tc>
              </a:tr>
            </a:tbl>
          </a:graphicData>
        </a:graphic>
      </p:graphicFrame>
      <p:sp>
        <p:nvSpPr>
          <p:cNvPr id="1049" name="Google Shape;1049;h647bdb771f1b829b_0_43"/>
          <p:cNvSpPr/>
          <p:nvPr/>
        </p:nvSpPr>
        <p:spPr>
          <a:xfrm>
            <a:off x="17291425" y="1167325"/>
            <a:ext cx="1093800" cy="1351800"/>
          </a:xfrm>
          <a:prstGeom prst="star5">
            <a:avLst>
              <a:gd fmla="val 19098" name="adj"/>
              <a:gd fmla="val 105146" name="hf"/>
              <a:gd fmla="val 110557" name="vf"/>
            </a:avLst>
          </a:prstGeom>
          <a:solidFill>
            <a:srgbClr val="FFFF00"/>
          </a:solidFill>
          <a:ln cap="flat" cmpd="sng" w="9525">
            <a:solidFill>
              <a:srgbClr val="A7A7A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3" name="Shape 1053"/>
        <p:cNvGrpSpPr/>
        <p:nvPr/>
      </p:nvGrpSpPr>
      <p:grpSpPr>
        <a:xfrm>
          <a:off x="0" y="0"/>
          <a:ext cx="0" cy="0"/>
          <a:chOff x="0" y="0"/>
          <a:chExt cx="0" cy="0"/>
        </a:xfrm>
      </p:grpSpPr>
      <p:sp>
        <p:nvSpPr>
          <p:cNvPr id="1054" name="Google Shape;1054;h647bdb771f1b829b_0_51"/>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55" name="Google Shape;1055;h647bdb771f1b829b_0_51"/>
          <p:cNvSpPr txBox="1"/>
          <p:nvPr/>
        </p:nvSpPr>
        <p:spPr>
          <a:xfrm>
            <a:off x="615344" y="429900"/>
            <a:ext cx="17721600" cy="153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5000"/>
              <a:buFont typeface="Poppins"/>
              <a:buNone/>
            </a:pPr>
            <a:r>
              <a:rPr b="0" i="0" lang="en-US" sz="5000" u="none" cap="none" strike="noStrike">
                <a:solidFill>
                  <a:srgbClr val="0433FF"/>
                </a:solidFill>
                <a:latin typeface="Poppins"/>
                <a:ea typeface="Poppins"/>
                <a:cs typeface="Poppins"/>
                <a:sym typeface="Poppins"/>
              </a:rPr>
              <a:t>Drug/Herb Action, Duration of Action, Purpose, and Dose of a Client's Current Therapeutic Regimen</a:t>
            </a:r>
            <a:endParaRPr b="0" i="0" sz="1400" u="none" cap="none" strike="noStrike">
              <a:solidFill>
                <a:srgbClr val="000000"/>
              </a:solidFill>
              <a:latin typeface="Arial"/>
              <a:ea typeface="Arial"/>
              <a:cs typeface="Arial"/>
              <a:sym typeface="Arial"/>
            </a:endParaRPr>
          </a:p>
        </p:txBody>
      </p:sp>
      <p:sp>
        <p:nvSpPr>
          <p:cNvPr id="1056" name="Google Shape;1056;h647bdb771f1b829b_0_51"/>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57" name="Google Shape;1057;h647bdb771f1b829b_0_51"/>
          <p:cNvSpPr txBox="1"/>
          <p:nvPr/>
        </p:nvSpPr>
        <p:spPr>
          <a:xfrm>
            <a:off x="1104935" y="3737989"/>
            <a:ext cx="7060800" cy="5479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1" i="0" lang="en-US" sz="2800" u="none" cap="none" strike="noStrike">
                <a:solidFill>
                  <a:srgbClr val="000000"/>
                </a:solidFill>
                <a:latin typeface="Calibri"/>
                <a:ea typeface="Calibri"/>
                <a:cs typeface="Calibri"/>
                <a:sym typeface="Calibri"/>
              </a:rPr>
              <a:t>Herbs most likely to cause harm</a:t>
            </a:r>
            <a:r>
              <a:rPr i="0" lang="en-US" sz="2800" u="none" cap="none" strike="noStrike">
                <a:solidFill>
                  <a:srgbClr val="000000"/>
                </a:solidFill>
                <a:latin typeface="Calibri"/>
                <a:ea typeface="Calibri"/>
                <a:cs typeface="Calibri"/>
                <a:sym typeface="Calibri"/>
              </a:rPr>
              <a:t> act on:</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1" i="0" lang="en-US" sz="2800" u="none" cap="none" strike="noStrike">
                <a:solidFill>
                  <a:srgbClr val="000000"/>
                </a:solidFill>
                <a:latin typeface="Calibri"/>
                <a:ea typeface="Calibri"/>
                <a:cs typeface="Calibri"/>
                <a:sym typeface="Calibri"/>
              </a:rPr>
              <a:t>CYP450 enzymes</a:t>
            </a:r>
            <a:r>
              <a:rPr i="0" lang="en-US" sz="2800" u="none" cap="none" strike="noStrike">
                <a:solidFill>
                  <a:srgbClr val="000000"/>
                </a:solidFill>
                <a:latin typeface="Calibri"/>
                <a:ea typeface="Calibri"/>
                <a:cs typeface="Calibri"/>
                <a:sym typeface="Calibri"/>
              </a:rPr>
              <a:t> (↑ or ↓ drug levels)</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b="1" i="0" lang="en-US" sz="2800" u="none" cap="none" strike="noStrike">
                <a:solidFill>
                  <a:srgbClr val="000000"/>
                </a:solidFill>
                <a:latin typeface="Calibri"/>
                <a:ea typeface="Calibri"/>
                <a:cs typeface="Calibri"/>
                <a:sym typeface="Calibri"/>
              </a:rPr>
              <a:t>Platelet aggregation/coagulation</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b="1" i="0" lang="en-US" sz="2800" u="none" cap="none" strike="noStrike">
                <a:solidFill>
                  <a:srgbClr val="000000"/>
                </a:solidFill>
                <a:latin typeface="Calibri"/>
                <a:ea typeface="Calibri"/>
                <a:cs typeface="Calibri"/>
                <a:sym typeface="Calibri"/>
              </a:rPr>
              <a:t>Blood pressure, blood glucose, or CNS sedation</a:t>
            </a:r>
            <a:endParaRPr i="0" sz="28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1" i="0" lang="en-US" sz="2800" u="none" cap="none" strike="noStrike">
                <a:solidFill>
                  <a:srgbClr val="000000"/>
                </a:solidFill>
                <a:latin typeface="Calibri"/>
                <a:ea typeface="Calibri"/>
                <a:cs typeface="Calibri"/>
                <a:sym typeface="Calibri"/>
              </a:rPr>
              <a:t>Greatest risk populations</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Polypharmacy</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Narrow therapeutic index drugs (warfarin, thyroid meds, digoxin)</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Older adults, pregnancy</a:t>
            </a:r>
            <a:endParaRPr i="0" sz="2800" u="none" cap="none" strike="noStrike">
              <a:solidFill>
                <a:srgbClr val="000000"/>
              </a:solidFill>
              <a:latin typeface="Calibri"/>
              <a:ea typeface="Calibri"/>
              <a:cs typeface="Calibri"/>
              <a:sym typeface="Calibri"/>
            </a:endParaRPr>
          </a:p>
        </p:txBody>
      </p:sp>
      <p:sp>
        <p:nvSpPr>
          <p:cNvPr id="1058" name="Google Shape;1058;h647bdb771f1b829b_0_51"/>
          <p:cNvSpPr txBox="1"/>
          <p:nvPr/>
        </p:nvSpPr>
        <p:spPr>
          <a:xfrm>
            <a:off x="9417552" y="3738011"/>
            <a:ext cx="7060800" cy="37248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800"/>
              <a:buFont typeface="Times"/>
              <a:buNone/>
            </a:pPr>
            <a:r>
              <a:rPr b="1" i="0" lang="en-US" sz="2800" u="none" cap="none" strike="noStrike">
                <a:solidFill>
                  <a:srgbClr val="000000"/>
                </a:solidFill>
                <a:latin typeface="Calibri"/>
                <a:ea typeface="Calibri"/>
                <a:cs typeface="Calibri"/>
                <a:sym typeface="Calibri"/>
              </a:rPr>
              <a:t>Food ≠ supplement</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Culinary doses are usually safe</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Concentrated extracts increase interaction risk</a:t>
            </a:r>
            <a:endParaRPr i="0" sz="28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800"/>
              <a:buFont typeface="Times"/>
              <a:buNone/>
            </a:pPr>
            <a:r>
              <a:rPr b="1" i="0" lang="en-US" sz="2800" u="none" cap="none" strike="noStrike">
                <a:solidFill>
                  <a:srgbClr val="000000"/>
                </a:solidFill>
                <a:latin typeface="Calibri"/>
                <a:ea typeface="Calibri"/>
                <a:cs typeface="Calibri"/>
                <a:sym typeface="Calibri"/>
              </a:rPr>
              <a:t>Timing does NOT always fix interactions</a:t>
            </a:r>
            <a:endParaRPr i="0" sz="28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Enzyme induction/inhibition is systemic (not spacing-dependent)</a:t>
            </a:r>
            <a:endParaRPr i="0" sz="2800" u="none" cap="none" strike="noStrike">
              <a:solidFill>
                <a:srgbClr val="000000"/>
              </a:solidFill>
              <a:latin typeface="Calibri"/>
              <a:ea typeface="Calibri"/>
              <a:cs typeface="Calibri"/>
              <a:sym typeface="Calibri"/>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h647bdb771f1b829b_0_59"/>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64" name="Google Shape;1064;h647bdb771f1b829b_0_59"/>
          <p:cNvSpPr txBox="1"/>
          <p:nvPr/>
        </p:nvSpPr>
        <p:spPr>
          <a:xfrm>
            <a:off x="810822" y="1072297"/>
            <a:ext cx="17721600" cy="985200"/>
          </a:xfrm>
          <a:prstGeom prst="rect">
            <a:avLst/>
          </a:prstGeom>
          <a:noFill/>
          <a:ln>
            <a:noFill/>
          </a:ln>
        </p:spPr>
        <p:txBody>
          <a:bodyPr anchorCtr="0" anchor="t" bIns="0" lIns="0" spcFirstLastPara="1" rIns="0" wrap="square" tIns="0">
            <a:spAutoFit/>
          </a:bodyPr>
          <a:lstStyle/>
          <a:p>
            <a:pPr indent="0" lvl="0" marL="0" marR="0" rtl="0" algn="l">
              <a:lnSpc>
                <a:spcPct val="142187"/>
              </a:lnSpc>
              <a:spcBef>
                <a:spcPts val="0"/>
              </a:spcBef>
              <a:spcAft>
                <a:spcPts val="0"/>
              </a:spcAft>
              <a:buClr>
                <a:srgbClr val="FFFFFF"/>
              </a:buClr>
              <a:buSzPts val="6400"/>
              <a:buFont typeface="Poppins"/>
              <a:buNone/>
            </a:pPr>
            <a:r>
              <a:rPr b="0" i="0" lang="en-US" sz="6400" u="none" cap="none" strike="noStrike">
                <a:solidFill>
                  <a:srgbClr val="FFFFFF"/>
                </a:solidFill>
                <a:latin typeface="Poppins"/>
                <a:ea typeface="Poppins"/>
                <a:cs typeface="Poppins"/>
                <a:sym typeface="Poppins"/>
              </a:rPr>
              <a:t>Drug–</a:t>
            </a:r>
            <a:r>
              <a:rPr b="1" i="0" lang="en-US" sz="6400" u="none" cap="none" strike="noStrike">
                <a:solidFill>
                  <a:srgbClr val="FFFFFF"/>
                </a:solidFill>
                <a:latin typeface="Poppins"/>
                <a:ea typeface="Poppins"/>
                <a:cs typeface="Poppins"/>
                <a:sym typeface="Poppins"/>
              </a:rPr>
              <a:t>Herb</a:t>
            </a:r>
            <a:r>
              <a:rPr b="0" i="0" lang="en-US" sz="6400" u="none" cap="none" strike="noStrike">
                <a:solidFill>
                  <a:srgbClr val="FFFFFF"/>
                </a:solidFill>
                <a:latin typeface="Poppins"/>
                <a:ea typeface="Poppins"/>
                <a:cs typeface="Poppins"/>
                <a:sym typeface="Poppins"/>
              </a:rPr>
              <a:t> Interaction Summary Table</a:t>
            </a:r>
            <a:endParaRPr b="0" i="0" sz="1400" u="none" cap="none" strike="noStrike">
              <a:solidFill>
                <a:srgbClr val="000000"/>
              </a:solidFill>
              <a:latin typeface="Arial"/>
              <a:ea typeface="Arial"/>
              <a:cs typeface="Arial"/>
              <a:sym typeface="Arial"/>
            </a:endParaRPr>
          </a:p>
        </p:txBody>
      </p:sp>
      <p:sp>
        <p:nvSpPr>
          <p:cNvPr id="1065" name="Google Shape;1065;h647bdb771f1b829b_0_59"/>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1066" name="Google Shape;1066;h647bdb771f1b829b_0_59"/>
          <p:cNvGraphicFramePr/>
          <p:nvPr/>
        </p:nvGraphicFramePr>
        <p:xfrm>
          <a:off x="927243" y="3178966"/>
          <a:ext cx="3000000" cy="3000000"/>
        </p:xfrm>
        <a:graphic>
          <a:graphicData uri="http://schemas.openxmlformats.org/drawingml/2006/table">
            <a:tbl>
              <a:tblPr bandRow="1">
                <a:noFill/>
                <a:tableStyleId>{8AACE890-DB5F-4EE3-929C-951E2BBDB8DD}</a:tableStyleId>
              </a:tblPr>
              <a:tblGrid>
                <a:gridCol w="2043675"/>
                <a:gridCol w="2622375"/>
                <a:gridCol w="4485200"/>
                <a:gridCol w="3664100"/>
                <a:gridCol w="1706025"/>
                <a:gridCol w="2395875"/>
              </a:tblGrid>
              <a:tr h="334425">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Herb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Primary Action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Interacting Drug Classes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Interaction Effect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Clinical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Practical Guidance</a:t>
                      </a:r>
                      <a:endParaRPr sz="1400" u="none" cap="none" strike="noStrike"/>
                    </a:p>
                  </a:txBody>
                  <a:tcPr marT="12700" marB="12700" marR="12700" marL="12700" anchor="ctr"/>
                </a:tc>
              </a:tr>
              <a:tr h="63345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highlight>
                            <a:srgbClr val="FFFF00"/>
                          </a:highlight>
                        </a:rPr>
                        <a:t>St. John’s Wort</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CYP3A4 &amp; P-gp </a:t>
                      </a:r>
                      <a:r>
                        <a:rPr b="1" lang="en-US" sz="1800" u="none" cap="none" strike="noStrike"/>
                        <a:t>inducer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SSRIs, OCPs, statins, anticoagulants, transplant meds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 drug levels; serotonin syndrome (with SSRIs)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highlight>
                            <a:srgbClr val="FFFF00"/>
                          </a:highlight>
                        </a:rPr>
                        <a:t>High</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Avoid with most Rx meds</a:t>
                      </a:r>
                      <a:endParaRPr sz="1400" u="none" cap="none" strike="noStrike"/>
                    </a:p>
                  </a:txBody>
                  <a:tcPr marT="12700" marB="12700" marR="12700" marL="12700" anchor="ctr"/>
                </a:tc>
              </a:tr>
              <a:tr h="6223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Ginkgo biloba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Antiplatelet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Anticoagulants, NSAIDs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highlight>
                            <a:srgbClr val="FFFF00"/>
                          </a:highlight>
                        </a:rPr>
                        <a:t>↑ bleeding risk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Moderate–High</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Stop before surgery</a:t>
                      </a:r>
                      <a:endParaRPr sz="1400" u="none" cap="none" strike="noStrike"/>
                    </a:p>
                  </a:txBody>
                  <a:tcPr marT="12700" marB="12700" marR="12700" marL="12700" anchor="ctr"/>
                </a:tc>
              </a:tr>
              <a:tr h="6223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Garlic (high-dose)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Antiplatelet, antihypertensive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Anticoagulants, BP meds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highlight>
                            <a:srgbClr val="FFFF00"/>
                          </a:highlight>
                        </a:rPr>
                        <a:t>↑ bleeding, hypotension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Food doses usually safe</a:t>
                      </a:r>
                      <a:endParaRPr sz="1400" u="none" cap="none" strike="noStrike"/>
                    </a:p>
                  </a:txBody>
                  <a:tcPr marT="12700" marB="12700" marR="12700" marL="12700" anchor="ctr"/>
                </a:tc>
              </a:tr>
              <a:tr h="334425">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Ginseng (Panax)</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Hypoglycemic, stimulant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Insulin, sulfonylureas, stimulants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Hypoglycemia; overstimulation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Monitor glucose closely</a:t>
                      </a:r>
                      <a:endParaRPr sz="1400" u="none" cap="none" strike="noStrike"/>
                    </a:p>
                  </a:txBody>
                  <a:tcPr marT="12700" marB="12700" marR="12700" marL="12700" anchor="ctr"/>
                </a:tc>
              </a:tr>
              <a:tr h="6223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Turmeric / Curcumin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Antiplatelet, anti-inflammatory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Anticoagulants, antiplatelets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highlight>
                            <a:srgbClr val="FFFF00"/>
                          </a:highlight>
                        </a:rPr>
                        <a:t>↑ bleeding risk</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Use caution at &gt;1 g/day</a:t>
                      </a:r>
                      <a:endParaRPr sz="1400" u="none" cap="none" strike="noStrike"/>
                    </a:p>
                  </a:txBody>
                  <a:tcPr marT="12700" marB="12700" marR="12700" marL="12700" anchor="ctr"/>
                </a:tc>
              </a:tr>
              <a:tr h="6223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highlight>
                            <a:srgbClr val="FFFF00"/>
                          </a:highlight>
                        </a:rPr>
                        <a:t>Ashwagandha</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Sedative, thyroid-stimulating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Sedatives, thyroid meds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Excess sedation; ↑ thyroid hormones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Avoid in hyperthyroid states</a:t>
                      </a:r>
                      <a:endParaRPr sz="1400" u="none" cap="none" strike="noStrike"/>
                    </a:p>
                  </a:txBody>
                  <a:tcPr marT="12700" marB="12700" marR="12700" marL="12700" anchor="ctr"/>
                </a:tc>
              </a:tr>
              <a:tr h="34135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Valerian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CNS depressant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Benzodiazepines, opioids, alcohol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 sedation, respiratory depression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Avoid stacking sedatives</a:t>
                      </a:r>
                      <a:endParaRPr sz="1400" u="none" cap="none" strike="noStrike"/>
                    </a:p>
                  </a:txBody>
                  <a:tcPr marT="12700" marB="12700" marR="12700" marL="12700" anchor="ctr"/>
                </a:tc>
              </a:tr>
              <a:tr h="6223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Kava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CNS depressant, hepatotoxic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Sedatives, hepatotoxic drugs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highlight>
                            <a:srgbClr val="FFFF00"/>
                          </a:highlight>
                        </a:rPr>
                        <a:t>Liver injury, sedation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highlight>
                            <a:srgbClr val="FFFF00"/>
                          </a:highlight>
                        </a:rPr>
                        <a:t>High</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Avoid with meds</a:t>
                      </a:r>
                      <a:endParaRPr sz="1400" u="none" cap="none" strike="noStrike"/>
                    </a:p>
                  </a:txBody>
                  <a:tcPr marT="12700" marB="12700" marR="12700" marL="12700" anchor="ctr"/>
                </a:tc>
              </a:tr>
              <a:tr h="6223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Licorice (glycyrrhizin)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Mineralocorticoid-like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Diuretics, antihypertensives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Hypokalemia, hypertension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Use DGL if needed</a:t>
                      </a:r>
                      <a:endParaRPr sz="1400" u="none" cap="none" strike="noStrike"/>
                    </a:p>
                  </a:txBody>
                  <a:tcPr marT="12700" marB="12700" marR="12700" marL="12700" anchor="ctr"/>
                </a:tc>
              </a:tr>
              <a:tr h="6223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Echinacea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Immune modulation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Immunosuppressants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 drug effectiveness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Low–Moderate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Short-term use only</a:t>
                      </a:r>
                      <a:endParaRPr sz="1400" u="none" cap="none" strike="noStrike"/>
                    </a:p>
                  </a:txBody>
                  <a:tcPr marT="12700" marB="12700" marR="12700" marL="12700" anchor="ctr"/>
                </a:tc>
              </a:tr>
              <a:tr h="3302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Milk thistle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CYP modulation (mild)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Statins, chemo</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Altered drug metabolism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Low</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Usually safe</a:t>
                      </a:r>
                      <a:endParaRPr sz="1400" u="none" cap="none" strike="noStrike"/>
                    </a:p>
                  </a:txBody>
                  <a:tcPr marT="12700" marB="12700" marR="12700" marL="12700" anchor="ctr"/>
                </a:tc>
              </a:tr>
              <a:tr h="622300">
                <a:tc>
                  <a:txBody>
                    <a:bodyPr/>
                    <a:lstStyle/>
                    <a:p>
                      <a:pPr indent="0" lvl="0" marL="0" marR="0" rtl="0" algn="ctr">
                        <a:lnSpc>
                          <a:spcPct val="100000"/>
                        </a:lnSpc>
                        <a:spcBef>
                          <a:spcPts val="0"/>
                        </a:spcBef>
                        <a:spcAft>
                          <a:spcPts val="0"/>
                        </a:spcAft>
                        <a:buClr>
                          <a:srgbClr val="000000"/>
                        </a:buClr>
                        <a:buSzPts val="1800"/>
                        <a:buFont typeface="Times"/>
                        <a:buNone/>
                      </a:pPr>
                      <a:r>
                        <a:rPr b="1" lang="en-US" sz="1800" u="none" cap="none" strike="noStrike"/>
                        <a:t>Peppermint oil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Antispasmodic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Antacids, PPIs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Altered absorption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Low</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800"/>
                        <a:buFont typeface="Times"/>
                        <a:buNone/>
                      </a:pPr>
                      <a:r>
                        <a:rPr lang="en-US" sz="1800" u="none" cap="none" strike="noStrike"/>
                        <a:t>Separate timing if needed</a:t>
                      </a:r>
                      <a:endParaRPr sz="1400" u="none" cap="none" strike="noStrike"/>
                    </a:p>
                  </a:txBody>
                  <a:tcPr marT="12700" marB="12700" marR="12700" marL="12700" anchor="ctr"/>
                </a:tc>
              </a:tr>
            </a:tbl>
          </a:graphicData>
        </a:graphic>
      </p:graphicFrame>
      <p:sp>
        <p:nvSpPr>
          <p:cNvPr id="1067" name="Google Shape;1067;h647bdb771f1b829b_0_59"/>
          <p:cNvSpPr/>
          <p:nvPr/>
        </p:nvSpPr>
        <p:spPr>
          <a:xfrm>
            <a:off x="16793150" y="1072300"/>
            <a:ext cx="1302600" cy="1355100"/>
          </a:xfrm>
          <a:prstGeom prst="star5">
            <a:avLst>
              <a:gd fmla="val 19098" name="adj"/>
              <a:gd fmla="val 105146" name="hf"/>
              <a:gd fmla="val 110557" name="vf"/>
            </a:avLst>
          </a:prstGeom>
          <a:solidFill>
            <a:srgbClr val="FFFF00"/>
          </a:solidFill>
          <a:ln cap="flat" cmpd="sng" w="9525">
            <a:solidFill>
              <a:srgbClr val="A7A7A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1" name="Shape 1071"/>
        <p:cNvGrpSpPr/>
        <p:nvPr/>
      </p:nvGrpSpPr>
      <p:grpSpPr>
        <a:xfrm>
          <a:off x="0" y="0"/>
          <a:ext cx="0" cy="0"/>
          <a:chOff x="0" y="0"/>
          <a:chExt cx="0" cy="0"/>
        </a:xfrm>
      </p:grpSpPr>
      <p:sp>
        <p:nvSpPr>
          <p:cNvPr id="1072" name="Google Shape;1072;h647bdb771f1b829b_0_67"/>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73" name="Google Shape;1073;h647bdb771f1b829b_0_67"/>
          <p:cNvSpPr txBox="1"/>
          <p:nvPr/>
        </p:nvSpPr>
        <p:spPr>
          <a:xfrm>
            <a:off x="653690" y="532921"/>
            <a:ext cx="17721600" cy="15393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5000"/>
              <a:buFont typeface="Poppins"/>
              <a:buNone/>
            </a:pPr>
            <a:r>
              <a:rPr b="0" i="0" lang="en-US" sz="5000" u="none" cap="none" strike="noStrike">
                <a:solidFill>
                  <a:srgbClr val="FFFFFF"/>
                </a:solidFill>
                <a:latin typeface="Poppins"/>
                <a:ea typeface="Poppins"/>
                <a:cs typeface="Poppins"/>
                <a:sym typeface="Poppins"/>
              </a:rPr>
              <a:t>Duration of Action, Purpose, and Dose of a Client's Current Therapeutic Regimen Summary Table</a:t>
            </a:r>
            <a:endParaRPr b="0" i="0" sz="1400" u="none" cap="none" strike="noStrike">
              <a:solidFill>
                <a:srgbClr val="000000"/>
              </a:solidFill>
              <a:latin typeface="Arial"/>
              <a:ea typeface="Arial"/>
              <a:cs typeface="Arial"/>
              <a:sym typeface="Arial"/>
            </a:endParaRPr>
          </a:p>
        </p:txBody>
      </p:sp>
      <p:sp>
        <p:nvSpPr>
          <p:cNvPr id="1074" name="Google Shape;1074;h647bdb771f1b829b_0_67"/>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1075" name="Google Shape;1075;h647bdb771f1b829b_0_67"/>
          <p:cNvGraphicFramePr/>
          <p:nvPr/>
        </p:nvGraphicFramePr>
        <p:xfrm>
          <a:off x="230734" y="2366528"/>
          <a:ext cx="3000000" cy="3000000"/>
        </p:xfrm>
        <a:graphic>
          <a:graphicData uri="http://schemas.openxmlformats.org/drawingml/2006/table">
            <a:tbl>
              <a:tblPr bandRow="1">
                <a:noFill/>
                <a:tableStyleId>{8AACE890-DB5F-4EE3-929C-951E2BBDB8DD}</a:tableStyleId>
              </a:tblPr>
              <a:tblGrid>
                <a:gridCol w="2254900"/>
                <a:gridCol w="1566675"/>
                <a:gridCol w="2925450"/>
                <a:gridCol w="1883400"/>
                <a:gridCol w="1545775"/>
                <a:gridCol w="1867550"/>
                <a:gridCol w="1883750"/>
                <a:gridCol w="2231475"/>
                <a:gridCol w="1667575"/>
              </a:tblGrid>
              <a:tr h="1106150">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highlight>
                            <a:srgbClr val="FFFF00"/>
                          </a:highlight>
                        </a:rPr>
                        <a:t>Agent (Drug / Herb / Supplement)</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t>Class / Type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highlight>
                            <a:srgbClr val="FFFF00"/>
                          </a:highlight>
                        </a:rPr>
                        <a:t>Mechanism of Action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highlight>
                            <a:srgbClr val="FFFF00"/>
                          </a:highlight>
                        </a:rPr>
                        <a:t>Purpose / Indication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t>Typical Dose (Adult)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t>Duration of Action / Half-Life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highlight>
                            <a:srgbClr val="FFFF00"/>
                          </a:highlight>
                        </a:rPr>
                        <a:t>Timing &amp; Administration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highlight>
                            <a:srgbClr val="FFFF00"/>
                          </a:highlight>
                        </a:rPr>
                        <a:t>Key Nutrient Depletions / Interactions</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b="1" lang="en-US" sz="2200" u="none" cap="none" strike="noStrike"/>
                        <a:t>Monitoring / Notes</a:t>
                      </a:r>
                      <a:endParaRPr sz="1400" u="none" cap="none" strike="noStrike"/>
                    </a:p>
                  </a:txBody>
                  <a:tcPr marT="12700" marB="12700" marR="12700" marL="12700" anchor="ctr"/>
                </a:tc>
              </a:tr>
              <a:tr h="1134950">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Example: Metformin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Biguanide (Drug)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hepatic gluconeogenesis; ↑ insulin sensitivity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Type 2 diabetes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500–2000 mg/day divided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~6–17 hrs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With meals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Vitamin B12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Monitor A1c, B12 annually</a:t>
                      </a:r>
                      <a:endParaRPr sz="1400" u="none" cap="none" strike="noStrike"/>
                    </a:p>
                  </a:txBody>
                  <a:tcPr marT="12700" marB="12700" marR="12700" marL="12700" anchor="ctr"/>
                </a:tc>
              </a:tr>
              <a:tr h="1120550">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Example: Lisinopril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ACE inhibitor (Drug)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angiotensin II → vasodilation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Hypertension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10–40 mg/day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~12 hrs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Same time daily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Zinc; ↑ potassium retention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Monitor BP, K⁺</a:t>
                      </a:r>
                      <a:endParaRPr sz="1400" u="none" cap="none" strike="noStrike"/>
                    </a:p>
                  </a:txBody>
                  <a:tcPr marT="12700" marB="12700" marR="12700" marL="12700" anchor="ctr"/>
                </a:tc>
              </a:tr>
              <a:tr h="1120550">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Example: Levothyroxine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Thyroid hormone (Drug)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Replaces T4 → T3 conversion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Hypothyroidism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25–150 mcg/day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~7 days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Empty stomach AM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absorption with iron, Ca, fiber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Check TSH q6–8 wks</a:t>
                      </a:r>
                      <a:endParaRPr sz="1400" u="none" cap="none" strike="noStrike"/>
                    </a:p>
                  </a:txBody>
                  <a:tcPr marT="12700" marB="12700" marR="12700" marL="12700" anchor="ctr"/>
                </a:tc>
              </a:tr>
              <a:tr h="1106150">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Example: St. John’s Wort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Botanical (Herb)</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serotonin, CYP450 induction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Mild depression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300 mg TID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~24 hrs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With meals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drug levels (OCPs, SSRIs)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Avoid polypharmacy</a:t>
                      </a:r>
                      <a:endParaRPr sz="1400" u="none" cap="none" strike="noStrike"/>
                    </a:p>
                  </a:txBody>
                  <a:tcPr marT="12700" marB="12700" marR="12700" marL="12700" anchor="ctr"/>
                </a:tc>
              </a:tr>
              <a:tr h="1106150">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Example: Turmeric (curcumin)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Botanical extract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NF-κB, COX-2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Inflammation, OA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500–1000 mg/day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~6–8 hrs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With fat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 bleeding risk</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Avoid w/ anticoagulants</a:t>
                      </a:r>
                      <a:endParaRPr sz="1400" u="none" cap="none" strike="noStrike"/>
                    </a:p>
                  </a:txBody>
                  <a:tcPr marT="12700" marB="12700" marR="12700" marL="12700" anchor="ctr"/>
                </a:tc>
              </a:tr>
              <a:tr h="1106150">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Example: Magnesium glycinate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Mineral supplement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NMDA modulation, muscle relaxation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Constipation, sleep</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200–400 mg/day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~24 hrs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Evening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Competes w/ Ca, Fe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200"/>
                        <a:buFont typeface="Times"/>
                        <a:buNone/>
                      </a:pPr>
                      <a:r>
                        <a:rPr lang="en-US" sz="2200" u="none" cap="none" strike="noStrike"/>
                        <a:t>Monitor stool tolerance</a:t>
                      </a:r>
                      <a:endParaRPr sz="1400" u="none" cap="none" strike="noStrike"/>
                    </a:p>
                  </a:txBody>
                  <a:tcPr marT="12700" marB="12700" marR="12700" marL="12700" anchor="ctr"/>
                </a:tc>
              </a:tr>
            </a:tbl>
          </a:graphicData>
        </a:graphic>
      </p:graphicFrame>
      <p:sp>
        <p:nvSpPr>
          <p:cNvPr id="1076" name="Google Shape;1076;h647bdb771f1b829b_0_67"/>
          <p:cNvSpPr/>
          <p:nvPr/>
        </p:nvSpPr>
        <p:spPr>
          <a:xfrm>
            <a:off x="16754675" y="625025"/>
            <a:ext cx="1302600" cy="1355100"/>
          </a:xfrm>
          <a:prstGeom prst="star5">
            <a:avLst>
              <a:gd fmla="val 19098" name="adj"/>
              <a:gd fmla="val 105146" name="hf"/>
              <a:gd fmla="val 110557" name="vf"/>
            </a:avLst>
          </a:prstGeom>
          <a:solidFill>
            <a:srgbClr val="FFFF00"/>
          </a:solidFill>
          <a:ln cap="flat" cmpd="sng" w="9525">
            <a:solidFill>
              <a:srgbClr val="A7A7A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0" name="Shape 1080"/>
        <p:cNvGrpSpPr/>
        <p:nvPr/>
      </p:nvGrpSpPr>
      <p:grpSpPr>
        <a:xfrm>
          <a:off x="0" y="0"/>
          <a:ext cx="0" cy="0"/>
          <a:chOff x="0" y="0"/>
          <a:chExt cx="0" cy="0"/>
        </a:xfrm>
      </p:grpSpPr>
      <p:sp>
        <p:nvSpPr>
          <p:cNvPr id="1081" name="Google Shape;1081;h647bdb771f1b829b_0_75"/>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82" name="Google Shape;1082;h647bdb771f1b829b_0_75"/>
          <p:cNvSpPr txBox="1"/>
          <p:nvPr/>
        </p:nvSpPr>
        <p:spPr>
          <a:xfrm>
            <a:off x="854394" y="935339"/>
            <a:ext cx="17433600" cy="13854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0433FF"/>
              </a:buClr>
              <a:buSzPts val="4500"/>
              <a:buFont typeface="Poppins"/>
              <a:buNone/>
            </a:pPr>
            <a:r>
              <a:rPr b="0" i="0" lang="en-US" sz="4500" u="none" cap="none" strike="noStrike">
                <a:solidFill>
                  <a:srgbClr val="0433FF"/>
                </a:solidFill>
                <a:latin typeface="Poppins"/>
                <a:ea typeface="Poppins"/>
                <a:cs typeface="Poppins"/>
                <a:sym typeface="Poppins"/>
              </a:rPr>
              <a:t>Evidence-Based Use of Common Botanical Supplements for Health Promotion and Common Condition</a:t>
            </a:r>
            <a:endParaRPr b="0" i="0" sz="1400" u="none" cap="none" strike="noStrike">
              <a:solidFill>
                <a:srgbClr val="000000"/>
              </a:solidFill>
              <a:latin typeface="Arial"/>
              <a:ea typeface="Arial"/>
              <a:cs typeface="Arial"/>
              <a:sym typeface="Arial"/>
            </a:endParaRPr>
          </a:p>
        </p:txBody>
      </p:sp>
      <p:sp>
        <p:nvSpPr>
          <p:cNvPr id="1083" name="Google Shape;1083;h647bdb771f1b829b_0_75"/>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84" name="Google Shape;1084;h647bdb771f1b829b_0_75"/>
          <p:cNvSpPr txBox="1"/>
          <p:nvPr/>
        </p:nvSpPr>
        <p:spPr>
          <a:xfrm>
            <a:off x="1051051" y="3473500"/>
            <a:ext cx="7892100" cy="63894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rgbClr val="000000"/>
              </a:buClr>
              <a:buSzPts val="2000"/>
              <a:buFont typeface="Arial"/>
              <a:buNone/>
            </a:pPr>
            <a:r>
              <a:rPr b="1" i="0" lang="en-US" sz="2100" u="none" cap="none" strike="noStrike">
                <a:solidFill>
                  <a:srgbClr val="000000"/>
                </a:solidFill>
                <a:latin typeface="Calibri"/>
                <a:ea typeface="Calibri"/>
                <a:cs typeface="Calibri"/>
                <a:sym typeface="Calibri"/>
              </a:rPr>
              <a:t>Clinical Role</a:t>
            </a:r>
            <a:endParaRPr b="1"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120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Adjunctive therapy (not a replacement for medical care)</a:t>
            </a:r>
            <a:endParaRPr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Supports:</a:t>
            </a:r>
            <a:endParaRPr i="0" sz="2100" u="none" cap="none" strike="noStrike">
              <a:solidFill>
                <a:srgbClr val="000000"/>
              </a:solidFill>
              <a:latin typeface="Calibri"/>
              <a:ea typeface="Calibri"/>
              <a:cs typeface="Calibri"/>
              <a:sym typeface="Calibri"/>
            </a:endParaRPr>
          </a:p>
          <a:p>
            <a:pPr indent="-361950" lvl="1" marL="9144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Inflammation, oxidative stress</a:t>
            </a:r>
            <a:endParaRPr i="0" sz="2100" u="none" cap="none" strike="noStrike">
              <a:solidFill>
                <a:srgbClr val="000000"/>
              </a:solidFill>
              <a:latin typeface="Calibri"/>
              <a:ea typeface="Calibri"/>
              <a:cs typeface="Calibri"/>
              <a:sym typeface="Calibri"/>
            </a:endParaRPr>
          </a:p>
          <a:p>
            <a:pPr indent="-361950" lvl="1" marL="9144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Gut health, sleep, cardiometabolic risk</a:t>
            </a:r>
            <a:endParaRPr i="0" sz="2100" u="none" cap="none" strike="noStrike">
              <a:solidFill>
                <a:srgbClr val="000000"/>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000"/>
              <a:buFont typeface="Arial"/>
              <a:buNone/>
            </a:pPr>
            <a:r>
              <a:rPr b="1" i="0" lang="en-US" sz="2100" u="none" cap="none" strike="noStrike">
                <a:solidFill>
                  <a:srgbClr val="000000"/>
                </a:solidFill>
                <a:latin typeface="Calibri"/>
                <a:ea typeface="Calibri"/>
                <a:cs typeface="Calibri"/>
                <a:sym typeface="Calibri"/>
              </a:rPr>
              <a:t>Mechanisms of Action</a:t>
            </a:r>
            <a:endParaRPr b="1"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120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Anti-inflammatory</a:t>
            </a:r>
            <a:endParaRPr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Antioxidant</a:t>
            </a:r>
            <a:endParaRPr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Antimicrobial</a:t>
            </a:r>
            <a:endParaRPr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Endocrine + neuromodulatory effects</a:t>
            </a:r>
            <a:endParaRPr i="0" sz="2100" u="none" cap="none" strike="noStrike">
              <a:solidFill>
                <a:srgbClr val="000000"/>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2000"/>
              <a:buFont typeface="Arial"/>
              <a:buNone/>
            </a:pPr>
            <a:r>
              <a:rPr b="1" i="0" lang="en-US" sz="2100" u="none" cap="none" strike="noStrike">
                <a:solidFill>
                  <a:srgbClr val="000000"/>
                </a:solidFill>
                <a:latin typeface="Calibri"/>
                <a:ea typeface="Calibri"/>
                <a:cs typeface="Calibri"/>
                <a:sym typeface="Calibri"/>
              </a:rPr>
              <a:t>Key Clinical Considerations</a:t>
            </a:r>
            <a:endParaRPr b="1"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120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Standardization matters (active compounds)</a:t>
            </a:r>
            <a:endParaRPr i="0" sz="2100" u="none" cap="none" strike="noStrike">
              <a:solidFill>
                <a:srgbClr val="000000"/>
              </a:solidFill>
              <a:latin typeface="Calibri"/>
              <a:ea typeface="Calibri"/>
              <a:cs typeface="Calibri"/>
              <a:sym typeface="Calibri"/>
            </a:endParaRPr>
          </a:p>
          <a:p>
            <a:pPr indent="-361950" lvl="1" marL="9144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e.g., curcuminoids, EGCG, proanthocyanidins</a:t>
            </a:r>
            <a:endParaRPr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Dose + duration determine outcomes</a:t>
            </a:r>
            <a:endParaRPr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Botanical extracts can act like drugs</a:t>
            </a:r>
            <a:endParaRPr i="0" sz="2100" u="none" cap="none" strike="noStrike">
              <a:solidFill>
                <a:srgbClr val="000000"/>
              </a:solidFill>
              <a:latin typeface="Calibri"/>
              <a:ea typeface="Calibri"/>
              <a:cs typeface="Calibri"/>
              <a:sym typeface="Calibri"/>
            </a:endParaRPr>
          </a:p>
        </p:txBody>
      </p:sp>
      <p:sp>
        <p:nvSpPr>
          <p:cNvPr id="1085" name="Google Shape;1085;h647bdb771f1b829b_0_75"/>
          <p:cNvSpPr txBox="1"/>
          <p:nvPr/>
        </p:nvSpPr>
        <p:spPr>
          <a:xfrm>
            <a:off x="10315575" y="3509950"/>
            <a:ext cx="7855500" cy="52125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1100"/>
              <a:buFont typeface="Arial"/>
              <a:buNone/>
            </a:pPr>
            <a:r>
              <a:rPr b="1" i="0" lang="en-US" sz="2100" u="none" cap="none" strike="noStrike">
                <a:solidFill>
                  <a:srgbClr val="000000"/>
                </a:solidFill>
                <a:latin typeface="Calibri"/>
                <a:ea typeface="Calibri"/>
                <a:cs typeface="Calibri"/>
                <a:sym typeface="Calibri"/>
              </a:rPr>
              <a:t>Safety &amp; Monitoring</a:t>
            </a:r>
            <a:endParaRPr b="1"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120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Risk of drug–herb and nutrient interactions</a:t>
            </a:r>
            <a:endParaRPr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Use time-limited trials + monitor response</a:t>
            </a:r>
            <a:endParaRPr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Establish clear “stop rules”</a:t>
            </a:r>
            <a:endParaRPr i="0" sz="2100" u="none" cap="none" strike="noStrike">
              <a:solidFill>
                <a:srgbClr val="000000"/>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1100"/>
              <a:buFont typeface="Arial"/>
              <a:buNone/>
            </a:pPr>
            <a:r>
              <a:rPr b="1" i="0" lang="en-US" sz="2100" u="none" cap="none" strike="noStrike">
                <a:solidFill>
                  <a:srgbClr val="000000"/>
                </a:solidFill>
                <a:latin typeface="Calibri"/>
                <a:ea typeface="Calibri"/>
                <a:cs typeface="Calibri"/>
                <a:sym typeface="Calibri"/>
              </a:rPr>
              <a:t>Clinical Framework</a:t>
            </a:r>
            <a:endParaRPr b="1" i="0" sz="2100" u="none" cap="none" strike="noStrike">
              <a:solidFill>
                <a:srgbClr val="000000"/>
              </a:solidFill>
              <a:latin typeface="Calibri"/>
              <a:ea typeface="Calibri"/>
              <a:cs typeface="Calibri"/>
              <a:sym typeface="Calibri"/>
            </a:endParaRPr>
          </a:p>
          <a:p>
            <a:pPr indent="-361950" lvl="0" marL="457200" marR="0" rtl="0" algn="l">
              <a:lnSpc>
                <a:spcPct val="115000"/>
              </a:lnSpc>
              <a:spcBef>
                <a:spcPts val="120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Evaluate like a medication:</a:t>
            </a:r>
            <a:endParaRPr i="0" sz="2100" u="none" cap="none" strike="noStrike">
              <a:solidFill>
                <a:srgbClr val="000000"/>
              </a:solidFill>
              <a:latin typeface="Calibri"/>
              <a:ea typeface="Calibri"/>
              <a:cs typeface="Calibri"/>
              <a:sym typeface="Calibri"/>
            </a:endParaRPr>
          </a:p>
          <a:p>
            <a:pPr indent="-361950" lvl="1" marL="9144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Mechanism</a:t>
            </a:r>
            <a:endParaRPr i="0" sz="2100" u="none" cap="none" strike="noStrike">
              <a:solidFill>
                <a:srgbClr val="000000"/>
              </a:solidFill>
              <a:latin typeface="Calibri"/>
              <a:ea typeface="Calibri"/>
              <a:cs typeface="Calibri"/>
              <a:sym typeface="Calibri"/>
            </a:endParaRPr>
          </a:p>
          <a:p>
            <a:pPr indent="-361950" lvl="1" marL="9144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Indication</a:t>
            </a:r>
            <a:endParaRPr i="0" sz="2100" u="none" cap="none" strike="noStrike">
              <a:solidFill>
                <a:srgbClr val="000000"/>
              </a:solidFill>
              <a:latin typeface="Calibri"/>
              <a:ea typeface="Calibri"/>
              <a:cs typeface="Calibri"/>
              <a:sym typeface="Calibri"/>
            </a:endParaRPr>
          </a:p>
          <a:p>
            <a:pPr indent="-361950" lvl="1" marL="9144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Dose + duration</a:t>
            </a:r>
            <a:endParaRPr i="0" sz="2100" u="none" cap="none" strike="noStrike">
              <a:solidFill>
                <a:srgbClr val="000000"/>
              </a:solidFill>
              <a:latin typeface="Calibri"/>
              <a:ea typeface="Calibri"/>
              <a:cs typeface="Calibri"/>
              <a:sym typeface="Calibri"/>
            </a:endParaRPr>
          </a:p>
          <a:p>
            <a:pPr indent="-361950" lvl="1" marL="9144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Safety</a:t>
            </a:r>
            <a:endParaRPr i="0" sz="2100" u="none" cap="none" strike="noStrike">
              <a:solidFill>
                <a:srgbClr val="000000"/>
              </a:solidFill>
              <a:latin typeface="Calibri"/>
              <a:ea typeface="Calibri"/>
              <a:cs typeface="Calibri"/>
              <a:sym typeface="Calibri"/>
            </a:endParaRPr>
          </a:p>
          <a:p>
            <a:pPr indent="-361950" lvl="1" marL="914400" marR="0" rtl="0" algn="l">
              <a:lnSpc>
                <a:spcPct val="115000"/>
              </a:lnSpc>
              <a:spcBef>
                <a:spcPts val="0"/>
              </a:spcBef>
              <a:spcAft>
                <a:spcPts val="0"/>
              </a:spcAft>
              <a:buClr>
                <a:srgbClr val="000000"/>
              </a:buClr>
              <a:buSzPts val="2100"/>
              <a:buFont typeface="Calibri"/>
              <a:buChar char="○"/>
            </a:pPr>
            <a:r>
              <a:rPr i="0" lang="en-US" sz="2100" u="none" cap="none" strike="noStrike">
                <a:solidFill>
                  <a:srgbClr val="000000"/>
                </a:solidFill>
                <a:latin typeface="Calibri"/>
                <a:ea typeface="Calibri"/>
                <a:cs typeface="Calibri"/>
                <a:sym typeface="Calibri"/>
              </a:rPr>
              <a:t>Interactions</a:t>
            </a:r>
            <a:endParaRPr i="0" sz="21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500"/>
              <a:buFont typeface="Arial"/>
              <a:buNone/>
            </a:pPr>
            <a:r>
              <a:t/>
            </a:r>
            <a:endParaRPr i="0" sz="2100" u="none" cap="none" strike="noStrike">
              <a:solidFill>
                <a:srgbClr val="000000"/>
              </a:solidFill>
              <a:latin typeface="Calibri"/>
              <a:ea typeface="Calibri"/>
              <a:cs typeface="Calibri"/>
              <a:sym typeface="Calibri"/>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9" name="Shape 1089"/>
        <p:cNvGrpSpPr/>
        <p:nvPr/>
      </p:nvGrpSpPr>
      <p:grpSpPr>
        <a:xfrm>
          <a:off x="0" y="0"/>
          <a:ext cx="0" cy="0"/>
          <a:chOff x="0" y="0"/>
          <a:chExt cx="0" cy="0"/>
        </a:xfrm>
      </p:grpSpPr>
      <p:sp>
        <p:nvSpPr>
          <p:cNvPr id="1090" name="Google Shape;1090;h647bdb771f1b829b_0_83"/>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91" name="Google Shape;1091;h647bdb771f1b829b_0_83"/>
          <p:cNvSpPr txBox="1"/>
          <p:nvPr/>
        </p:nvSpPr>
        <p:spPr>
          <a:xfrm>
            <a:off x="1171797" y="1054773"/>
            <a:ext cx="16812900" cy="1169700"/>
          </a:xfrm>
          <a:prstGeom prst="rect">
            <a:avLst/>
          </a:prstGeom>
          <a:noFill/>
          <a:ln>
            <a:noFill/>
          </a:ln>
        </p:spPr>
        <p:txBody>
          <a:bodyPr anchorCtr="0" anchor="t" bIns="0" lIns="0" spcFirstLastPara="1" rIns="0" wrap="square" tIns="0">
            <a:spAutoFit/>
          </a:bodyPr>
          <a:lstStyle/>
          <a:p>
            <a:pPr indent="0" lvl="0" marL="0" marR="0" rtl="0" algn="l">
              <a:lnSpc>
                <a:spcPct val="119736"/>
              </a:lnSpc>
              <a:spcBef>
                <a:spcPts val="0"/>
              </a:spcBef>
              <a:spcAft>
                <a:spcPts val="0"/>
              </a:spcAft>
              <a:buClr>
                <a:srgbClr val="FFFFFF"/>
              </a:buClr>
              <a:buSzPts val="7600"/>
              <a:buFont typeface="Poppins"/>
              <a:buNone/>
            </a:pPr>
            <a:r>
              <a:rPr b="0" i="0" lang="en-US" sz="7600" u="none" cap="none" strike="noStrike">
                <a:solidFill>
                  <a:srgbClr val="FFFFFF"/>
                </a:solidFill>
                <a:latin typeface="Poppins"/>
                <a:ea typeface="Poppins"/>
                <a:cs typeface="Poppins"/>
                <a:sym typeface="Poppins"/>
              </a:rPr>
              <a:t>Clinical Application Rules </a:t>
            </a:r>
            <a:endParaRPr b="0" i="0" sz="1400" u="none" cap="none" strike="noStrike">
              <a:solidFill>
                <a:srgbClr val="000000"/>
              </a:solidFill>
              <a:latin typeface="Arial"/>
              <a:ea typeface="Arial"/>
              <a:cs typeface="Arial"/>
              <a:sym typeface="Arial"/>
            </a:endParaRPr>
          </a:p>
        </p:txBody>
      </p:sp>
      <p:sp>
        <p:nvSpPr>
          <p:cNvPr id="1092" name="Google Shape;1092;h647bdb771f1b829b_0_83"/>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093" name="Google Shape;1093;h647bdb771f1b829b_0_83"/>
          <p:cNvSpPr txBox="1"/>
          <p:nvPr/>
        </p:nvSpPr>
        <p:spPr>
          <a:xfrm>
            <a:off x="1282776" y="3478375"/>
            <a:ext cx="6844200" cy="58080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400" u="none" cap="none" strike="noStrike">
                <a:solidFill>
                  <a:srgbClr val="000000"/>
                </a:solidFill>
                <a:latin typeface="Calibri"/>
                <a:ea typeface="Calibri"/>
                <a:cs typeface="Calibri"/>
                <a:sym typeface="Calibri"/>
              </a:rPr>
              <a:t>1. Match the herb to the mechanism</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Pain/inflammation:</a:t>
            </a:r>
            <a:r>
              <a:rPr i="0" lang="en-US" sz="2400" u="none" cap="none" strike="noStrike">
                <a:solidFill>
                  <a:srgbClr val="000000"/>
                </a:solidFill>
                <a:latin typeface="Calibri"/>
                <a:ea typeface="Calibri"/>
                <a:cs typeface="Calibri"/>
                <a:sym typeface="Calibri"/>
              </a:rPr>
              <a:t> Curcumin, Boswellia, Ginger</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GI functional disorders:</a:t>
            </a:r>
            <a:r>
              <a:rPr i="0" lang="en-US" sz="2400" u="none" cap="none" strike="noStrike">
                <a:solidFill>
                  <a:srgbClr val="000000"/>
                </a:solidFill>
                <a:latin typeface="Calibri"/>
                <a:ea typeface="Calibri"/>
                <a:cs typeface="Calibri"/>
                <a:sym typeface="Calibri"/>
              </a:rPr>
              <a:t> Peppermint oil (IBS), Ginger (nausea)</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Stress/sleep:</a:t>
            </a:r>
            <a:r>
              <a:rPr i="0" lang="en-US" sz="2400" u="none" cap="none" strike="noStrike">
                <a:solidFill>
                  <a:srgbClr val="000000"/>
                </a:solidFill>
                <a:latin typeface="Calibri"/>
                <a:ea typeface="Calibri"/>
                <a:cs typeface="Calibri"/>
                <a:sym typeface="Calibri"/>
              </a:rPr>
              <a:t> Ashwagandha, Valerian</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Cardiometabolic:</a:t>
            </a:r>
            <a:r>
              <a:rPr i="0" lang="en-US" sz="2400" u="none" cap="none" strike="noStrike">
                <a:solidFill>
                  <a:srgbClr val="000000"/>
                </a:solidFill>
                <a:latin typeface="Calibri"/>
                <a:ea typeface="Calibri"/>
                <a:cs typeface="Calibri"/>
                <a:sym typeface="Calibri"/>
              </a:rPr>
              <a:t> Garlic (BP), Green tea (metabolic support)</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Prevention:</a:t>
            </a:r>
            <a:r>
              <a:rPr i="0" lang="en-US" sz="2400" u="none" cap="none" strike="noStrike">
                <a:solidFill>
                  <a:srgbClr val="000000"/>
                </a:solidFill>
                <a:latin typeface="Calibri"/>
                <a:ea typeface="Calibri"/>
                <a:cs typeface="Calibri"/>
                <a:sym typeface="Calibri"/>
              </a:rPr>
              <a:t> Cranberry (UTI)</a:t>
            </a:r>
            <a:endParaRPr i="0" sz="1400" u="none" cap="none" strike="noStrike">
              <a:solidFill>
                <a:srgbClr val="000000"/>
              </a:solidFill>
              <a:latin typeface="Calibri"/>
              <a:ea typeface="Calibri"/>
              <a:cs typeface="Calibri"/>
              <a:sym typeface="Calibri"/>
            </a:endParaRPr>
          </a:p>
          <a:p>
            <a:pPr indent="0" lvl="0" marL="0" marR="0" rtl="0" algn="l">
              <a:lnSpc>
                <a:spcPct val="100000"/>
              </a:lnSpc>
              <a:spcBef>
                <a:spcPts val="1400"/>
              </a:spcBef>
              <a:spcAft>
                <a:spcPts val="0"/>
              </a:spcAft>
              <a:buClr>
                <a:srgbClr val="000000"/>
              </a:buClr>
              <a:buSzPts val="2400"/>
              <a:buFont typeface="Times"/>
              <a:buNone/>
            </a:pPr>
            <a:r>
              <a:t/>
            </a:r>
            <a:endParaRPr i="0" sz="2400" u="none" cap="none" strike="noStrike">
              <a:solidFill>
                <a:srgbClr val="000000"/>
              </a:solidFill>
              <a:latin typeface="Calibri"/>
              <a:ea typeface="Calibri"/>
              <a:cs typeface="Calibri"/>
              <a:sym typeface="Calibri"/>
            </a:endParaRPr>
          </a:p>
          <a:p>
            <a:pPr indent="0" lvl="0" marL="0" marR="0" rtl="0" algn="l">
              <a:lnSpc>
                <a:spcPct val="100000"/>
              </a:lnSpc>
              <a:spcBef>
                <a:spcPts val="1400"/>
              </a:spcBef>
              <a:spcAft>
                <a:spcPts val="0"/>
              </a:spcAft>
              <a:buClr>
                <a:srgbClr val="000000"/>
              </a:buClr>
              <a:buSzPts val="2400"/>
              <a:buFont typeface="Times"/>
              <a:buNone/>
            </a:pPr>
            <a:r>
              <a:rPr b="1" i="0" lang="en-US" sz="2400" u="none" cap="none" strike="noStrike">
                <a:solidFill>
                  <a:srgbClr val="000000"/>
                </a:solidFill>
                <a:latin typeface="Calibri"/>
                <a:ea typeface="Calibri"/>
                <a:cs typeface="Calibri"/>
                <a:sym typeface="Calibri"/>
              </a:rPr>
              <a:t>2. Use standardized extracts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i="0" lang="en-US" sz="2400" u="none" cap="none" strike="noStrike">
                <a:solidFill>
                  <a:srgbClr val="000000"/>
                </a:solidFill>
                <a:latin typeface="Calibri"/>
                <a:ea typeface="Calibri"/>
                <a:cs typeface="Calibri"/>
                <a:sym typeface="Calibri"/>
              </a:rPr>
              <a:t>Look for </a:t>
            </a:r>
            <a:r>
              <a:rPr b="1" i="0" lang="en-US" sz="2400" u="none" cap="none" strike="noStrike">
                <a:solidFill>
                  <a:srgbClr val="000000"/>
                </a:solidFill>
                <a:latin typeface="Calibri"/>
                <a:ea typeface="Calibri"/>
                <a:cs typeface="Calibri"/>
                <a:sym typeface="Calibri"/>
              </a:rPr>
              <a:t>named actives</a:t>
            </a:r>
            <a:r>
              <a:rPr i="0" lang="en-US" sz="2400" u="none" cap="none" strike="noStrike">
                <a:solidFill>
                  <a:srgbClr val="000000"/>
                </a:solidFill>
                <a:latin typeface="Calibri"/>
                <a:ea typeface="Calibri"/>
                <a:cs typeface="Calibri"/>
                <a:sym typeface="Calibri"/>
              </a:rPr>
              <a:t> (e.g., curcuminoids %, AKBA, PACs, EGCG)</a:t>
            </a:r>
            <a:endParaRPr i="0" sz="1400" u="none" cap="none" strike="noStrike">
              <a:solidFill>
                <a:srgbClr val="000000"/>
              </a:solidFill>
              <a:latin typeface="Calibri"/>
              <a:ea typeface="Calibri"/>
              <a:cs typeface="Calibri"/>
              <a:sym typeface="Calibri"/>
            </a:endParaRPr>
          </a:p>
        </p:txBody>
      </p:sp>
      <p:sp>
        <p:nvSpPr>
          <p:cNvPr id="1094" name="Google Shape;1094;h647bdb771f1b829b_0_83"/>
          <p:cNvSpPr txBox="1"/>
          <p:nvPr/>
        </p:nvSpPr>
        <p:spPr>
          <a:xfrm>
            <a:off x="9057822" y="3478381"/>
            <a:ext cx="6190800" cy="49152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400"/>
              <a:buFont typeface="Times"/>
              <a:buNone/>
            </a:pPr>
            <a:r>
              <a:rPr b="1" i="0" lang="en-US" sz="2400" u="none" cap="none" strike="noStrike">
                <a:solidFill>
                  <a:srgbClr val="000000"/>
                </a:solidFill>
                <a:highlight>
                  <a:srgbClr val="FFFF00"/>
                </a:highlight>
                <a:latin typeface="Calibri"/>
                <a:ea typeface="Calibri"/>
                <a:cs typeface="Calibri"/>
                <a:sym typeface="Calibri"/>
              </a:rPr>
              <a:t>3. Time-limited trials</a:t>
            </a:r>
            <a:endParaRPr i="0" sz="1400" u="none" cap="none" strike="noStrike">
              <a:solidFill>
                <a:srgbClr val="000000"/>
              </a:solidFill>
              <a:highlight>
                <a:srgbClr val="FFFF00"/>
              </a:highlight>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Pain/IBS:</a:t>
            </a:r>
            <a:r>
              <a:rPr i="0" lang="en-US" sz="2400" u="none" cap="none" strike="noStrike">
                <a:solidFill>
                  <a:srgbClr val="000000"/>
                </a:solidFill>
                <a:latin typeface="Calibri"/>
                <a:ea typeface="Calibri"/>
                <a:cs typeface="Calibri"/>
                <a:sym typeface="Calibri"/>
              </a:rPr>
              <a:t> reassess at </a:t>
            </a:r>
            <a:r>
              <a:rPr b="1" i="0" lang="en-US" sz="2400" u="none" cap="none" strike="noStrike">
                <a:solidFill>
                  <a:srgbClr val="000000"/>
                </a:solidFill>
                <a:latin typeface="Calibri"/>
                <a:ea typeface="Calibri"/>
                <a:cs typeface="Calibri"/>
                <a:sym typeface="Calibri"/>
              </a:rPr>
              <a:t>4–8 weeks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Metabolic/cognitive:</a:t>
            </a:r>
            <a:r>
              <a:rPr i="0" lang="en-US" sz="2400" u="none" cap="none" strike="noStrike">
                <a:solidFill>
                  <a:srgbClr val="000000"/>
                </a:solidFill>
                <a:latin typeface="Calibri"/>
                <a:ea typeface="Calibri"/>
                <a:cs typeface="Calibri"/>
                <a:sym typeface="Calibri"/>
              </a:rPr>
              <a:t> </a:t>
            </a:r>
            <a:r>
              <a:rPr b="1" i="0" lang="en-US" sz="2400" u="none" cap="none" strike="noStrike">
                <a:solidFill>
                  <a:srgbClr val="000000"/>
                </a:solidFill>
                <a:latin typeface="Calibri"/>
                <a:ea typeface="Calibri"/>
                <a:cs typeface="Calibri"/>
                <a:sym typeface="Calibri"/>
              </a:rPr>
              <a:t>8–12 weeks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Prevention (UTI/BPH):</a:t>
            </a:r>
            <a:r>
              <a:rPr i="0" lang="en-US" sz="2400" u="none" cap="none" strike="noStrike">
                <a:solidFill>
                  <a:srgbClr val="000000"/>
                </a:solidFill>
                <a:latin typeface="Calibri"/>
                <a:ea typeface="Calibri"/>
                <a:cs typeface="Calibri"/>
                <a:sym typeface="Calibri"/>
              </a:rPr>
              <a:t> </a:t>
            </a:r>
            <a:r>
              <a:rPr b="1" i="0" lang="en-US" sz="2400" u="none" cap="none" strike="noStrike">
                <a:solidFill>
                  <a:srgbClr val="000000"/>
                </a:solidFill>
                <a:latin typeface="Calibri"/>
                <a:ea typeface="Calibri"/>
                <a:cs typeface="Calibri"/>
                <a:sym typeface="Calibri"/>
              </a:rPr>
              <a:t>≥6 months</a:t>
            </a:r>
            <a:endParaRPr i="0" sz="1400" u="none" cap="none" strike="noStrike">
              <a:solidFill>
                <a:srgbClr val="000000"/>
              </a:solidFill>
              <a:latin typeface="Calibri"/>
              <a:ea typeface="Calibri"/>
              <a:cs typeface="Calibri"/>
              <a:sym typeface="Calibri"/>
            </a:endParaRPr>
          </a:p>
          <a:p>
            <a:pPr indent="0" lvl="0" marL="0" marR="0" rtl="0" algn="l">
              <a:lnSpc>
                <a:spcPct val="100000"/>
              </a:lnSpc>
              <a:spcBef>
                <a:spcPts val="1400"/>
              </a:spcBef>
              <a:spcAft>
                <a:spcPts val="0"/>
              </a:spcAft>
              <a:buClr>
                <a:srgbClr val="000000"/>
              </a:buClr>
              <a:buSzPts val="2400"/>
              <a:buFont typeface="Times"/>
              <a:buNone/>
            </a:pPr>
            <a:r>
              <a:t/>
            </a:r>
            <a:endParaRPr b="1" i="0" sz="2400" u="none" cap="none" strike="noStrike">
              <a:solidFill>
                <a:srgbClr val="000000"/>
              </a:solidFill>
              <a:latin typeface="Calibri"/>
              <a:ea typeface="Calibri"/>
              <a:cs typeface="Calibri"/>
              <a:sym typeface="Calibri"/>
            </a:endParaRPr>
          </a:p>
          <a:p>
            <a:pPr indent="0" lvl="0" marL="0" marR="0" rtl="0" algn="l">
              <a:lnSpc>
                <a:spcPct val="100000"/>
              </a:lnSpc>
              <a:spcBef>
                <a:spcPts val="1400"/>
              </a:spcBef>
              <a:spcAft>
                <a:spcPts val="0"/>
              </a:spcAft>
              <a:buClr>
                <a:srgbClr val="000000"/>
              </a:buClr>
              <a:buSzPts val="2400"/>
              <a:buFont typeface="Times"/>
              <a:buNone/>
            </a:pPr>
            <a:r>
              <a:rPr b="1" i="0" lang="en-US" sz="2400" u="none" cap="none" strike="noStrike">
                <a:solidFill>
                  <a:srgbClr val="000000"/>
                </a:solidFill>
                <a:latin typeface="Calibri"/>
                <a:ea typeface="Calibri"/>
                <a:cs typeface="Calibri"/>
                <a:sym typeface="Calibri"/>
              </a:rPr>
              <a:t>4. Stop rules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No benefit within expected window</a:t>
            </a:r>
            <a:r>
              <a:rPr i="0" lang="en-US" sz="2400" u="none" cap="none" strike="noStrike">
                <a:solidFill>
                  <a:srgbClr val="000000"/>
                </a:solidFill>
                <a:latin typeface="Calibri"/>
                <a:ea typeface="Calibri"/>
                <a:cs typeface="Calibri"/>
                <a:sym typeface="Calibri"/>
              </a:rPr>
              <a:t> → discontinue</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400"/>
              <a:buFont typeface="Times"/>
              <a:buChar char="•"/>
            </a:pPr>
            <a:r>
              <a:rPr b="1" i="0" lang="en-US" sz="2400" u="none" cap="none" strike="noStrike">
                <a:solidFill>
                  <a:srgbClr val="000000"/>
                </a:solidFill>
                <a:latin typeface="Calibri"/>
                <a:ea typeface="Calibri"/>
                <a:cs typeface="Calibri"/>
                <a:sym typeface="Calibri"/>
              </a:rPr>
              <a:t>Adverse effects or interactions</a:t>
            </a:r>
            <a:r>
              <a:rPr i="0" lang="en-US" sz="2400" u="none" cap="none" strike="noStrike">
                <a:solidFill>
                  <a:srgbClr val="000000"/>
                </a:solidFill>
                <a:latin typeface="Calibri"/>
                <a:ea typeface="Calibri"/>
                <a:cs typeface="Calibri"/>
                <a:sym typeface="Calibri"/>
              </a:rPr>
              <a:t> → stop and reassess</a:t>
            </a:r>
            <a:endParaRPr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8" name="Shape 1098"/>
        <p:cNvGrpSpPr/>
        <p:nvPr/>
      </p:nvGrpSpPr>
      <p:grpSpPr>
        <a:xfrm>
          <a:off x="0" y="0"/>
          <a:ext cx="0" cy="0"/>
          <a:chOff x="0" y="0"/>
          <a:chExt cx="0" cy="0"/>
        </a:xfrm>
      </p:grpSpPr>
      <p:sp>
        <p:nvSpPr>
          <p:cNvPr id="1099" name="Google Shape;1099;h647bdb771f1b829b_0_91"/>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00" name="Google Shape;1100;h647bdb771f1b829b_0_91"/>
          <p:cNvSpPr txBox="1"/>
          <p:nvPr/>
        </p:nvSpPr>
        <p:spPr>
          <a:xfrm>
            <a:off x="1098606" y="399231"/>
            <a:ext cx="16812900" cy="2185800"/>
          </a:xfrm>
          <a:prstGeom prst="rect">
            <a:avLst/>
          </a:prstGeom>
          <a:noFill/>
          <a:ln>
            <a:noFill/>
          </a:ln>
        </p:spPr>
        <p:txBody>
          <a:bodyPr anchorCtr="0" anchor="t" bIns="0" lIns="0" spcFirstLastPara="1" rIns="0" wrap="square" tIns="0">
            <a:spAutoFit/>
          </a:bodyPr>
          <a:lstStyle/>
          <a:p>
            <a:pPr indent="0" lvl="0" marL="0" marR="0" rtl="0" algn="l">
              <a:lnSpc>
                <a:spcPct val="100000"/>
              </a:lnSpc>
              <a:spcBef>
                <a:spcPts val="0"/>
              </a:spcBef>
              <a:spcAft>
                <a:spcPts val="0"/>
              </a:spcAft>
              <a:buClr>
                <a:srgbClr val="FFFFFF"/>
              </a:buClr>
              <a:buSzPts val="7100"/>
              <a:buFont typeface="Poppins"/>
              <a:buNone/>
            </a:pPr>
            <a:r>
              <a:rPr b="0" i="0" lang="en-US" sz="7100" u="none" cap="none" strike="noStrike">
                <a:solidFill>
                  <a:srgbClr val="FFFFFF"/>
                </a:solidFill>
                <a:latin typeface="Poppins"/>
                <a:ea typeface="Poppins"/>
                <a:cs typeface="Poppins"/>
                <a:sym typeface="Poppins"/>
              </a:rPr>
              <a:t>Evidence-Based Botanical Supplements Summary Table</a:t>
            </a:r>
            <a:endParaRPr b="0" i="0" sz="1400" u="none" cap="none" strike="noStrike">
              <a:solidFill>
                <a:srgbClr val="000000"/>
              </a:solidFill>
              <a:latin typeface="Arial"/>
              <a:ea typeface="Arial"/>
              <a:cs typeface="Arial"/>
              <a:sym typeface="Arial"/>
            </a:endParaRPr>
          </a:p>
        </p:txBody>
      </p:sp>
      <p:sp>
        <p:nvSpPr>
          <p:cNvPr id="1101" name="Google Shape;1101;h647bdb771f1b829b_0_91"/>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1102" name="Google Shape;1102;h647bdb771f1b829b_0_91"/>
          <p:cNvGraphicFramePr/>
          <p:nvPr/>
        </p:nvGraphicFramePr>
        <p:xfrm>
          <a:off x="233430" y="2818277"/>
          <a:ext cx="3000000" cy="3000000"/>
        </p:xfrm>
        <a:graphic>
          <a:graphicData uri="http://schemas.openxmlformats.org/drawingml/2006/table">
            <a:tbl>
              <a:tblPr bandRow="1">
                <a:noFill/>
                <a:tableStyleId>{8AACE890-DB5F-4EE3-929C-951E2BBDB8DD}</a:tableStyleId>
              </a:tblPr>
              <a:tblGrid>
                <a:gridCol w="2195850"/>
                <a:gridCol w="2552600"/>
                <a:gridCol w="3805725"/>
                <a:gridCol w="2696675"/>
                <a:gridCol w="1772275"/>
                <a:gridCol w="1567475"/>
                <a:gridCol w="3230550"/>
              </a:tblGrid>
              <a:tr h="673775">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highlight>
                            <a:srgbClr val="FFFF00"/>
                          </a:highlight>
                        </a:rPr>
                        <a:t>Botanical (Common Name)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highlight>
                            <a:srgbClr val="FFFF00"/>
                          </a:highlight>
                        </a:rPr>
                        <a:t>Primary Action</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highlight>
                            <a:srgbClr val="FFFF00"/>
                          </a:highlight>
                        </a:rPr>
                        <a:t>Evidence-Based Use</a:t>
                      </a:r>
                      <a:endParaRPr sz="1400" u="none" cap="none" strike="noStrike">
                        <a:highlight>
                          <a:srgbClr val="FFFF00"/>
                        </a:highlight>
                      </a:endParaRPr>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Typical Dose (Standardized)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Duration Used in Studies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Strength of Evidence*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highlight>
                            <a:srgbClr val="FFFF00"/>
                          </a:highlight>
                        </a:rPr>
                        <a:t>Key Safety Notes</a:t>
                      </a:r>
                      <a:endParaRPr sz="1400" u="none" cap="none" strike="noStrike">
                        <a:highlight>
                          <a:srgbClr val="FFFF00"/>
                        </a:highlight>
                      </a:endParaRPr>
                    </a:p>
                  </a:txBody>
                  <a:tcPr marT="12700" marB="12700" marR="12700" marL="12700" anchor="ctr"/>
                </a:tc>
              </a:tr>
              <a:tr h="6825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Turmeric (Curcumin)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Anti-inflammatory (↓ NF-κB, COX-2)</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Osteoarthritis, inflammatory pain, metabolic inflammation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500–1,000 mg/day</a:t>
                      </a:r>
                      <a:r>
                        <a:rPr lang="en-US" sz="1500" u="none" cap="none" strike="noStrike"/>
                        <a:t> (bioavailable extract)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8–12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Strong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 bleeding risk with anticoagulants; take with fat</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Ginger</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Prokinetic, antiemetic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Nausea (pregnancy, chemo), dyspepsia, OA pain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1–2 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4–12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Strong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Caution with anticoagulants at high doses</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Garlic (aged extract)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Antiplatelet, antihypertensive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Mild HTN, lipid support, immune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600–1,200 mg/day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8–12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Moderate–Strong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Bleeding risk; food doses safest</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Peppermint oil (enteric-coated)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Antispasmodic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IBS pain, bloating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180–225 mg 2–3×/day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4–8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Strong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May worsen GERD</a:t>
                      </a:r>
                      <a:endParaRPr sz="1400" u="none" cap="none" strike="noStrike"/>
                    </a:p>
                  </a:txBody>
                  <a:tcPr marT="12700" marB="12700" marR="12700" marL="12700" anchor="ctr"/>
                </a:tc>
              </a:tr>
              <a:tr h="673775">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Ashwagandha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Adaptogenic; ↓ cortisol</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Stress, anxiety, sleep, subclinical hypo</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300–600 mg/day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6–8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Avoid in pregnancy; autoimmune/thyroid caution</a:t>
                      </a:r>
                      <a:endParaRPr sz="1400" u="none" cap="none" strike="noStrike"/>
                    </a:p>
                  </a:txBody>
                  <a:tcPr marT="12700" marB="12700" marR="12700" marL="12700" anchor="ctr"/>
                </a:tc>
              </a:tr>
              <a:tr h="472925">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Ginkgo biloba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 cerebral blood flow</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Cognitive decline, claudication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120–240 mg/day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≥12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 bleeding risk; stop before surgery</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Milk thistle (silymarin)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Hepatoprotective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NAFLD, elevated LFTs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140–210 mg 2–3×/day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8–24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Generally safe</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Echinacea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Immunomodulatory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URI prevention (short-term)</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300–500 mg 2–3×/day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≤8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Mixed–Moderate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Avoid in autoimmune disease long-term</a:t>
                      </a:r>
                      <a:endParaRPr sz="1400" u="none" cap="none" strike="noStrike"/>
                    </a:p>
                  </a:txBody>
                  <a:tcPr marT="12700" marB="12700" marR="12700" marL="12700" anchor="ctr"/>
                </a:tc>
              </a:tr>
              <a:tr h="2994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Saw palmetto</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Anti-androgenic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BPH symptoms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320 mg/day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≥6 months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Mixed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Minimal drug interactions</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St. John’s wort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Serotonergic; CYP induction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Mild depression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300 mg TID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6–12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Strong (efficacy)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High interaction risk</a:t>
                      </a:r>
                      <a:r>
                        <a:rPr lang="en-US" sz="1500" u="none" cap="none" strike="noStrike"/>
                        <a:t> (avoid with many meds)</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Boswellia serrata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5-LOX inhibition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OA, IBD adjunct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300–500 mg BID</a:t>
                      </a:r>
                      <a:r>
                        <a:rPr lang="en-US" sz="1500" u="none" cap="none" strike="noStrike"/>
                        <a:t> (AKBA std.)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8–12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GI upset</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Green tea extract (EGCG)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Antioxidant, metabolic</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Weight/metabolic support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300–500 mg EGCG/day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8–12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Moderate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Avoid high-dose fasting (liver risk)</a:t>
                      </a:r>
                      <a:endParaRPr sz="1400" u="none" cap="none" strike="noStrike"/>
                    </a:p>
                  </a:txBody>
                  <a:tcPr marT="12700" marB="12700" marR="12700" marL="12700" anchor="ctr"/>
                </a:tc>
              </a:tr>
              <a:tr h="4641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Cranberry (PAC-std.)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Anti-adhesion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Recurrent UTI prevention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≥36 mg PAC/day</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6–12 months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Strong</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Monitor INR if on warfarin</a:t>
                      </a:r>
                      <a:endParaRPr sz="1400" u="none" cap="none" strike="noStrike"/>
                    </a:p>
                  </a:txBody>
                  <a:tcPr marT="12700" marB="12700" marR="12700" marL="12700" anchor="ctr"/>
                </a:tc>
              </a:tr>
              <a:tr h="299450">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Valerian root</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GABAergic sedative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Insomnia</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400–600 mg HS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2–4 weeks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b="1" lang="en-US" sz="1500" u="none" cap="none" strike="noStrike"/>
                        <a:t>Mixed</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500"/>
                        <a:buFont typeface="Times"/>
                        <a:buNone/>
                      </a:pPr>
                      <a:r>
                        <a:rPr lang="en-US" sz="1500" u="none" cap="none" strike="noStrike"/>
                        <a:t>Additive sedation</a:t>
                      </a:r>
                      <a:endParaRPr sz="1400" u="none" cap="none" strike="noStrike"/>
                    </a:p>
                  </a:txBody>
                  <a:tcPr marT="12700" marB="12700" marR="12700" marL="12700" anchor="ctr"/>
                </a:tc>
              </a:tr>
            </a:tbl>
          </a:graphicData>
        </a:graphic>
      </p:graphicFrame>
      <p:sp>
        <p:nvSpPr>
          <p:cNvPr id="1103" name="Google Shape;1103;h647bdb771f1b829b_0_91"/>
          <p:cNvSpPr/>
          <p:nvPr/>
        </p:nvSpPr>
        <p:spPr>
          <a:xfrm>
            <a:off x="16754675" y="625025"/>
            <a:ext cx="1302600" cy="1355100"/>
          </a:xfrm>
          <a:prstGeom prst="star5">
            <a:avLst>
              <a:gd fmla="val 19098" name="adj"/>
              <a:gd fmla="val 105146" name="hf"/>
              <a:gd fmla="val 110557" name="vf"/>
            </a:avLst>
          </a:prstGeom>
          <a:solidFill>
            <a:srgbClr val="FFFF00"/>
          </a:solidFill>
          <a:ln cap="flat" cmpd="sng" w="9525">
            <a:solidFill>
              <a:srgbClr val="A7A7A7"/>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Calibri"/>
              <a:ea typeface="Calibri"/>
              <a:cs typeface="Calibri"/>
              <a:sym typeface="Calibri"/>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7" name="Shape 1107"/>
        <p:cNvGrpSpPr/>
        <p:nvPr/>
      </p:nvGrpSpPr>
      <p:grpSpPr>
        <a:xfrm>
          <a:off x="0" y="0"/>
          <a:ext cx="0" cy="0"/>
          <a:chOff x="0" y="0"/>
          <a:chExt cx="0" cy="0"/>
        </a:xfrm>
      </p:grpSpPr>
      <p:sp>
        <p:nvSpPr>
          <p:cNvPr id="1108" name="Google Shape;1108;h647bdb771f1b829b_0_99"/>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09" name="Google Shape;1109;h647bdb771f1b829b_0_99"/>
          <p:cNvSpPr txBox="1"/>
          <p:nvPr/>
        </p:nvSpPr>
        <p:spPr>
          <a:xfrm>
            <a:off x="1216184" y="488607"/>
            <a:ext cx="17419200" cy="2447400"/>
          </a:xfrm>
          <a:prstGeom prst="rect">
            <a:avLst/>
          </a:prstGeom>
          <a:noFill/>
          <a:ln>
            <a:noFill/>
          </a:ln>
        </p:spPr>
        <p:txBody>
          <a:bodyPr anchorCtr="0" anchor="t" bIns="0" lIns="0" spcFirstLastPara="1" rIns="0" wrap="square" tIns="0">
            <a:spAutoFit/>
          </a:bodyPr>
          <a:lstStyle/>
          <a:p>
            <a:pPr indent="0" lvl="0" marL="0" marR="0" rtl="0" algn="l">
              <a:lnSpc>
                <a:spcPct val="133823"/>
              </a:lnSpc>
              <a:spcBef>
                <a:spcPts val="0"/>
              </a:spcBef>
              <a:spcAft>
                <a:spcPts val="0"/>
              </a:spcAft>
              <a:buClr>
                <a:srgbClr val="0433FF"/>
              </a:buClr>
              <a:buSzPts val="6800"/>
              <a:buFont typeface="Poppins"/>
              <a:buNone/>
            </a:pPr>
            <a:r>
              <a:rPr b="0" i="0" lang="en-US" sz="6800" u="none" cap="none" strike="noStrike">
                <a:solidFill>
                  <a:srgbClr val="0433FF"/>
                </a:solidFill>
                <a:latin typeface="Poppins"/>
                <a:ea typeface="Poppins"/>
                <a:cs typeface="Poppins"/>
                <a:sym typeface="Poppins"/>
              </a:rPr>
              <a:t>Safety, Toxicity, and Interactions of Botanical Supplements</a:t>
            </a:r>
            <a:endParaRPr b="0" i="0" sz="1400" u="none" cap="none" strike="noStrike">
              <a:solidFill>
                <a:srgbClr val="000000"/>
              </a:solidFill>
              <a:latin typeface="Arial"/>
              <a:ea typeface="Arial"/>
              <a:cs typeface="Arial"/>
              <a:sym typeface="Arial"/>
            </a:endParaRPr>
          </a:p>
        </p:txBody>
      </p:sp>
      <p:sp>
        <p:nvSpPr>
          <p:cNvPr id="1110" name="Google Shape;1110;h647bdb771f1b829b_0_99"/>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11" name="Google Shape;1111;h647bdb771f1b829b_0_99"/>
          <p:cNvSpPr txBox="1"/>
          <p:nvPr/>
        </p:nvSpPr>
        <p:spPr>
          <a:xfrm>
            <a:off x="653696" y="3826125"/>
            <a:ext cx="8159700" cy="5264100"/>
          </a:xfrm>
          <a:prstGeom prst="rect">
            <a:avLst/>
          </a:prstGeom>
          <a:noFill/>
          <a:ln>
            <a:noFill/>
          </a:ln>
        </p:spPr>
        <p:txBody>
          <a:bodyPr anchorCtr="0" anchor="t" bIns="45700" lIns="45700" spcFirstLastPara="1" rIns="45700" wrap="square" tIns="45700">
            <a:spAutoFit/>
          </a:bodyPr>
          <a:lstStyle/>
          <a:p>
            <a:pPr indent="0" lvl="0" marL="0" marR="0" rtl="0" algn="l">
              <a:lnSpc>
                <a:spcPct val="115000"/>
              </a:lnSpc>
              <a:spcBef>
                <a:spcPts val="1200"/>
              </a:spcBef>
              <a:spcAft>
                <a:spcPts val="0"/>
              </a:spcAft>
              <a:buClr>
                <a:srgbClr val="000000"/>
              </a:buClr>
              <a:buSzPts val="1100"/>
              <a:buFont typeface="Arial"/>
              <a:buNone/>
            </a:pPr>
            <a:r>
              <a:rPr b="1" i="0" lang="en-US" sz="3000" u="none" cap="none" strike="noStrike">
                <a:solidFill>
                  <a:srgbClr val="000000"/>
                </a:solidFill>
                <a:latin typeface="Calibri"/>
                <a:ea typeface="Calibri"/>
                <a:cs typeface="Calibri"/>
                <a:sym typeface="Calibri"/>
              </a:rPr>
              <a:t>Why Safety Matters</a:t>
            </a:r>
            <a:endParaRPr b="1"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120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“Natural” ≠ safe</a:t>
            </a:r>
            <a:endParaRPr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Arial"/>
              <a:buChar char="●"/>
            </a:pPr>
            <a:r>
              <a:rPr i="0" lang="en-US" sz="3000" u="none" cap="none" strike="noStrike">
                <a:solidFill>
                  <a:srgbClr val="000000"/>
                </a:solidFill>
                <a:latin typeface="Calibri"/>
                <a:ea typeface="Calibri"/>
                <a:cs typeface="Calibri"/>
                <a:sym typeface="Calibri"/>
              </a:rPr>
              <a:t>Botanicals contain </a:t>
            </a:r>
            <a:r>
              <a:rPr b="1" i="0" lang="en-US" sz="3000" u="none" cap="none" strike="noStrike">
                <a:solidFill>
                  <a:srgbClr val="000000"/>
                </a:solidFill>
                <a:latin typeface="Calibri"/>
                <a:ea typeface="Calibri"/>
                <a:cs typeface="Calibri"/>
                <a:sym typeface="Calibri"/>
              </a:rPr>
              <a:t>pharmacologically active compounds</a:t>
            </a:r>
            <a:endParaRPr b="1"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Can act like medications</a:t>
            </a:r>
            <a:endParaRPr i="0" sz="3000" u="none" cap="none" strike="noStrike">
              <a:solidFill>
                <a:srgbClr val="000000"/>
              </a:solidFill>
              <a:latin typeface="Calibri"/>
              <a:ea typeface="Calibri"/>
              <a:cs typeface="Calibri"/>
              <a:sym typeface="Calibri"/>
            </a:endParaRPr>
          </a:p>
          <a:p>
            <a:pPr indent="0" lvl="0" marL="0" marR="0" rtl="0" algn="l">
              <a:lnSpc>
                <a:spcPct val="115000"/>
              </a:lnSpc>
              <a:spcBef>
                <a:spcPts val="1200"/>
              </a:spcBef>
              <a:spcAft>
                <a:spcPts val="0"/>
              </a:spcAft>
              <a:buClr>
                <a:srgbClr val="000000"/>
              </a:buClr>
              <a:buSzPts val="1100"/>
              <a:buFont typeface="Arial"/>
              <a:buNone/>
            </a:pPr>
            <a:r>
              <a:rPr b="1" i="0" lang="en-US" sz="3000" u="none" cap="none" strike="noStrike">
                <a:solidFill>
                  <a:srgbClr val="000000"/>
                </a:solidFill>
                <a:latin typeface="Calibri"/>
                <a:ea typeface="Calibri"/>
                <a:cs typeface="Calibri"/>
                <a:sym typeface="Calibri"/>
              </a:rPr>
              <a:t>Potential Risks</a:t>
            </a:r>
            <a:endParaRPr b="1"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120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Drug–herb and nutrient–herb interactions</a:t>
            </a:r>
            <a:endParaRPr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Accumulation with chronic use</a:t>
            </a:r>
            <a:endParaRPr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Dose- and duration-dependent effects</a:t>
            </a:r>
            <a:endParaRPr b="1" i="0" sz="3000" u="none" cap="none" strike="noStrike">
              <a:solidFill>
                <a:srgbClr val="000000"/>
              </a:solidFill>
              <a:latin typeface="Calibri"/>
              <a:ea typeface="Calibri"/>
              <a:cs typeface="Calibri"/>
              <a:sym typeface="Calibri"/>
            </a:endParaRPr>
          </a:p>
        </p:txBody>
      </p:sp>
      <p:sp>
        <p:nvSpPr>
          <p:cNvPr id="1112" name="Google Shape;1112;h647bdb771f1b829b_0_99"/>
          <p:cNvSpPr txBox="1"/>
          <p:nvPr/>
        </p:nvSpPr>
        <p:spPr>
          <a:xfrm>
            <a:off x="10352600" y="3912050"/>
            <a:ext cx="7985100" cy="3986700"/>
          </a:xfrm>
          <a:prstGeom prst="rect">
            <a:avLst/>
          </a:prstGeom>
          <a:noFill/>
          <a:ln>
            <a:noFill/>
          </a:ln>
        </p:spPr>
        <p:txBody>
          <a:bodyPr anchorCtr="0" anchor="t" bIns="91425" lIns="91425" spcFirstLastPara="1" rIns="91425" wrap="square" tIns="91425">
            <a:spAutoFit/>
          </a:bodyPr>
          <a:lstStyle/>
          <a:p>
            <a:pPr indent="0" lvl="0" marL="0" marR="0" rtl="0" algn="l">
              <a:lnSpc>
                <a:spcPct val="115000"/>
              </a:lnSpc>
              <a:spcBef>
                <a:spcPts val="1200"/>
              </a:spcBef>
              <a:spcAft>
                <a:spcPts val="0"/>
              </a:spcAft>
              <a:buClr>
                <a:srgbClr val="000000"/>
              </a:buClr>
              <a:buSzPts val="1100"/>
              <a:buFont typeface="Arial"/>
              <a:buNone/>
            </a:pPr>
            <a:r>
              <a:rPr b="1" i="0" lang="en-US" sz="3000" u="none" cap="none" strike="noStrike">
                <a:solidFill>
                  <a:srgbClr val="000000"/>
                </a:solidFill>
                <a:latin typeface="Calibri"/>
                <a:ea typeface="Calibri"/>
                <a:cs typeface="Calibri"/>
                <a:sym typeface="Calibri"/>
              </a:rPr>
              <a:t>Higher-Risk Situations</a:t>
            </a:r>
            <a:endParaRPr b="1"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120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High doses / standardized extracts</a:t>
            </a:r>
            <a:endParaRPr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Long-term use</a:t>
            </a:r>
            <a:endParaRPr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Polypharmacy</a:t>
            </a:r>
            <a:endParaRPr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Pregnancy</a:t>
            </a:r>
            <a:endParaRPr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Liver or kidney disease</a:t>
            </a:r>
            <a:endParaRPr i="0" sz="3000" u="none" cap="none" strike="noStrike">
              <a:solidFill>
                <a:srgbClr val="000000"/>
              </a:solidFill>
              <a:latin typeface="Calibri"/>
              <a:ea typeface="Calibri"/>
              <a:cs typeface="Calibri"/>
              <a:sym typeface="Calibri"/>
            </a:endParaRPr>
          </a:p>
          <a:p>
            <a:pPr indent="-419100" lvl="0" marL="457200" marR="0" rtl="0" algn="l">
              <a:lnSpc>
                <a:spcPct val="115000"/>
              </a:lnSpc>
              <a:spcBef>
                <a:spcPts val="0"/>
              </a:spcBef>
              <a:spcAft>
                <a:spcPts val="0"/>
              </a:spcAft>
              <a:buClr>
                <a:srgbClr val="000000"/>
              </a:buClr>
              <a:buSzPts val="3000"/>
              <a:buFont typeface="Calibri"/>
              <a:buChar char="●"/>
            </a:pPr>
            <a:r>
              <a:rPr i="0" lang="en-US" sz="3000" u="none" cap="none" strike="noStrike">
                <a:solidFill>
                  <a:srgbClr val="000000"/>
                </a:solidFill>
                <a:latin typeface="Calibri"/>
                <a:ea typeface="Calibri"/>
                <a:cs typeface="Calibri"/>
                <a:sym typeface="Calibri"/>
              </a:rPr>
              <a:t>Older adults</a:t>
            </a:r>
            <a:endParaRPr i="0" sz="3000" u="none" cap="none" strike="noStrike">
              <a:solidFill>
                <a:srgbClr val="000000"/>
              </a:solidFill>
              <a:latin typeface="Calibri"/>
              <a:ea typeface="Calibri"/>
              <a:cs typeface="Calibri"/>
              <a:sym typeface="Calibri"/>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6" name="Shape 1116"/>
        <p:cNvGrpSpPr/>
        <p:nvPr/>
      </p:nvGrpSpPr>
      <p:grpSpPr>
        <a:xfrm>
          <a:off x="0" y="0"/>
          <a:ext cx="0" cy="0"/>
          <a:chOff x="0" y="0"/>
          <a:chExt cx="0" cy="0"/>
        </a:xfrm>
      </p:grpSpPr>
      <p:sp>
        <p:nvSpPr>
          <p:cNvPr id="1117" name="Google Shape;1117;h647bdb771f1b829b_0_107"/>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18" name="Google Shape;1118;h647bdb771f1b829b_0_107"/>
          <p:cNvSpPr txBox="1"/>
          <p:nvPr/>
        </p:nvSpPr>
        <p:spPr>
          <a:xfrm>
            <a:off x="856300" y="1069378"/>
            <a:ext cx="17419200" cy="1015800"/>
          </a:xfrm>
          <a:prstGeom prst="rect">
            <a:avLst/>
          </a:prstGeom>
          <a:noFill/>
          <a:ln>
            <a:noFill/>
          </a:ln>
        </p:spPr>
        <p:txBody>
          <a:bodyPr anchorCtr="0" anchor="t" bIns="0" lIns="0" spcFirstLastPara="1" rIns="0" wrap="square" tIns="0">
            <a:spAutoFit/>
          </a:bodyPr>
          <a:lstStyle/>
          <a:p>
            <a:pPr indent="0" lvl="0" marL="0" marR="0" rtl="0" algn="l">
              <a:lnSpc>
                <a:spcPct val="137878"/>
              </a:lnSpc>
              <a:spcBef>
                <a:spcPts val="0"/>
              </a:spcBef>
              <a:spcAft>
                <a:spcPts val="0"/>
              </a:spcAft>
              <a:buClr>
                <a:srgbClr val="FFFFFF"/>
              </a:buClr>
              <a:buSzPts val="6600"/>
              <a:buFont typeface="Poppins"/>
              <a:buNone/>
            </a:pPr>
            <a:r>
              <a:rPr b="0" i="0" lang="en-US" sz="6600" u="none" cap="none" strike="noStrike">
                <a:solidFill>
                  <a:srgbClr val="FFFFFF"/>
                </a:solidFill>
                <a:latin typeface="Poppins"/>
                <a:ea typeface="Poppins"/>
                <a:cs typeface="Poppins"/>
                <a:sym typeface="Poppins"/>
              </a:rPr>
              <a:t>General Safety Principles</a:t>
            </a:r>
            <a:endParaRPr b="0" i="0" sz="1400" u="none" cap="none" strike="noStrike">
              <a:solidFill>
                <a:srgbClr val="000000"/>
              </a:solidFill>
              <a:latin typeface="Arial"/>
              <a:ea typeface="Arial"/>
              <a:cs typeface="Arial"/>
              <a:sym typeface="Arial"/>
            </a:endParaRPr>
          </a:p>
        </p:txBody>
      </p:sp>
      <p:sp>
        <p:nvSpPr>
          <p:cNvPr id="1119" name="Google Shape;1119;h647bdb771f1b829b_0_107"/>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0" name="Google Shape;1120;h647bdb771f1b829b_0_107"/>
          <p:cNvSpPr txBox="1"/>
          <p:nvPr/>
        </p:nvSpPr>
        <p:spPr>
          <a:xfrm>
            <a:off x="2063069" y="4105361"/>
            <a:ext cx="6336900" cy="4863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500"/>
              <a:buFont typeface="Times"/>
              <a:buNone/>
            </a:pPr>
            <a:r>
              <a:rPr b="1" i="0" lang="en-US" sz="2500" u="none" cap="none" strike="noStrike">
                <a:solidFill>
                  <a:srgbClr val="000000"/>
                </a:solidFill>
                <a:latin typeface="Calibri"/>
                <a:ea typeface="Calibri"/>
                <a:cs typeface="Calibri"/>
                <a:sym typeface="Calibri"/>
              </a:rPr>
              <a:t>Dose matters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500"/>
              <a:buFont typeface="Calibri"/>
              <a:buChar char="•"/>
            </a:pPr>
            <a:r>
              <a:rPr i="0" lang="en-US" sz="2500" u="none" cap="none" strike="noStrike">
                <a:solidFill>
                  <a:srgbClr val="000000"/>
                </a:solidFill>
                <a:latin typeface="Calibri"/>
                <a:ea typeface="Calibri"/>
                <a:cs typeface="Calibri"/>
                <a:sym typeface="Calibri"/>
              </a:rPr>
              <a:t>Culinary use ≠ concentrated extract</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500"/>
              <a:buFont typeface="Times"/>
              <a:buChar char="•"/>
            </a:pPr>
            <a:r>
              <a:rPr i="0" lang="en-US" sz="2500" u="none" cap="none" strike="noStrike">
                <a:solidFill>
                  <a:srgbClr val="000000"/>
                </a:solidFill>
                <a:latin typeface="Calibri"/>
                <a:ea typeface="Calibri"/>
                <a:cs typeface="Calibri"/>
                <a:sym typeface="Calibri"/>
              </a:rPr>
              <a:t>Toxicity is far more likely with </a:t>
            </a:r>
            <a:r>
              <a:rPr b="1" i="0" lang="en-US" sz="2500" u="none" cap="none" strike="noStrike">
                <a:solidFill>
                  <a:srgbClr val="000000"/>
                </a:solidFill>
                <a:latin typeface="Calibri"/>
                <a:ea typeface="Calibri"/>
                <a:cs typeface="Calibri"/>
                <a:sym typeface="Calibri"/>
              </a:rPr>
              <a:t>capsules, tinctures, and standardized products</a:t>
            </a:r>
            <a:endParaRPr i="0" sz="14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500"/>
              <a:buFont typeface="Times"/>
              <a:buNone/>
            </a:pPr>
            <a:r>
              <a:t/>
            </a:r>
            <a:endParaRPr b="1" i="0" sz="25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500"/>
              <a:buFont typeface="Times"/>
              <a:buNone/>
            </a:pPr>
            <a:r>
              <a:rPr b="1" i="0" lang="en-US" sz="2500" u="none" cap="none" strike="noStrike">
                <a:solidFill>
                  <a:srgbClr val="000000"/>
                </a:solidFill>
                <a:latin typeface="Calibri"/>
                <a:ea typeface="Calibri"/>
                <a:cs typeface="Calibri"/>
                <a:sym typeface="Calibri"/>
              </a:rPr>
              <a:t>Time-limited trials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500"/>
              <a:buFont typeface="Times"/>
              <a:buChar char="•"/>
            </a:pPr>
            <a:r>
              <a:rPr i="0" lang="en-US" sz="2500" u="none" cap="none" strike="noStrike">
                <a:solidFill>
                  <a:srgbClr val="000000"/>
                </a:solidFill>
                <a:latin typeface="Calibri"/>
                <a:ea typeface="Calibri"/>
                <a:cs typeface="Calibri"/>
                <a:sym typeface="Calibri"/>
              </a:rPr>
              <a:t>Most botanicals should be reassessed after </a:t>
            </a:r>
            <a:r>
              <a:rPr b="1" i="0" lang="en-US" sz="2500" u="none" cap="none" strike="noStrike">
                <a:solidFill>
                  <a:srgbClr val="000000"/>
                </a:solidFill>
                <a:latin typeface="Calibri"/>
                <a:ea typeface="Calibri"/>
                <a:cs typeface="Calibri"/>
                <a:sym typeface="Calibri"/>
              </a:rPr>
              <a:t>4–12 weeks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500"/>
              <a:buFont typeface="Calibri"/>
              <a:buChar char="•"/>
            </a:pPr>
            <a:r>
              <a:rPr i="0" lang="en-US" sz="2500" u="none" cap="none" strike="noStrike">
                <a:solidFill>
                  <a:srgbClr val="000000"/>
                </a:solidFill>
                <a:latin typeface="Calibri"/>
                <a:ea typeface="Calibri"/>
                <a:cs typeface="Calibri"/>
                <a:sym typeface="Calibri"/>
              </a:rPr>
              <a:t>Long-term use requires justification and monitoring</a:t>
            </a:r>
            <a:endParaRPr i="0" sz="1400" u="none" cap="none" strike="noStrike">
              <a:solidFill>
                <a:srgbClr val="000000"/>
              </a:solidFill>
              <a:latin typeface="Calibri"/>
              <a:ea typeface="Calibri"/>
              <a:cs typeface="Calibri"/>
              <a:sym typeface="Calibri"/>
            </a:endParaRPr>
          </a:p>
        </p:txBody>
      </p:sp>
      <p:sp>
        <p:nvSpPr>
          <p:cNvPr id="1121" name="Google Shape;1121;h647bdb771f1b829b_0_107"/>
          <p:cNvSpPr txBox="1"/>
          <p:nvPr/>
        </p:nvSpPr>
        <p:spPr>
          <a:xfrm>
            <a:off x="9691516" y="4088836"/>
            <a:ext cx="6336900" cy="44790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500"/>
              <a:buFont typeface="Times"/>
              <a:buNone/>
            </a:pPr>
            <a:r>
              <a:rPr b="1" i="0" lang="en-US" sz="2500" u="none" cap="none" strike="noStrike">
                <a:solidFill>
                  <a:srgbClr val="000000"/>
                </a:solidFill>
                <a:latin typeface="Calibri"/>
                <a:ea typeface="Calibri"/>
                <a:cs typeface="Calibri"/>
                <a:sym typeface="Calibri"/>
              </a:rPr>
              <a:t>Mechanism predicts risk</a:t>
            </a:r>
            <a:endParaRPr i="0" sz="1400" u="none" cap="none" strike="noStrike">
              <a:solidFill>
                <a:srgbClr val="000000"/>
              </a:solidFill>
              <a:latin typeface="Calibri"/>
              <a:ea typeface="Calibri"/>
              <a:cs typeface="Calibri"/>
              <a:sym typeface="Calibri"/>
            </a:endParaRPr>
          </a:p>
          <a:p>
            <a:pPr indent="-317500" lvl="1" marL="914400" marR="0" rtl="0" algn="l">
              <a:lnSpc>
                <a:spcPct val="100000"/>
              </a:lnSpc>
              <a:spcBef>
                <a:spcPts val="1200"/>
              </a:spcBef>
              <a:spcAft>
                <a:spcPts val="0"/>
              </a:spcAft>
              <a:buClr>
                <a:srgbClr val="000000"/>
              </a:buClr>
              <a:buSzPts val="2500"/>
              <a:buFont typeface="Calibri"/>
              <a:buChar char="◦"/>
            </a:pPr>
            <a:r>
              <a:rPr i="0" lang="en-US" sz="2500" u="none" cap="none" strike="noStrike">
                <a:solidFill>
                  <a:srgbClr val="000000"/>
                </a:solidFill>
                <a:latin typeface="Calibri"/>
                <a:ea typeface="Calibri"/>
                <a:cs typeface="Calibri"/>
                <a:sym typeface="Calibri"/>
              </a:rPr>
              <a:t>Antiplatelet → bleeding risk</a:t>
            </a:r>
            <a:endParaRPr i="0" sz="1400" u="none" cap="none" strike="noStrike">
              <a:solidFill>
                <a:srgbClr val="000000"/>
              </a:solidFill>
              <a:latin typeface="Calibri"/>
              <a:ea typeface="Calibri"/>
              <a:cs typeface="Calibri"/>
              <a:sym typeface="Calibri"/>
            </a:endParaRPr>
          </a:p>
          <a:p>
            <a:pPr indent="-317500" lvl="1" marL="914400" marR="0" rtl="0" algn="l">
              <a:lnSpc>
                <a:spcPct val="100000"/>
              </a:lnSpc>
              <a:spcBef>
                <a:spcPts val="1200"/>
              </a:spcBef>
              <a:spcAft>
                <a:spcPts val="0"/>
              </a:spcAft>
              <a:buClr>
                <a:srgbClr val="000000"/>
              </a:buClr>
              <a:buSzPts val="2500"/>
              <a:buFont typeface="Calibri"/>
              <a:buChar char="◦"/>
            </a:pPr>
            <a:r>
              <a:rPr i="0" lang="en-US" sz="2500" u="none" cap="none" strike="noStrike">
                <a:solidFill>
                  <a:srgbClr val="000000"/>
                </a:solidFill>
                <a:latin typeface="Calibri"/>
                <a:ea typeface="Calibri"/>
                <a:cs typeface="Calibri"/>
                <a:sym typeface="Calibri"/>
              </a:rPr>
              <a:t>Sedative → additive CNS depression</a:t>
            </a:r>
            <a:endParaRPr i="0" sz="1400" u="none" cap="none" strike="noStrike">
              <a:solidFill>
                <a:srgbClr val="000000"/>
              </a:solidFill>
              <a:latin typeface="Calibri"/>
              <a:ea typeface="Calibri"/>
              <a:cs typeface="Calibri"/>
              <a:sym typeface="Calibri"/>
            </a:endParaRPr>
          </a:p>
          <a:p>
            <a:pPr indent="-317500" lvl="1" marL="914400" marR="0" rtl="0" algn="l">
              <a:lnSpc>
                <a:spcPct val="100000"/>
              </a:lnSpc>
              <a:spcBef>
                <a:spcPts val="1200"/>
              </a:spcBef>
              <a:spcAft>
                <a:spcPts val="0"/>
              </a:spcAft>
              <a:buClr>
                <a:srgbClr val="000000"/>
              </a:buClr>
              <a:buSzPts val="2500"/>
              <a:buFont typeface="Calibri"/>
              <a:buChar char="◦"/>
            </a:pPr>
            <a:r>
              <a:rPr i="0" lang="en-US" sz="2500" u="none" cap="none" strike="noStrike">
                <a:solidFill>
                  <a:srgbClr val="000000"/>
                </a:solidFill>
                <a:latin typeface="Calibri"/>
                <a:ea typeface="Calibri"/>
                <a:cs typeface="Calibri"/>
                <a:sym typeface="Calibri"/>
              </a:rPr>
              <a:t>Enzyme induction/inhibition → altered drug levels</a:t>
            </a:r>
            <a:endParaRPr i="0" sz="14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500"/>
              <a:buFont typeface="Times"/>
              <a:buNone/>
            </a:pPr>
            <a:r>
              <a:t/>
            </a:r>
            <a:endParaRPr i="0" sz="2500" u="none" cap="none" strike="noStrike">
              <a:solidFill>
                <a:srgbClr val="000000"/>
              </a:solidFill>
              <a:latin typeface="Calibri"/>
              <a:ea typeface="Calibri"/>
              <a:cs typeface="Calibri"/>
              <a:sym typeface="Calibri"/>
            </a:endParaRPr>
          </a:p>
          <a:p>
            <a:pPr indent="0" lvl="0" marL="0" marR="0" rtl="0" algn="l">
              <a:lnSpc>
                <a:spcPct val="100000"/>
              </a:lnSpc>
              <a:spcBef>
                <a:spcPts val="1200"/>
              </a:spcBef>
              <a:spcAft>
                <a:spcPts val="0"/>
              </a:spcAft>
              <a:buClr>
                <a:srgbClr val="000000"/>
              </a:buClr>
              <a:buSzPts val="2500"/>
              <a:buFont typeface="Times"/>
              <a:buNone/>
            </a:pPr>
            <a:r>
              <a:rPr b="1" i="0" lang="en-US" sz="2500" u="none" cap="none" strike="noStrike">
                <a:solidFill>
                  <a:srgbClr val="000000"/>
                </a:solidFill>
                <a:latin typeface="Calibri"/>
                <a:ea typeface="Calibri"/>
                <a:cs typeface="Calibri"/>
                <a:sym typeface="Calibri"/>
              </a:rPr>
              <a:t>Food-first when possible</a:t>
            </a:r>
            <a:endParaRPr i="0" sz="1400" u="none" cap="none" strike="noStrike">
              <a:solidFill>
                <a:srgbClr val="000000"/>
              </a:solidFill>
              <a:latin typeface="Calibri"/>
              <a:ea typeface="Calibri"/>
              <a:cs typeface="Calibri"/>
              <a:sym typeface="Calibri"/>
            </a:endParaRPr>
          </a:p>
          <a:p>
            <a:pPr indent="-317500" lvl="1" marL="914400" marR="0" rtl="0" algn="l">
              <a:lnSpc>
                <a:spcPct val="100000"/>
              </a:lnSpc>
              <a:spcBef>
                <a:spcPts val="1200"/>
              </a:spcBef>
              <a:spcAft>
                <a:spcPts val="0"/>
              </a:spcAft>
              <a:buClr>
                <a:srgbClr val="000000"/>
              </a:buClr>
              <a:buSzPts val="2500"/>
              <a:buFont typeface="Calibri"/>
              <a:buChar char="◦"/>
            </a:pPr>
            <a:r>
              <a:rPr i="0" lang="en-US" sz="2500" u="none" cap="none" strike="noStrike">
                <a:solidFill>
                  <a:srgbClr val="000000"/>
                </a:solidFill>
                <a:latin typeface="Calibri"/>
                <a:ea typeface="Calibri"/>
                <a:cs typeface="Calibri"/>
                <a:sym typeface="Calibri"/>
              </a:rPr>
              <a:t>Whole foods have lower interaction and toxicity risk than supplements</a:t>
            </a:r>
            <a:endParaRPr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5" name="Shape 1125"/>
        <p:cNvGrpSpPr/>
        <p:nvPr/>
      </p:nvGrpSpPr>
      <p:grpSpPr>
        <a:xfrm>
          <a:off x="0" y="0"/>
          <a:ext cx="0" cy="0"/>
          <a:chOff x="0" y="0"/>
          <a:chExt cx="0" cy="0"/>
        </a:xfrm>
      </p:grpSpPr>
      <p:sp>
        <p:nvSpPr>
          <p:cNvPr id="1126" name="Google Shape;1126;h647bdb771f1b829b_0_115"/>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7" name="Google Shape;1127;h647bdb771f1b829b_0_115"/>
          <p:cNvSpPr txBox="1"/>
          <p:nvPr/>
        </p:nvSpPr>
        <p:spPr>
          <a:xfrm>
            <a:off x="660823" y="984383"/>
            <a:ext cx="17419200" cy="1015800"/>
          </a:xfrm>
          <a:prstGeom prst="rect">
            <a:avLst/>
          </a:prstGeom>
          <a:noFill/>
          <a:ln>
            <a:noFill/>
          </a:ln>
        </p:spPr>
        <p:txBody>
          <a:bodyPr anchorCtr="0" anchor="t" bIns="0" lIns="0" spcFirstLastPara="1" rIns="0" wrap="square" tIns="0">
            <a:spAutoFit/>
          </a:bodyPr>
          <a:lstStyle/>
          <a:p>
            <a:pPr indent="0" lvl="0" marL="0" marR="0" rtl="0" algn="l">
              <a:lnSpc>
                <a:spcPct val="137878"/>
              </a:lnSpc>
              <a:spcBef>
                <a:spcPts val="0"/>
              </a:spcBef>
              <a:spcAft>
                <a:spcPts val="0"/>
              </a:spcAft>
              <a:buClr>
                <a:srgbClr val="FFFFFF"/>
              </a:buClr>
              <a:buSzPts val="6600"/>
              <a:buFont typeface="Poppins"/>
              <a:buNone/>
            </a:pPr>
            <a:r>
              <a:rPr b="0" i="0" lang="en-US" sz="6600" u="none" cap="none" strike="noStrike">
                <a:solidFill>
                  <a:srgbClr val="FFFFFF"/>
                </a:solidFill>
                <a:latin typeface="Poppins"/>
                <a:ea typeface="Poppins"/>
                <a:cs typeface="Poppins"/>
                <a:sym typeface="Poppins"/>
              </a:rPr>
              <a:t>Common Safety Concerns by Category</a:t>
            </a:r>
            <a:endParaRPr b="0" i="0" sz="1400" u="none" cap="none" strike="noStrike">
              <a:solidFill>
                <a:srgbClr val="000000"/>
              </a:solidFill>
              <a:latin typeface="Arial"/>
              <a:ea typeface="Arial"/>
              <a:cs typeface="Arial"/>
              <a:sym typeface="Arial"/>
            </a:endParaRPr>
          </a:p>
        </p:txBody>
      </p:sp>
      <p:sp>
        <p:nvSpPr>
          <p:cNvPr id="1128" name="Google Shape;1128;h647bdb771f1b829b_0_115"/>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29" name="Google Shape;1129;h647bdb771f1b829b_0_115"/>
          <p:cNvSpPr txBox="1"/>
          <p:nvPr/>
        </p:nvSpPr>
        <p:spPr>
          <a:xfrm>
            <a:off x="345886" y="3333272"/>
            <a:ext cx="7705200" cy="384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500"/>
              <a:buFont typeface="Times"/>
              <a:buNone/>
            </a:pPr>
            <a:r>
              <a:rPr b="1" i="0" lang="en-US" sz="1900" u="none" cap="none" strike="noStrike">
                <a:solidFill>
                  <a:srgbClr val="000000"/>
                </a:solidFill>
                <a:latin typeface="Calibri"/>
                <a:ea typeface="Calibri"/>
                <a:cs typeface="Calibri"/>
                <a:sym typeface="Calibri"/>
              </a:rPr>
              <a:t>1. Bleeding Risk (Antiplatelet / Anticoagulant Effects)</a:t>
            </a:r>
            <a:endParaRPr i="0" sz="1900" u="none" cap="none" strike="noStrike">
              <a:solidFill>
                <a:srgbClr val="000000"/>
              </a:solidFill>
              <a:latin typeface="Calibri"/>
              <a:ea typeface="Calibri"/>
              <a:cs typeface="Calibri"/>
              <a:sym typeface="Calibri"/>
            </a:endParaRPr>
          </a:p>
        </p:txBody>
      </p:sp>
      <p:graphicFrame>
        <p:nvGraphicFramePr>
          <p:cNvPr id="1130" name="Google Shape;1130;h647bdb771f1b829b_0_115"/>
          <p:cNvGraphicFramePr/>
          <p:nvPr/>
        </p:nvGraphicFramePr>
        <p:xfrm>
          <a:off x="345568" y="3844266"/>
          <a:ext cx="3000000" cy="3000000"/>
        </p:xfrm>
        <a:graphic>
          <a:graphicData uri="http://schemas.openxmlformats.org/drawingml/2006/table">
            <a:tbl>
              <a:tblPr bandRow="1">
                <a:noFill/>
                <a:tableStyleId>{8AACE890-DB5F-4EE3-929C-951E2BBDB8DD}</a:tableStyleId>
              </a:tblPr>
              <a:tblGrid>
                <a:gridCol w="4055000"/>
                <a:gridCol w="1725275"/>
                <a:gridCol w="2721950"/>
              </a:tblGrid>
              <a:tr h="643600">
                <a:tc>
                  <a:txBody>
                    <a:bodyPr/>
                    <a:lstStyle/>
                    <a:p>
                      <a:pPr indent="0" lvl="0" marL="0" marR="0" rtl="0" algn="ctr">
                        <a:lnSpc>
                          <a:spcPct val="100000"/>
                        </a:lnSpc>
                        <a:spcBef>
                          <a:spcPts val="0"/>
                        </a:spcBef>
                        <a:spcAft>
                          <a:spcPts val="0"/>
                        </a:spcAft>
                        <a:buClr>
                          <a:srgbClr val="000000"/>
                        </a:buClr>
                        <a:buSzPts val="1600"/>
                        <a:buFont typeface="Times"/>
                        <a:buNone/>
                      </a:pPr>
                      <a:r>
                        <a:rPr b="1" lang="en-US" sz="1900" u="none" cap="none" strike="noStrike"/>
                        <a:t>Botanicals of Concern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600"/>
                        <a:buFont typeface="Times"/>
                        <a:buNone/>
                      </a:pPr>
                      <a:r>
                        <a:rPr b="1" lang="en-US" sz="1900" u="none" cap="none" strike="noStrike"/>
                        <a:t>Risk</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600"/>
                        <a:buFont typeface="Times"/>
                        <a:buNone/>
                      </a:pPr>
                      <a:r>
                        <a:rPr b="1" lang="en-US" sz="1900" u="none" cap="none" strike="noStrike"/>
                        <a:t>Clinical Implication</a:t>
                      </a:r>
                      <a:endParaRPr sz="1900" u="none" cap="none" strike="noStrike"/>
                    </a:p>
                  </a:txBody>
                  <a:tcPr marT="12700" marB="12700" marR="12700" marL="12700" anchor="ctr"/>
                </a:tc>
              </a:tr>
              <a:tr h="1016425">
                <a:tc>
                  <a:txBody>
                    <a:bodyPr/>
                    <a:lstStyle/>
                    <a:p>
                      <a:pPr indent="0" lvl="0" marL="0" marR="0" rtl="0" algn="ctr">
                        <a:lnSpc>
                          <a:spcPct val="100000"/>
                        </a:lnSpc>
                        <a:spcBef>
                          <a:spcPts val="0"/>
                        </a:spcBef>
                        <a:spcAft>
                          <a:spcPts val="0"/>
                        </a:spcAft>
                        <a:buClr>
                          <a:srgbClr val="000000"/>
                        </a:buClr>
                        <a:buSzPts val="1600"/>
                        <a:buFont typeface="Times"/>
                        <a:buNone/>
                      </a:pPr>
                      <a:r>
                        <a:rPr lang="en-US" sz="1900" u="none" cap="none" strike="noStrike"/>
                        <a:t>Garlic (high-dose), Ginkgo, Turmeric/Curcumin, Ginger (high-dose), Dong quai</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600"/>
                        <a:buFont typeface="Times"/>
                        <a:buNone/>
                      </a:pPr>
                      <a:r>
                        <a:rPr lang="en-US" sz="1900" u="none" cap="none" strike="noStrike"/>
                        <a:t>↑ Bleeding</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600"/>
                        <a:buFont typeface="Times"/>
                        <a:buNone/>
                      </a:pPr>
                      <a:r>
                        <a:rPr lang="en-US" sz="1900" u="none" cap="none" strike="noStrike"/>
                        <a:t>Avoid or monitor closely with anticoagulants, antiplatelet drugs, pre-surgery</a:t>
                      </a:r>
                      <a:endParaRPr sz="1900" u="none" cap="none" strike="noStrike"/>
                    </a:p>
                  </a:txBody>
                  <a:tcPr marT="12700" marB="12700" marR="12700" marL="12700" anchor="ctr"/>
                </a:tc>
              </a:tr>
            </a:tbl>
          </a:graphicData>
        </a:graphic>
      </p:graphicFrame>
      <p:sp>
        <p:nvSpPr>
          <p:cNvPr id="1131" name="Google Shape;1131;h647bdb771f1b829b_0_115"/>
          <p:cNvSpPr txBox="1"/>
          <p:nvPr/>
        </p:nvSpPr>
        <p:spPr>
          <a:xfrm>
            <a:off x="328208" y="5733810"/>
            <a:ext cx="5121300" cy="384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500"/>
              <a:buFont typeface="Times"/>
              <a:buNone/>
            </a:pPr>
            <a:r>
              <a:rPr b="1" i="0" lang="en-US" sz="1900" u="none" cap="none" strike="noStrike">
                <a:solidFill>
                  <a:srgbClr val="000000"/>
                </a:solidFill>
                <a:latin typeface="Calibri"/>
                <a:ea typeface="Calibri"/>
                <a:cs typeface="Calibri"/>
                <a:sym typeface="Calibri"/>
              </a:rPr>
              <a:t>2. Sedation &amp; CNS Depression</a:t>
            </a:r>
            <a:endParaRPr i="0" sz="1900" u="none" cap="none" strike="noStrike">
              <a:solidFill>
                <a:srgbClr val="000000"/>
              </a:solidFill>
              <a:latin typeface="Calibri"/>
              <a:ea typeface="Calibri"/>
              <a:cs typeface="Calibri"/>
              <a:sym typeface="Calibri"/>
            </a:endParaRPr>
          </a:p>
        </p:txBody>
      </p:sp>
      <p:graphicFrame>
        <p:nvGraphicFramePr>
          <p:cNvPr id="1132" name="Google Shape;1132;h647bdb771f1b829b_0_115"/>
          <p:cNvGraphicFramePr/>
          <p:nvPr/>
        </p:nvGraphicFramePr>
        <p:xfrm>
          <a:off x="299780" y="6248670"/>
          <a:ext cx="3000000" cy="3000000"/>
        </p:xfrm>
        <a:graphic>
          <a:graphicData uri="http://schemas.openxmlformats.org/drawingml/2006/table">
            <a:tbl>
              <a:tblPr bandRow="1">
                <a:noFill/>
                <a:tableStyleId>{8AACE890-DB5F-4EE3-929C-951E2BBDB8DD}</a:tableStyleId>
              </a:tblPr>
              <a:tblGrid>
                <a:gridCol w="3004700"/>
                <a:gridCol w="1195375"/>
                <a:gridCol w="4393700"/>
              </a:tblGrid>
              <a:tr h="608800">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Botanicals of Concern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Risk</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Clinical Implication</a:t>
                      </a:r>
                      <a:endParaRPr sz="1900" u="none" cap="none" strike="noStrike"/>
                    </a:p>
                  </a:txBody>
                  <a:tcPr marT="12700" marB="12700" marR="12700" marL="12700" anchor="ctr"/>
                </a:tc>
              </a:tr>
              <a:tr h="943650">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Valerian, Kava, Passionflower, Ashwagandha</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Additive sedation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Avoid stacking with benzodiazepines, opioids, alcohol, sleep meds</a:t>
                      </a:r>
                      <a:endParaRPr sz="1900" u="none" cap="none" strike="noStrike"/>
                    </a:p>
                  </a:txBody>
                  <a:tcPr marT="12700" marB="12700" marR="12700" marL="12700" anchor="ctr"/>
                </a:tc>
              </a:tr>
            </a:tbl>
          </a:graphicData>
        </a:graphic>
      </p:graphicFrame>
      <p:sp>
        <p:nvSpPr>
          <p:cNvPr id="1133" name="Google Shape;1133;h647bdb771f1b829b_0_115"/>
          <p:cNvSpPr txBox="1"/>
          <p:nvPr/>
        </p:nvSpPr>
        <p:spPr>
          <a:xfrm>
            <a:off x="239899" y="8134349"/>
            <a:ext cx="8502300" cy="384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500"/>
              <a:buFont typeface="Times"/>
              <a:buNone/>
            </a:pPr>
            <a:r>
              <a:rPr b="1" i="0" lang="en-US" sz="1900" u="none" cap="none" strike="noStrike">
                <a:solidFill>
                  <a:srgbClr val="000000"/>
                </a:solidFill>
                <a:latin typeface="Calibri"/>
                <a:ea typeface="Calibri"/>
                <a:cs typeface="Calibri"/>
                <a:sym typeface="Calibri"/>
              </a:rPr>
              <a:t>3. Liver Toxicity (Hepatotoxicity)</a:t>
            </a:r>
            <a:endParaRPr i="0" sz="1900" u="none" cap="none" strike="noStrike">
              <a:solidFill>
                <a:srgbClr val="000000"/>
              </a:solidFill>
              <a:latin typeface="Calibri"/>
              <a:ea typeface="Calibri"/>
              <a:cs typeface="Calibri"/>
              <a:sym typeface="Calibri"/>
            </a:endParaRPr>
          </a:p>
        </p:txBody>
      </p:sp>
      <p:graphicFrame>
        <p:nvGraphicFramePr>
          <p:cNvPr id="1134" name="Google Shape;1134;h647bdb771f1b829b_0_115"/>
          <p:cNvGraphicFramePr/>
          <p:nvPr/>
        </p:nvGraphicFramePr>
        <p:xfrm>
          <a:off x="274252" y="8683972"/>
          <a:ext cx="3000000" cy="3000000"/>
        </p:xfrm>
        <a:graphic>
          <a:graphicData uri="http://schemas.openxmlformats.org/drawingml/2006/table">
            <a:tbl>
              <a:tblPr bandRow="1">
                <a:noFill/>
                <a:tableStyleId>{8AACE890-DB5F-4EE3-929C-951E2BBDB8DD}</a:tableStyleId>
              </a:tblPr>
              <a:tblGrid>
                <a:gridCol w="3847325"/>
                <a:gridCol w="1110800"/>
                <a:gridCol w="3781475"/>
              </a:tblGrid>
              <a:tr h="596950">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Botanicals of Concern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Risk</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Clinical Implication</a:t>
                      </a:r>
                      <a:endParaRPr sz="1900" u="none" cap="none" strike="noStrike"/>
                    </a:p>
                  </a:txBody>
                  <a:tcPr marT="12700" marB="12700" marR="12700" marL="12700" anchor="ctr"/>
                </a:tc>
              </a:tr>
              <a:tr h="942775">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Kava, Green tea extract (high-dose, fasting), Black cohosh (rare)</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Liver injury</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Avoid in liver disease; stop if ↑ LFTs or symptoms (fatigue, jaundice)</a:t>
                      </a:r>
                      <a:endParaRPr sz="1900" u="none" cap="none" strike="noStrike"/>
                    </a:p>
                  </a:txBody>
                  <a:tcPr marT="12700" marB="12700" marR="12700" marL="12700" anchor="ctr"/>
                </a:tc>
              </a:tr>
            </a:tbl>
          </a:graphicData>
        </a:graphic>
      </p:graphicFrame>
      <p:sp>
        <p:nvSpPr>
          <p:cNvPr id="1135" name="Google Shape;1135;h647bdb771f1b829b_0_115"/>
          <p:cNvSpPr txBox="1"/>
          <p:nvPr/>
        </p:nvSpPr>
        <p:spPr>
          <a:xfrm>
            <a:off x="11063720" y="3410062"/>
            <a:ext cx="5121300" cy="384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500"/>
              <a:buFont typeface="Times"/>
              <a:buNone/>
            </a:pPr>
            <a:r>
              <a:rPr b="1" i="0" lang="en-US" sz="1900" u="none" cap="none" strike="noStrike">
                <a:solidFill>
                  <a:srgbClr val="000000"/>
                </a:solidFill>
                <a:latin typeface="Calibri"/>
                <a:ea typeface="Calibri"/>
                <a:cs typeface="Calibri"/>
                <a:sym typeface="Calibri"/>
              </a:rPr>
              <a:t>4. Endocrine &amp; Hormonal Effects</a:t>
            </a:r>
            <a:endParaRPr i="0" sz="1900" u="none" cap="none" strike="noStrike">
              <a:solidFill>
                <a:srgbClr val="000000"/>
              </a:solidFill>
              <a:latin typeface="Calibri"/>
              <a:ea typeface="Calibri"/>
              <a:cs typeface="Calibri"/>
              <a:sym typeface="Calibri"/>
            </a:endParaRPr>
          </a:p>
        </p:txBody>
      </p:sp>
      <p:graphicFrame>
        <p:nvGraphicFramePr>
          <p:cNvPr id="1136" name="Google Shape;1136;h647bdb771f1b829b_0_115"/>
          <p:cNvGraphicFramePr/>
          <p:nvPr/>
        </p:nvGraphicFramePr>
        <p:xfrm>
          <a:off x="10094634" y="3943808"/>
          <a:ext cx="3000000" cy="3000000"/>
        </p:xfrm>
        <a:graphic>
          <a:graphicData uri="http://schemas.openxmlformats.org/drawingml/2006/table">
            <a:tbl>
              <a:tblPr bandRow="1">
                <a:noFill/>
                <a:tableStyleId>{8AACE890-DB5F-4EE3-929C-951E2BBDB8DD}</a:tableStyleId>
              </a:tblPr>
              <a:tblGrid>
                <a:gridCol w="3197100"/>
                <a:gridCol w="1519825"/>
                <a:gridCol w="2988375"/>
              </a:tblGrid>
              <a:tr h="335475">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Botanicals of Concern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Risk</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Clinical Implication</a:t>
                      </a:r>
                      <a:endParaRPr sz="1900" u="none" cap="none" strike="noStrike"/>
                    </a:p>
                  </a:txBody>
                  <a:tcPr marT="12700" marB="12700" marR="12700" marL="12700" anchor="ctr"/>
                </a:tc>
              </a:tr>
              <a:tr h="644225">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Ashwagandha</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 thyroid hormones</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Avoid in hyperthyroidism; monitor TSH</a:t>
                      </a:r>
                      <a:endParaRPr sz="1900" u="none" cap="none" strike="noStrike"/>
                    </a:p>
                  </a:txBody>
                  <a:tcPr marT="12700" marB="12700" marR="12700" marL="12700" anchor="ctr"/>
                </a:tc>
              </a:tr>
              <a:tr h="914400">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Licorice (glycyrrhizin)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Pseudo-aldosteronism</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Hypertension, hypokalemia</a:t>
                      </a:r>
                      <a:endParaRPr sz="1900" u="none" cap="none" strike="noStrike"/>
                    </a:p>
                  </a:txBody>
                  <a:tcPr marT="12700" marB="12700" marR="12700" marL="12700" anchor="ctr"/>
                </a:tc>
              </a:tr>
              <a:tr h="632250">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Phytoestrogens (soy isoflavones, black cohosh)</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Hormonal modulation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Use caution in estrogen-sensitive conditions</a:t>
                      </a:r>
                      <a:endParaRPr sz="1900" u="none" cap="none" strike="noStrike"/>
                    </a:p>
                  </a:txBody>
                  <a:tcPr marT="12700" marB="12700" marR="12700" marL="12700" anchor="ctr"/>
                </a:tc>
              </a:tr>
            </a:tbl>
          </a:graphicData>
        </a:graphic>
      </p:graphicFrame>
      <p:sp>
        <p:nvSpPr>
          <p:cNvPr id="1137" name="Google Shape;1137;h647bdb771f1b829b_0_115"/>
          <p:cNvSpPr txBox="1"/>
          <p:nvPr/>
        </p:nvSpPr>
        <p:spPr>
          <a:xfrm>
            <a:off x="10431040" y="6965790"/>
            <a:ext cx="7549500" cy="384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2500"/>
              <a:buFont typeface="Times"/>
              <a:buNone/>
            </a:pPr>
            <a:r>
              <a:rPr b="1" i="0" lang="en-US" sz="1900" u="none" cap="none" strike="noStrike">
                <a:solidFill>
                  <a:srgbClr val="000000"/>
                </a:solidFill>
                <a:latin typeface="Calibri"/>
                <a:ea typeface="Calibri"/>
                <a:cs typeface="Calibri"/>
                <a:sym typeface="Calibri"/>
              </a:rPr>
              <a:t>5. Enzyme Induction / Inhibition (Drug Metabolism)</a:t>
            </a:r>
            <a:endParaRPr i="0" sz="1900" u="none" cap="none" strike="noStrike">
              <a:solidFill>
                <a:srgbClr val="000000"/>
              </a:solidFill>
              <a:latin typeface="Calibri"/>
              <a:ea typeface="Calibri"/>
              <a:cs typeface="Calibri"/>
              <a:sym typeface="Calibri"/>
            </a:endParaRPr>
          </a:p>
        </p:txBody>
      </p:sp>
      <p:graphicFrame>
        <p:nvGraphicFramePr>
          <p:cNvPr id="1138" name="Google Shape;1138;h647bdb771f1b829b_0_115"/>
          <p:cNvGraphicFramePr/>
          <p:nvPr/>
        </p:nvGraphicFramePr>
        <p:xfrm>
          <a:off x="10362179" y="7471495"/>
          <a:ext cx="3000000" cy="3000000"/>
        </p:xfrm>
        <a:graphic>
          <a:graphicData uri="http://schemas.openxmlformats.org/drawingml/2006/table">
            <a:tbl>
              <a:tblPr bandRow="1">
                <a:noFill/>
                <a:tableStyleId>{8AACE890-DB5F-4EE3-929C-951E2BBDB8DD}</a:tableStyleId>
              </a:tblPr>
              <a:tblGrid>
                <a:gridCol w="1618800"/>
                <a:gridCol w="2149625"/>
                <a:gridCol w="3674500"/>
              </a:tblGrid>
              <a:tr h="538250">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Botanical</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Effect</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Clinical Risk</a:t>
                      </a:r>
                      <a:endParaRPr sz="1900" u="none" cap="none" strike="noStrike"/>
                    </a:p>
                  </a:txBody>
                  <a:tcPr marT="12700" marB="12700" marR="12700" marL="12700" anchor="ctr"/>
                </a:tc>
              </a:tr>
              <a:tr h="850050">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St. John’s wort</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b="1" lang="en-US" sz="1900" u="none" cap="none" strike="noStrike"/>
                        <a:t>CYP3A4 &amp; P-gp induction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 effectiveness of SSRIs, OCPs, statins, immunosuppressants</a:t>
                      </a:r>
                      <a:endParaRPr sz="1900" u="none" cap="none" strike="noStrike"/>
                    </a:p>
                  </a:txBody>
                  <a:tcPr marT="12700" marB="12700" marR="12700" marL="12700" anchor="ctr"/>
                </a:tc>
              </a:tr>
              <a:tr h="538250">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Goldenseal</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CYP inhibition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 drug levels/toxicity</a:t>
                      </a:r>
                      <a:endParaRPr sz="1900" u="none" cap="none" strike="noStrike"/>
                    </a:p>
                  </a:txBody>
                  <a:tcPr marT="12700" marB="12700" marR="12700" marL="12700" anchor="ctr"/>
                </a:tc>
              </a:tr>
              <a:tr h="538250">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Milk thistle</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Mild CYP modulation</a:t>
                      </a:r>
                      <a:endParaRPr sz="19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1900"/>
                        <a:buFont typeface="Times"/>
                        <a:buNone/>
                      </a:pPr>
                      <a:r>
                        <a:rPr lang="en-US" sz="1900" u="none" cap="none" strike="noStrike"/>
                        <a:t>Usually low risk</a:t>
                      </a:r>
                      <a:endParaRPr sz="1900" u="none" cap="none" strike="noStrike"/>
                    </a:p>
                  </a:txBody>
                  <a:tcPr marT="12700" marB="12700" marR="12700" marL="12700" anchor="ctr"/>
                </a:tc>
              </a:tr>
            </a:tbl>
          </a:graphicData>
        </a:graphic>
      </p:graphicFrame>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h647bdb771f1b829b_0_131"/>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44" name="Google Shape;1144;h647bdb771f1b829b_0_131"/>
          <p:cNvSpPr txBox="1"/>
          <p:nvPr/>
        </p:nvSpPr>
        <p:spPr>
          <a:xfrm>
            <a:off x="1051778" y="1069378"/>
            <a:ext cx="17419200" cy="1015800"/>
          </a:xfrm>
          <a:prstGeom prst="rect">
            <a:avLst/>
          </a:prstGeom>
          <a:noFill/>
          <a:ln>
            <a:noFill/>
          </a:ln>
        </p:spPr>
        <p:txBody>
          <a:bodyPr anchorCtr="0" anchor="t" bIns="0" lIns="0" spcFirstLastPara="1" rIns="0" wrap="square" tIns="0">
            <a:spAutoFit/>
          </a:bodyPr>
          <a:lstStyle/>
          <a:p>
            <a:pPr indent="0" lvl="0" marL="0" marR="0" rtl="0" algn="l">
              <a:lnSpc>
                <a:spcPct val="137878"/>
              </a:lnSpc>
              <a:spcBef>
                <a:spcPts val="0"/>
              </a:spcBef>
              <a:spcAft>
                <a:spcPts val="0"/>
              </a:spcAft>
              <a:buClr>
                <a:srgbClr val="FFFFFF"/>
              </a:buClr>
              <a:buSzPts val="6600"/>
              <a:buFont typeface="Poppins"/>
              <a:buNone/>
            </a:pPr>
            <a:r>
              <a:rPr b="0" i="0" lang="en-US" sz="6600" u="none" cap="none" strike="noStrike">
                <a:solidFill>
                  <a:srgbClr val="FFFFFF"/>
                </a:solidFill>
                <a:latin typeface="Poppins"/>
                <a:ea typeface="Poppins"/>
                <a:cs typeface="Poppins"/>
                <a:sym typeface="Poppins"/>
              </a:rPr>
              <a:t>Botanical–Nutrient Interactions</a:t>
            </a:r>
            <a:endParaRPr b="0" i="0" sz="1400" u="none" cap="none" strike="noStrike">
              <a:solidFill>
                <a:srgbClr val="000000"/>
              </a:solidFill>
              <a:latin typeface="Arial"/>
              <a:ea typeface="Arial"/>
              <a:cs typeface="Arial"/>
              <a:sym typeface="Arial"/>
            </a:endParaRPr>
          </a:p>
        </p:txBody>
      </p:sp>
      <p:sp>
        <p:nvSpPr>
          <p:cNvPr id="1145" name="Google Shape;1145;h647bdb771f1b829b_0_131"/>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graphicFrame>
        <p:nvGraphicFramePr>
          <p:cNvPr id="1146" name="Google Shape;1146;h647bdb771f1b829b_0_131"/>
          <p:cNvGraphicFramePr/>
          <p:nvPr/>
        </p:nvGraphicFramePr>
        <p:xfrm>
          <a:off x="2697531" y="3735134"/>
          <a:ext cx="3000000" cy="3000000"/>
        </p:xfrm>
        <a:graphic>
          <a:graphicData uri="http://schemas.openxmlformats.org/drawingml/2006/table">
            <a:tbl>
              <a:tblPr bandRow="1">
                <a:noFill/>
                <a:tableStyleId>{8AACE890-DB5F-4EE3-929C-951E2BBDB8DD}</a:tableStyleId>
              </a:tblPr>
              <a:tblGrid>
                <a:gridCol w="3065850"/>
                <a:gridCol w="5203875"/>
                <a:gridCol w="5076175"/>
              </a:tblGrid>
              <a:tr h="943450">
                <a:tc>
                  <a:txBody>
                    <a:bodyPr/>
                    <a:lstStyle/>
                    <a:p>
                      <a:pPr indent="0" lvl="0" marL="0" marR="0" rtl="0" algn="ctr">
                        <a:lnSpc>
                          <a:spcPct val="100000"/>
                        </a:lnSpc>
                        <a:spcBef>
                          <a:spcPts val="0"/>
                        </a:spcBef>
                        <a:spcAft>
                          <a:spcPts val="0"/>
                        </a:spcAft>
                        <a:buClr>
                          <a:srgbClr val="000000"/>
                        </a:buClr>
                        <a:buSzPts val="2400"/>
                        <a:buFont typeface="Times"/>
                        <a:buNone/>
                      </a:pPr>
                      <a:r>
                        <a:rPr b="1" lang="en-US" sz="2600" u="none" cap="none" strike="noStrike"/>
                        <a:t>Botanical</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b="1" lang="en-US" sz="2600" u="none" cap="none" strike="noStrike"/>
                        <a:t>Nutrient Impact</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b="1" lang="en-US" sz="2600" u="none" cap="none" strike="noStrike"/>
                        <a:t>Clinical Relevance</a:t>
                      </a:r>
                      <a:endParaRPr sz="2600" u="none" cap="none" strike="noStrike"/>
                    </a:p>
                  </a:txBody>
                  <a:tcPr marT="12700" marB="12700" marR="12700" marL="12700" anchor="ctr"/>
                </a:tc>
              </a:tr>
              <a:tr h="943450">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Licorice</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 Potassium</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Risk of arrhythmia, HTN</a:t>
                      </a:r>
                      <a:endParaRPr sz="2600" u="none" cap="none" strike="noStrike"/>
                    </a:p>
                  </a:txBody>
                  <a:tcPr marT="12700" marB="12700" marR="12700" marL="12700" anchor="ctr"/>
                </a:tc>
              </a:tr>
              <a:tr h="1490000">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St. John’s wort</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 Iron, B12 (indirect via gut effects)</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Fatigue, anemia risk</a:t>
                      </a:r>
                      <a:endParaRPr sz="2600" u="none" cap="none" strike="noStrike"/>
                    </a:p>
                  </a:txBody>
                  <a:tcPr marT="12700" marB="12700" marR="12700" marL="12700" anchor="ctr"/>
                </a:tc>
              </a:tr>
              <a:tr h="943450">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Green tea (extract)</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 Iron absorption</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Avoid with iron deficiency</a:t>
                      </a:r>
                      <a:endParaRPr sz="2600" u="none" cap="none" strike="noStrike"/>
                    </a:p>
                  </a:txBody>
                  <a:tcPr marT="12700" marB="12700" marR="12700" marL="12700" anchor="ctr"/>
                </a:tc>
              </a:tr>
              <a:tr h="1462350">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High-fiber botanicals</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 Mineral absorption</a:t>
                      </a:r>
                      <a:endParaRPr sz="26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600" u="none" cap="none" strike="noStrike"/>
                        <a:t>Separate from mineral supplements</a:t>
                      </a:r>
                      <a:endParaRPr sz="2600" u="none" cap="none" strike="noStrike"/>
                    </a:p>
                  </a:txBody>
                  <a:tcPr marT="12700" marB="12700" marR="12700" marL="12700" anchor="ctr"/>
                </a:tc>
              </a:tr>
            </a:tbl>
          </a:graphicData>
        </a:graphic>
      </p:graphicFrame>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0" name="Shape 1150"/>
        <p:cNvGrpSpPr/>
        <p:nvPr/>
      </p:nvGrpSpPr>
      <p:grpSpPr>
        <a:xfrm>
          <a:off x="0" y="0"/>
          <a:ext cx="0" cy="0"/>
          <a:chOff x="0" y="0"/>
          <a:chExt cx="0" cy="0"/>
        </a:xfrm>
      </p:grpSpPr>
      <p:sp>
        <p:nvSpPr>
          <p:cNvPr id="1151" name="Google Shape;1151;h647bdb771f1b829b_0_138"/>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i="0" sz="1800" u="none" cap="none" strike="noStrike">
              <a:solidFill>
                <a:srgbClr val="000000"/>
              </a:solidFill>
              <a:latin typeface="Calibri"/>
              <a:ea typeface="Calibri"/>
              <a:cs typeface="Calibri"/>
              <a:sym typeface="Calibri"/>
            </a:endParaRPr>
          </a:p>
        </p:txBody>
      </p:sp>
      <p:sp>
        <p:nvSpPr>
          <p:cNvPr id="1152" name="Google Shape;1152;h647bdb771f1b829b_0_138"/>
          <p:cNvSpPr txBox="1"/>
          <p:nvPr/>
        </p:nvSpPr>
        <p:spPr>
          <a:xfrm>
            <a:off x="1051778" y="1069378"/>
            <a:ext cx="17419200" cy="1015800"/>
          </a:xfrm>
          <a:prstGeom prst="rect">
            <a:avLst/>
          </a:prstGeom>
          <a:noFill/>
          <a:ln>
            <a:noFill/>
          </a:ln>
        </p:spPr>
        <p:txBody>
          <a:bodyPr anchorCtr="0" anchor="t" bIns="0" lIns="0" spcFirstLastPara="1" rIns="0" wrap="square" tIns="0">
            <a:spAutoFit/>
          </a:bodyPr>
          <a:lstStyle/>
          <a:p>
            <a:pPr indent="0" lvl="0" marL="0" marR="0" rtl="0" algn="l">
              <a:lnSpc>
                <a:spcPct val="137878"/>
              </a:lnSpc>
              <a:spcBef>
                <a:spcPts val="0"/>
              </a:spcBef>
              <a:spcAft>
                <a:spcPts val="0"/>
              </a:spcAft>
              <a:buClr>
                <a:srgbClr val="FFFFFF"/>
              </a:buClr>
              <a:buSzPts val="6600"/>
              <a:buFont typeface="Poppins"/>
              <a:buNone/>
            </a:pPr>
            <a:r>
              <a:rPr i="0" lang="en-US" sz="6600" u="none" cap="none" strike="noStrike">
                <a:solidFill>
                  <a:srgbClr val="FFFFFF"/>
                </a:solidFill>
                <a:latin typeface="Calibri"/>
                <a:ea typeface="Calibri"/>
                <a:cs typeface="Calibri"/>
                <a:sym typeface="Calibri"/>
              </a:rPr>
              <a:t>Populations at Higher Risk</a:t>
            </a:r>
            <a:endParaRPr i="0" sz="1400" u="none" cap="none" strike="noStrike">
              <a:solidFill>
                <a:srgbClr val="000000"/>
              </a:solidFill>
              <a:latin typeface="Calibri"/>
              <a:ea typeface="Calibri"/>
              <a:cs typeface="Calibri"/>
              <a:sym typeface="Calibri"/>
            </a:endParaRPr>
          </a:p>
        </p:txBody>
      </p:sp>
      <p:sp>
        <p:nvSpPr>
          <p:cNvPr id="1153" name="Google Shape;1153;h647bdb771f1b829b_0_138"/>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i="0" sz="1800" u="none" cap="none" strike="noStrike">
              <a:solidFill>
                <a:srgbClr val="000000"/>
              </a:solidFill>
              <a:latin typeface="Calibri"/>
              <a:ea typeface="Calibri"/>
              <a:cs typeface="Calibri"/>
              <a:sym typeface="Calibri"/>
            </a:endParaRPr>
          </a:p>
        </p:txBody>
      </p:sp>
      <p:graphicFrame>
        <p:nvGraphicFramePr>
          <p:cNvPr id="1154" name="Google Shape;1154;h647bdb771f1b829b_0_138"/>
          <p:cNvGraphicFramePr/>
          <p:nvPr/>
        </p:nvGraphicFramePr>
        <p:xfrm>
          <a:off x="1994011" y="3250158"/>
          <a:ext cx="3000000" cy="3000000"/>
        </p:xfrm>
        <a:graphic>
          <a:graphicData uri="http://schemas.openxmlformats.org/drawingml/2006/table">
            <a:tbl>
              <a:tblPr bandRow="1">
                <a:noFill/>
                <a:tableStyleId>{8AACE890-DB5F-4EE3-929C-951E2BBDB8DD}</a:tableStyleId>
              </a:tblPr>
              <a:tblGrid>
                <a:gridCol w="7326125"/>
                <a:gridCol w="7363825"/>
              </a:tblGrid>
              <a:tr h="928875">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Population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Reason</a:t>
                      </a:r>
                      <a:endParaRPr sz="1400" u="none" cap="none" strike="noStrike"/>
                    </a:p>
                  </a:txBody>
                  <a:tcPr marT="12700" marB="12700" marR="12700" marL="12700" anchor="ctr"/>
                </a:tc>
              </a:tr>
              <a:tr h="928875">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Pregnancy &amp; lactation</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Teratogenicity, hormonal effects</a:t>
                      </a:r>
                      <a:endParaRPr sz="1400" u="none" cap="none" strike="noStrike"/>
                    </a:p>
                  </a:txBody>
                  <a:tcPr marT="12700" marB="12700" marR="12700" marL="12700" anchor="ctr"/>
                </a:tc>
              </a:tr>
              <a:tr h="928875">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Older adults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Polypharmacy, altered metabolism</a:t>
                      </a:r>
                      <a:endParaRPr sz="1400" u="none" cap="none" strike="noStrike"/>
                    </a:p>
                  </a:txBody>
                  <a:tcPr marT="12700" marB="12700" marR="12700" marL="12700" anchor="ctr"/>
                </a:tc>
              </a:tr>
              <a:tr h="928875">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Liver or kidney disease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Reduced clearance</a:t>
                      </a:r>
                      <a:endParaRPr sz="1400" u="none" cap="none" strike="noStrike"/>
                    </a:p>
                  </a:txBody>
                  <a:tcPr marT="12700" marB="12700" marR="12700" marL="12700" anchor="ctr"/>
                </a:tc>
              </a:tr>
              <a:tr h="143975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Autoimmune disease</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Immune-stimulating herbs may worsen disease</a:t>
                      </a:r>
                      <a:endParaRPr sz="1400" u="none" cap="none" strike="noStrike"/>
                    </a:p>
                  </a:txBody>
                  <a:tcPr marT="12700" marB="12700" marR="12700" marL="12700" anchor="ctr"/>
                </a:tc>
              </a:tr>
              <a:tr h="1439750">
                <a:tc>
                  <a:txBody>
                    <a:bodyPr/>
                    <a:lstStyle/>
                    <a:p>
                      <a:pPr indent="0" lvl="0" marL="0" marR="0" rtl="0" algn="ctr">
                        <a:lnSpc>
                          <a:spcPct val="100000"/>
                        </a:lnSpc>
                        <a:spcBef>
                          <a:spcPts val="0"/>
                        </a:spcBef>
                        <a:spcAft>
                          <a:spcPts val="0"/>
                        </a:spcAft>
                        <a:buClr>
                          <a:srgbClr val="000000"/>
                        </a:buClr>
                        <a:buSzPts val="2400"/>
                        <a:buFont typeface="Times"/>
                        <a:buNone/>
                      </a:pPr>
                      <a:r>
                        <a:rPr b="1" lang="en-US" sz="2400" u="none" cap="none" strike="noStrike"/>
                        <a:t>Patients on narrow-therapeutic-index drugs</a:t>
                      </a:r>
                      <a:endParaRPr sz="1400" u="none" cap="none" strike="noStrike"/>
                    </a:p>
                  </a:txBody>
                  <a:tcPr marT="12700" marB="12700" marR="12700" marL="12700" anchor="ctr"/>
                </a:tc>
                <a:tc>
                  <a:txBody>
                    <a:bodyPr/>
                    <a:lstStyle/>
                    <a:p>
                      <a:pPr indent="0" lvl="0" marL="0" marR="0" rtl="0" algn="ctr">
                        <a:lnSpc>
                          <a:spcPct val="100000"/>
                        </a:lnSpc>
                        <a:spcBef>
                          <a:spcPts val="0"/>
                        </a:spcBef>
                        <a:spcAft>
                          <a:spcPts val="0"/>
                        </a:spcAft>
                        <a:buClr>
                          <a:srgbClr val="000000"/>
                        </a:buClr>
                        <a:buSzPts val="2400"/>
                        <a:buFont typeface="Times"/>
                        <a:buNone/>
                      </a:pPr>
                      <a:r>
                        <a:rPr lang="en-US" sz="2400" u="none" cap="none" strike="noStrike"/>
                        <a:t>Small changes → toxicity or treatment failure</a:t>
                      </a:r>
                      <a:endParaRPr sz="1400" u="none" cap="none" strike="noStrike"/>
                    </a:p>
                  </a:txBody>
                  <a:tcPr marT="12700" marB="12700" marR="12700" marL="12700" anchor="ctr"/>
                </a:tc>
              </a:tr>
            </a:tbl>
          </a:graphicData>
        </a:graphic>
      </p:graphicFrame>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8" name="Shape 1158"/>
        <p:cNvGrpSpPr/>
        <p:nvPr/>
      </p:nvGrpSpPr>
      <p:grpSpPr>
        <a:xfrm>
          <a:off x="0" y="0"/>
          <a:ext cx="0" cy="0"/>
          <a:chOff x="0" y="0"/>
          <a:chExt cx="0" cy="0"/>
        </a:xfrm>
      </p:grpSpPr>
      <p:sp>
        <p:nvSpPr>
          <p:cNvPr id="1159" name="Google Shape;1159;h647bdb771f1b829b_0_145"/>
          <p:cNvSpPr/>
          <p:nvPr/>
        </p:nvSpPr>
        <p:spPr>
          <a:xfrm>
            <a:off x="-528003" y="0"/>
            <a:ext cx="190482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0" name="Google Shape;1160;h647bdb771f1b829b_0_145"/>
          <p:cNvSpPr txBox="1"/>
          <p:nvPr/>
        </p:nvSpPr>
        <p:spPr>
          <a:xfrm>
            <a:off x="1051778" y="1069378"/>
            <a:ext cx="17419200" cy="1015800"/>
          </a:xfrm>
          <a:prstGeom prst="rect">
            <a:avLst/>
          </a:prstGeom>
          <a:noFill/>
          <a:ln>
            <a:noFill/>
          </a:ln>
        </p:spPr>
        <p:txBody>
          <a:bodyPr anchorCtr="0" anchor="t" bIns="0" lIns="0" spcFirstLastPara="1" rIns="0" wrap="square" tIns="0">
            <a:spAutoFit/>
          </a:bodyPr>
          <a:lstStyle/>
          <a:p>
            <a:pPr indent="0" lvl="0" marL="0" marR="0" rtl="0" algn="l">
              <a:lnSpc>
                <a:spcPct val="137878"/>
              </a:lnSpc>
              <a:spcBef>
                <a:spcPts val="0"/>
              </a:spcBef>
              <a:spcAft>
                <a:spcPts val="0"/>
              </a:spcAft>
              <a:buClr>
                <a:srgbClr val="FFFFFF"/>
              </a:buClr>
              <a:buSzPts val="6600"/>
              <a:buFont typeface="Poppins"/>
              <a:buNone/>
            </a:pPr>
            <a:r>
              <a:rPr b="0" i="0" lang="en-US" sz="6600" u="none" cap="none" strike="noStrike">
                <a:solidFill>
                  <a:srgbClr val="FFFFFF"/>
                </a:solidFill>
                <a:latin typeface="Poppins"/>
                <a:ea typeface="Poppins"/>
                <a:cs typeface="Poppins"/>
                <a:sym typeface="Poppins"/>
              </a:rPr>
              <a:t>Clinical Red Flags</a:t>
            </a:r>
            <a:endParaRPr b="0" i="0" sz="1400" u="none" cap="none" strike="noStrike">
              <a:solidFill>
                <a:srgbClr val="000000"/>
              </a:solidFill>
              <a:latin typeface="Arial"/>
              <a:ea typeface="Arial"/>
              <a:cs typeface="Arial"/>
              <a:sym typeface="Arial"/>
            </a:endParaRPr>
          </a:p>
        </p:txBody>
      </p:sp>
      <p:sp>
        <p:nvSpPr>
          <p:cNvPr id="1161" name="Google Shape;1161;h647bdb771f1b829b_0_145"/>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62" name="Google Shape;1162;h647bdb771f1b829b_0_145"/>
          <p:cNvSpPr txBox="1"/>
          <p:nvPr/>
        </p:nvSpPr>
        <p:spPr>
          <a:xfrm>
            <a:off x="801282" y="4295054"/>
            <a:ext cx="7759500" cy="39096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000"/>
              <a:buFont typeface="Times"/>
              <a:buNone/>
            </a:pPr>
            <a:r>
              <a:rPr b="1" i="0" lang="en-US" sz="3000" u="none" cap="none" strike="noStrike">
                <a:solidFill>
                  <a:srgbClr val="000000"/>
                </a:solidFill>
                <a:latin typeface="Calibri"/>
                <a:ea typeface="Calibri"/>
                <a:cs typeface="Calibri"/>
                <a:sym typeface="Calibri"/>
              </a:rPr>
              <a:t>Clinical Red Flags → Stop &amp; Refer</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Unexplained bruising or bleeding</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Jaundice, dark urine, persistent fatigue</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New neurologic symptoms or confusion</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Worsening labs (LFTs, INR, thyroid labs)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Calibri"/>
              <a:buChar char="•"/>
            </a:pPr>
            <a:r>
              <a:rPr i="0" lang="en-US" sz="2800" u="none" cap="none" strike="noStrike">
                <a:solidFill>
                  <a:srgbClr val="000000"/>
                </a:solidFill>
                <a:latin typeface="Calibri"/>
                <a:ea typeface="Calibri"/>
                <a:cs typeface="Calibri"/>
                <a:sym typeface="Calibri"/>
              </a:rPr>
              <a:t>No symptom benefit after the expected trial period</a:t>
            </a:r>
            <a:endParaRPr i="0" sz="1400" u="none" cap="none" strike="noStrike">
              <a:solidFill>
                <a:srgbClr val="000000"/>
              </a:solidFill>
              <a:latin typeface="Calibri"/>
              <a:ea typeface="Calibri"/>
              <a:cs typeface="Calibri"/>
              <a:sym typeface="Calibri"/>
            </a:endParaRPr>
          </a:p>
        </p:txBody>
      </p:sp>
      <p:sp>
        <p:nvSpPr>
          <p:cNvPr id="1163" name="Google Shape;1163;h647bdb771f1b829b_0_145"/>
          <p:cNvSpPr txBox="1"/>
          <p:nvPr/>
        </p:nvSpPr>
        <p:spPr>
          <a:xfrm>
            <a:off x="9431535" y="4172875"/>
            <a:ext cx="7759500" cy="40635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3000"/>
              <a:buFont typeface="Times"/>
              <a:buNone/>
            </a:pPr>
            <a:r>
              <a:rPr b="1" i="0" lang="en-US" sz="3000" u="none" cap="none" strike="noStrike">
                <a:solidFill>
                  <a:srgbClr val="000000"/>
                </a:solidFill>
                <a:latin typeface="Calibri"/>
                <a:ea typeface="Calibri"/>
                <a:cs typeface="Calibri"/>
                <a:sym typeface="Calibri"/>
              </a:rPr>
              <a:t>Safety Triggers </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1" i="0" lang="en-US" sz="2800" u="none" cap="none" strike="noStrike">
                <a:solidFill>
                  <a:srgbClr val="000000"/>
                </a:solidFill>
                <a:latin typeface="Calibri"/>
                <a:ea typeface="Calibri"/>
                <a:cs typeface="Calibri"/>
                <a:sym typeface="Calibri"/>
              </a:rPr>
              <a:t>St. John’s wort</a:t>
            </a:r>
            <a:r>
              <a:rPr i="0" lang="en-US" sz="2800" u="none" cap="none" strike="noStrike">
                <a:solidFill>
                  <a:srgbClr val="000000"/>
                </a:solidFill>
                <a:latin typeface="Calibri"/>
                <a:ea typeface="Calibri"/>
                <a:cs typeface="Calibri"/>
                <a:sym typeface="Calibri"/>
              </a:rPr>
              <a:t> → ↓ drug levels</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1" i="0" lang="en-US" sz="2800" u="none" cap="none" strike="noStrike">
                <a:solidFill>
                  <a:srgbClr val="000000"/>
                </a:solidFill>
                <a:latin typeface="Calibri"/>
                <a:ea typeface="Calibri"/>
                <a:cs typeface="Calibri"/>
                <a:sym typeface="Calibri"/>
              </a:rPr>
              <a:t>Antiplatelet herbs</a:t>
            </a:r>
            <a:r>
              <a:rPr i="0" lang="en-US" sz="2800" u="none" cap="none" strike="noStrike">
                <a:solidFill>
                  <a:srgbClr val="000000"/>
                </a:solidFill>
                <a:latin typeface="Calibri"/>
                <a:ea typeface="Calibri"/>
                <a:cs typeface="Calibri"/>
                <a:sym typeface="Calibri"/>
              </a:rPr>
              <a:t> → bleeding risk</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1" i="0" lang="en-US" sz="2800" u="none" cap="none" strike="noStrike">
                <a:solidFill>
                  <a:srgbClr val="000000"/>
                </a:solidFill>
                <a:latin typeface="Calibri"/>
                <a:ea typeface="Calibri"/>
                <a:cs typeface="Calibri"/>
                <a:sym typeface="Calibri"/>
              </a:rPr>
              <a:t>Sedative herbs</a:t>
            </a:r>
            <a:r>
              <a:rPr i="0" lang="en-US" sz="2800" u="none" cap="none" strike="noStrike">
                <a:solidFill>
                  <a:srgbClr val="000000"/>
                </a:solidFill>
                <a:latin typeface="Calibri"/>
                <a:ea typeface="Calibri"/>
                <a:cs typeface="Calibri"/>
                <a:sym typeface="Calibri"/>
              </a:rPr>
              <a:t> → CNS depression</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1" i="0" lang="en-US" sz="2800" u="none" cap="none" strike="noStrike">
                <a:solidFill>
                  <a:srgbClr val="000000"/>
                </a:solidFill>
                <a:latin typeface="Calibri"/>
                <a:ea typeface="Calibri"/>
                <a:cs typeface="Calibri"/>
                <a:sym typeface="Calibri"/>
              </a:rPr>
              <a:t>Licorice</a:t>
            </a:r>
            <a:r>
              <a:rPr i="0" lang="en-US" sz="2800" u="none" cap="none" strike="noStrike">
                <a:solidFill>
                  <a:srgbClr val="000000"/>
                </a:solidFill>
                <a:latin typeface="Calibri"/>
                <a:ea typeface="Calibri"/>
                <a:cs typeface="Calibri"/>
                <a:sym typeface="Calibri"/>
              </a:rPr>
              <a:t> → hypokalemia, hypertension</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1" i="0" lang="en-US" sz="2800" u="none" cap="none" strike="noStrike">
                <a:solidFill>
                  <a:srgbClr val="000000"/>
                </a:solidFill>
                <a:latin typeface="Calibri"/>
                <a:ea typeface="Calibri"/>
                <a:cs typeface="Calibri"/>
                <a:sym typeface="Calibri"/>
              </a:rPr>
              <a:t>Green tea extract (high dose)</a:t>
            </a:r>
            <a:r>
              <a:rPr i="0" lang="en-US" sz="2800" u="none" cap="none" strike="noStrike">
                <a:solidFill>
                  <a:srgbClr val="000000"/>
                </a:solidFill>
                <a:latin typeface="Calibri"/>
                <a:ea typeface="Calibri"/>
                <a:cs typeface="Calibri"/>
                <a:sym typeface="Calibri"/>
              </a:rPr>
              <a:t> → hepatotoxicity</a:t>
            </a:r>
            <a:endParaRPr i="0" sz="1400" u="none" cap="none" strike="noStrike">
              <a:solidFill>
                <a:srgbClr val="000000"/>
              </a:solidFill>
              <a:latin typeface="Calibri"/>
              <a:ea typeface="Calibri"/>
              <a:cs typeface="Calibri"/>
              <a:sym typeface="Calibri"/>
            </a:endParaRPr>
          </a:p>
          <a:p>
            <a:pPr indent="-317500" lvl="0" marL="457200" marR="0" rtl="0" algn="l">
              <a:lnSpc>
                <a:spcPct val="100000"/>
              </a:lnSpc>
              <a:spcBef>
                <a:spcPts val="1200"/>
              </a:spcBef>
              <a:spcAft>
                <a:spcPts val="0"/>
              </a:spcAft>
              <a:buClr>
                <a:srgbClr val="000000"/>
              </a:buClr>
              <a:buSzPts val="2800"/>
              <a:buFont typeface="Times"/>
              <a:buChar char="•"/>
            </a:pPr>
            <a:r>
              <a:rPr b="1" i="0" lang="en-US" sz="2800" u="none" cap="none" strike="noStrike">
                <a:solidFill>
                  <a:srgbClr val="000000"/>
                </a:solidFill>
                <a:latin typeface="Calibri"/>
                <a:ea typeface="Calibri"/>
                <a:cs typeface="Calibri"/>
                <a:sym typeface="Calibri"/>
              </a:rPr>
              <a:t>Ashwagandha</a:t>
            </a:r>
            <a:r>
              <a:rPr i="0" lang="en-US" sz="2800" u="none" cap="none" strike="noStrike">
                <a:solidFill>
                  <a:srgbClr val="000000"/>
                </a:solidFill>
                <a:latin typeface="Calibri"/>
                <a:ea typeface="Calibri"/>
                <a:cs typeface="Calibri"/>
                <a:sym typeface="Calibri"/>
              </a:rPr>
              <a:t> → thyroid stimulation</a:t>
            </a:r>
            <a:endParaRPr i="0" sz="1400" u="none" cap="none" strike="noStrike">
              <a:solidFill>
                <a:srgbClr val="000000"/>
              </a:solidFill>
              <a:latin typeface="Calibri"/>
              <a:ea typeface="Calibri"/>
              <a:cs typeface="Calibri"/>
              <a:sym typeface="Calibri"/>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grpSp>
        <p:nvGrpSpPr>
          <p:cNvPr id="1168" name="Google Shape;1168;p153"/>
          <p:cNvGrpSpPr/>
          <p:nvPr/>
        </p:nvGrpSpPr>
        <p:grpSpPr>
          <a:xfrm>
            <a:off x="-528025" y="-2"/>
            <a:ext cx="19048347" cy="2434018"/>
            <a:chOff x="-1" y="-1"/>
            <a:chExt cx="19048347" cy="3086114"/>
          </a:xfrm>
        </p:grpSpPr>
        <p:sp>
          <p:nvSpPr>
            <p:cNvPr id="1169" name="Google Shape;1169;p153"/>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1170" name="Google Shape;1170;p153"/>
            <p:cNvSpPr txBox="1"/>
            <p:nvPr/>
          </p:nvSpPr>
          <p:spPr>
            <a:xfrm>
              <a:off x="-1" y="1"/>
              <a:ext cx="19048200" cy="14247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1171" name="Google Shape;1171;p153"/>
          <p:cNvSpPr txBox="1"/>
          <p:nvPr/>
        </p:nvSpPr>
        <p:spPr>
          <a:xfrm>
            <a:off x="1474894" y="1057695"/>
            <a:ext cx="17367796" cy="1140696"/>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Sample Quiz Questions</a:t>
            </a:r>
            <a:endParaRPr b="0" i="0" sz="1400" u="none" cap="none" strike="noStrike">
              <a:solidFill>
                <a:srgbClr val="000000"/>
              </a:solidFill>
              <a:latin typeface="Arial"/>
              <a:ea typeface="Arial"/>
              <a:cs typeface="Arial"/>
              <a:sym typeface="Arial"/>
            </a:endParaRPr>
          </a:p>
        </p:txBody>
      </p:sp>
      <p:sp>
        <p:nvSpPr>
          <p:cNvPr id="1172" name="Google Shape;1172;p153"/>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73" name="Google Shape;1173;p153"/>
          <p:cNvSpPr txBox="1"/>
          <p:nvPr/>
        </p:nvSpPr>
        <p:spPr>
          <a:xfrm>
            <a:off x="482025" y="2633200"/>
            <a:ext cx="17100300" cy="68610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1200"/>
              </a:spcBef>
              <a:spcAft>
                <a:spcPts val="0"/>
              </a:spcAft>
              <a:buClr>
                <a:schemeClr val="dk1"/>
              </a:buClr>
              <a:buSzPts val="1100"/>
              <a:buFont typeface="Arial"/>
              <a:buNone/>
            </a:pPr>
            <a:r>
              <a:rPr b="1" lang="en-US" sz="2300">
                <a:solidFill>
                  <a:schemeClr val="dk1"/>
                </a:solidFill>
                <a:latin typeface="Calibri"/>
                <a:ea typeface="Calibri"/>
                <a:cs typeface="Calibri"/>
                <a:sym typeface="Calibri"/>
              </a:rPr>
              <a:t>1. A client with type 2 diabetes consumes rice and beans daily as part of their cultural tradition. Which intervention best reflects culturally responsive, evidence-based care?</a:t>
            </a:r>
            <a:br>
              <a:rPr b="1"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A. Maintain the dish but adjust portion size and cooking methods</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B. Eliminate rice and beans and replace with low-carb substitutes</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C. Recommend a ketogenic diet regardless of cultural preference</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D. Advise fasting until glycemic control improves</a:t>
            </a:r>
            <a:endParaRPr sz="2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2300">
                <a:solidFill>
                  <a:schemeClr val="dk1"/>
                </a:solidFill>
                <a:latin typeface="Calibri"/>
                <a:ea typeface="Calibri"/>
                <a:cs typeface="Calibri"/>
                <a:sym typeface="Calibri"/>
              </a:rPr>
              <a:t>2. Which approach best demonstrates appropriate use of national guidelines when developing a personalized nutrition intervention?</a:t>
            </a:r>
            <a:br>
              <a:rPr b="1"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A. Applying the same diet to all clients with the same diagnosis</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B. Using research studies without considering safety thresholds</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C. Prioritizing client preference over clinical targets</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D. Establishing nutrient adequacy and safety limits before personalization</a:t>
            </a:r>
            <a:endParaRPr sz="2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b="1" lang="en-US" sz="2300">
                <a:solidFill>
                  <a:schemeClr val="dk1"/>
                </a:solidFill>
                <a:latin typeface="Calibri"/>
                <a:ea typeface="Calibri"/>
                <a:cs typeface="Calibri"/>
                <a:sym typeface="Calibri"/>
              </a:rPr>
              <a:t>3. Which diet pattern has the strongest evidence for reducing blood pressure in clients with primary hypertension?</a:t>
            </a:r>
            <a:br>
              <a:rPr b="1"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A. Mediterranean</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B. DASH</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C. Low-carbohydrate</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D. Ketogenic</a:t>
            </a:r>
            <a:endParaRPr b="1" sz="2300">
              <a:latin typeface="Calibri"/>
              <a:ea typeface="Calibri"/>
              <a:cs typeface="Calibri"/>
              <a:sym typeface="Calibri"/>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grpSp>
        <p:nvGrpSpPr>
          <p:cNvPr id="1178" name="Google Shape;1178;p154"/>
          <p:cNvGrpSpPr/>
          <p:nvPr/>
        </p:nvGrpSpPr>
        <p:grpSpPr>
          <a:xfrm>
            <a:off x="-528013" y="-225108"/>
            <a:ext cx="19048347" cy="3086114"/>
            <a:chOff x="-1" y="-1"/>
            <a:chExt cx="19048347" cy="3086114"/>
          </a:xfrm>
        </p:grpSpPr>
        <p:sp>
          <p:nvSpPr>
            <p:cNvPr id="1179" name="Google Shape;1179;p154"/>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1180" name="Google Shape;1180;p154"/>
            <p:cNvSpPr txBox="1"/>
            <p:nvPr/>
          </p:nvSpPr>
          <p:spPr>
            <a:xfrm>
              <a:off x="-1" y="1"/>
              <a:ext cx="19048200" cy="11235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1181" name="Google Shape;1181;p154"/>
          <p:cNvSpPr txBox="1"/>
          <p:nvPr/>
        </p:nvSpPr>
        <p:spPr>
          <a:xfrm>
            <a:off x="1474894" y="1057695"/>
            <a:ext cx="17367796" cy="1140696"/>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Sample Quiz Questions</a:t>
            </a:r>
            <a:endParaRPr b="0" i="0" sz="1400" u="none" cap="none" strike="noStrike">
              <a:solidFill>
                <a:srgbClr val="000000"/>
              </a:solidFill>
              <a:latin typeface="Arial"/>
              <a:ea typeface="Arial"/>
              <a:cs typeface="Arial"/>
              <a:sym typeface="Arial"/>
            </a:endParaRPr>
          </a:p>
        </p:txBody>
      </p:sp>
      <p:sp>
        <p:nvSpPr>
          <p:cNvPr id="1182" name="Google Shape;1182;p154"/>
          <p:cNvSpPr/>
          <p:nvPr/>
        </p:nvSpPr>
        <p:spPr>
          <a:xfrm>
            <a:off x="-2602379" y="0"/>
            <a:ext cx="3256089" cy="3256087"/>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83" name="Google Shape;1183;p154"/>
          <p:cNvSpPr txBox="1"/>
          <p:nvPr/>
        </p:nvSpPr>
        <p:spPr>
          <a:xfrm>
            <a:off x="716910" y="3038364"/>
            <a:ext cx="16558500" cy="68610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1200"/>
              </a:spcBef>
              <a:spcAft>
                <a:spcPts val="0"/>
              </a:spcAft>
              <a:buClr>
                <a:schemeClr val="dk1"/>
              </a:buClr>
              <a:buSzPts val="1100"/>
              <a:buFont typeface="Arial"/>
              <a:buNone/>
            </a:pPr>
            <a:r>
              <a:rPr b="1" lang="en-US" sz="2300">
                <a:solidFill>
                  <a:schemeClr val="dk1"/>
                </a:solidFill>
                <a:latin typeface="Calibri"/>
                <a:ea typeface="Calibri"/>
                <a:cs typeface="Calibri"/>
                <a:sym typeface="Calibri"/>
              </a:rPr>
              <a:t>4. A client on long-term metformin therapy presents with fatigue and numbness in the feet. Which nutrient depletion is most likely?</a:t>
            </a:r>
            <a:br>
              <a:rPr b="1"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A. Vitamin B12</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B. Iron</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C. Vitamin D</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D. Magnesium</a:t>
            </a:r>
            <a:endParaRPr sz="2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2300">
                <a:solidFill>
                  <a:schemeClr val="dk1"/>
                </a:solidFill>
                <a:latin typeface="Calibri"/>
                <a:ea typeface="Calibri"/>
                <a:cs typeface="Calibri"/>
                <a:sym typeface="Calibri"/>
              </a:rPr>
              <a:t>5. Which laboratory value most clearly triggers intervention for magnesium depletion related to chronic proton pump inhibitor (PPI) use?</a:t>
            </a:r>
            <a:br>
              <a:rPr b="1"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A. Serum magnesium 2.5 mg/dL</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B. Serum magnesium 2.2 mg/dL</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C. Serum magnesium 1.7 mg/dL</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D. Serum magnesium 1.9 mg/dL</a:t>
            </a:r>
            <a:endParaRPr sz="23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b="1" lang="en-US" sz="2300">
                <a:solidFill>
                  <a:schemeClr val="dk1"/>
                </a:solidFill>
                <a:latin typeface="Calibri"/>
                <a:ea typeface="Calibri"/>
                <a:cs typeface="Calibri"/>
                <a:sym typeface="Calibri"/>
              </a:rPr>
              <a:t>6. Which strategy is most effective for improving long-term client adherence to a nutrition intervention?</a:t>
            </a:r>
            <a:br>
              <a:rPr b="1"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A. Eliminating flexibility to ensure strict compliance</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B. Increasing the number of recommendations provided at each visit</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C. Using fear-based education to emphasize disease risk</a:t>
            </a:r>
            <a:br>
              <a:rPr lang="en-US" sz="2300">
                <a:solidFill>
                  <a:schemeClr val="dk1"/>
                </a:solidFill>
                <a:latin typeface="Calibri"/>
                <a:ea typeface="Calibri"/>
                <a:cs typeface="Calibri"/>
                <a:sym typeface="Calibri"/>
              </a:rPr>
            </a:br>
            <a:r>
              <a:rPr lang="en-US" sz="2300">
                <a:solidFill>
                  <a:schemeClr val="dk1"/>
                </a:solidFill>
                <a:latin typeface="Calibri"/>
                <a:ea typeface="Calibri"/>
                <a:cs typeface="Calibri"/>
                <a:sym typeface="Calibri"/>
              </a:rPr>
              <a:t> D. Simplifying the plan and co-creating goals with the client</a:t>
            </a:r>
            <a:endParaRPr b="1" sz="2300">
              <a:solidFill>
                <a:schemeClr val="dk1"/>
              </a:solidFill>
              <a:latin typeface="Calibri"/>
              <a:ea typeface="Calibri"/>
              <a:cs typeface="Calibri"/>
              <a:sym typeface="Calibri"/>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7" name="Shape 1187"/>
        <p:cNvGrpSpPr/>
        <p:nvPr/>
      </p:nvGrpSpPr>
      <p:grpSpPr>
        <a:xfrm>
          <a:off x="0" y="0"/>
          <a:ext cx="0" cy="0"/>
          <a:chOff x="0" y="0"/>
          <a:chExt cx="0" cy="0"/>
        </a:xfrm>
      </p:grpSpPr>
      <p:grpSp>
        <p:nvGrpSpPr>
          <p:cNvPr id="1188" name="Google Shape;1188;h647bdb771f1b829b_0_153"/>
          <p:cNvGrpSpPr/>
          <p:nvPr/>
        </p:nvGrpSpPr>
        <p:grpSpPr>
          <a:xfrm>
            <a:off x="-528020" y="-13"/>
            <a:ext cx="19048500" cy="3086100"/>
            <a:chOff x="-3" y="-2"/>
            <a:chExt cx="19048500" cy="3086100"/>
          </a:xfrm>
        </p:grpSpPr>
        <p:sp>
          <p:nvSpPr>
            <p:cNvPr id="1189" name="Google Shape;1189;h647bdb771f1b829b_0_153"/>
            <p:cNvSpPr/>
            <p:nvPr/>
          </p:nvSpPr>
          <p:spPr>
            <a:xfrm>
              <a:off x="-3" y="-2"/>
              <a:ext cx="190485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1190" name="Google Shape;1190;h647bdb771f1b829b_0_153"/>
            <p:cNvSpPr txBox="1"/>
            <p:nvPr/>
          </p:nvSpPr>
          <p:spPr>
            <a:xfrm>
              <a:off x="-3" y="1"/>
              <a:ext cx="19048500" cy="11235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1191" name="Google Shape;1191;h647bdb771f1b829b_0_153"/>
          <p:cNvSpPr txBox="1"/>
          <p:nvPr/>
        </p:nvSpPr>
        <p:spPr>
          <a:xfrm>
            <a:off x="1270920" y="1230773"/>
            <a:ext cx="14220900" cy="1123500"/>
          </a:xfrm>
          <a:prstGeom prst="rect">
            <a:avLst/>
          </a:prstGeom>
          <a:noFill/>
          <a:ln>
            <a:noFill/>
          </a:ln>
        </p:spPr>
        <p:txBody>
          <a:bodyPr anchorCtr="0" anchor="t" bIns="0" lIns="0" spcFirstLastPara="1" rIns="0" wrap="square" tIns="0">
            <a:spAutoFit/>
          </a:bodyPr>
          <a:lstStyle/>
          <a:p>
            <a:pPr indent="0" lvl="0" marL="0" marR="0" rtl="0" algn="l">
              <a:lnSpc>
                <a:spcPct val="124657"/>
              </a:lnSpc>
              <a:spcBef>
                <a:spcPts val="0"/>
              </a:spcBef>
              <a:spcAft>
                <a:spcPts val="0"/>
              </a:spcAft>
              <a:buClr>
                <a:srgbClr val="FFFFFF"/>
              </a:buClr>
              <a:buSzPts val="7300"/>
              <a:buFont typeface="Poppins"/>
              <a:buNone/>
            </a:pPr>
            <a:r>
              <a:rPr b="0" i="0" lang="en-US" sz="7300" u="none" cap="none" strike="noStrike">
                <a:solidFill>
                  <a:srgbClr val="FFFFFF"/>
                </a:solidFill>
                <a:latin typeface="Poppins"/>
                <a:ea typeface="Poppins"/>
                <a:cs typeface="Poppins"/>
                <a:sym typeface="Poppins"/>
              </a:rPr>
              <a:t>Sample Quiz Questions</a:t>
            </a:r>
            <a:endParaRPr b="0" i="0" sz="1400" u="none" cap="none" strike="noStrike">
              <a:solidFill>
                <a:srgbClr val="000000"/>
              </a:solidFill>
              <a:latin typeface="Arial"/>
              <a:ea typeface="Arial"/>
              <a:cs typeface="Arial"/>
              <a:sym typeface="Arial"/>
            </a:endParaRPr>
          </a:p>
        </p:txBody>
      </p:sp>
      <p:sp>
        <p:nvSpPr>
          <p:cNvPr id="1192" name="Google Shape;1192;h647bdb771f1b829b_0_153"/>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193" name="Google Shape;1193;h647bdb771f1b829b_0_153"/>
          <p:cNvSpPr txBox="1"/>
          <p:nvPr/>
        </p:nvSpPr>
        <p:spPr>
          <a:xfrm>
            <a:off x="494708" y="3256201"/>
            <a:ext cx="17298600" cy="70428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1200"/>
              </a:spcBef>
              <a:spcAft>
                <a:spcPts val="0"/>
              </a:spcAft>
              <a:buClr>
                <a:schemeClr val="dk1"/>
              </a:buClr>
              <a:buSzPts val="1100"/>
              <a:buFont typeface="Arial"/>
              <a:buNone/>
            </a:pPr>
            <a:r>
              <a:rPr b="1" lang="en-US" sz="2100">
                <a:solidFill>
                  <a:schemeClr val="dk1"/>
                </a:solidFill>
                <a:latin typeface="Calibri"/>
                <a:ea typeface="Calibri"/>
                <a:cs typeface="Calibri"/>
                <a:sym typeface="Calibri"/>
              </a:rPr>
              <a:t>7. A 42-year-old woman with iron-deficiency anemia takes ferrous sulfate 65 mg elemental daily, calcium carbonate 600 mg, and levothyroxine each morning. After 8 weeks, hemoglobin has not improved. Which factor most likely explains the lack of response?</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A. Calcium and levothyroxine impairing iron absorption</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B. Inadequate iron dose</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C. Excess vitamin C intake</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D. Iron-induced oxidative stress</a:t>
            </a:r>
            <a:endParaRPr sz="21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2100">
                <a:solidFill>
                  <a:schemeClr val="dk1"/>
                </a:solidFill>
                <a:latin typeface="Calibri"/>
                <a:ea typeface="Calibri"/>
                <a:cs typeface="Calibri"/>
                <a:sym typeface="Calibri"/>
              </a:rPr>
              <a:t>8. A client with IBS-D reports frequent loose stools, urgency, and abdominal pain. They also have mild GERD. Which botanical is MOST appropriate as first-line therapy?</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A. Aloe vera</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B. Senna</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C. Peppermint oil (enteric-coated)</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D. Slippery elm</a:t>
            </a:r>
            <a:endParaRPr sz="21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b="1" lang="en-US" sz="2100">
                <a:solidFill>
                  <a:schemeClr val="dk1"/>
                </a:solidFill>
                <a:latin typeface="Calibri"/>
                <a:ea typeface="Calibri"/>
                <a:cs typeface="Calibri"/>
                <a:sym typeface="Calibri"/>
              </a:rPr>
              <a:t>9. A postmenopausal woman with osteopenia is taking 1,200 mg calcium daily, but bone density continues to decline. Which combination would MOST improve calcium utilization and bone health?</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A. Calcium + iron</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B. Calcium + zinc</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C. Calcium + vitamin E</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D. Calcium + vitamin D + magnesium</a:t>
            </a:r>
            <a:endParaRPr sz="2100">
              <a:latin typeface="Calibri"/>
              <a:ea typeface="Calibri"/>
              <a:cs typeface="Calibri"/>
              <a:sym typeface="Calibri"/>
            </a:endParaRPr>
          </a:p>
        </p:txBody>
      </p:sp>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7" name="Shape 1197"/>
        <p:cNvGrpSpPr/>
        <p:nvPr/>
      </p:nvGrpSpPr>
      <p:grpSpPr>
        <a:xfrm>
          <a:off x="0" y="0"/>
          <a:ext cx="0" cy="0"/>
          <a:chOff x="0" y="0"/>
          <a:chExt cx="0" cy="0"/>
        </a:xfrm>
      </p:grpSpPr>
      <p:grpSp>
        <p:nvGrpSpPr>
          <p:cNvPr id="1198" name="Google Shape;1198;h647bdb771f1b829b_0_164"/>
          <p:cNvGrpSpPr/>
          <p:nvPr/>
        </p:nvGrpSpPr>
        <p:grpSpPr>
          <a:xfrm>
            <a:off x="-528020" y="-13"/>
            <a:ext cx="19048500" cy="3086100"/>
            <a:chOff x="-3" y="-2"/>
            <a:chExt cx="19048500" cy="3086100"/>
          </a:xfrm>
        </p:grpSpPr>
        <p:sp>
          <p:nvSpPr>
            <p:cNvPr id="1199" name="Google Shape;1199;h647bdb771f1b829b_0_164"/>
            <p:cNvSpPr/>
            <p:nvPr/>
          </p:nvSpPr>
          <p:spPr>
            <a:xfrm>
              <a:off x="-3" y="-2"/>
              <a:ext cx="190485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1200" name="Google Shape;1200;h647bdb771f1b829b_0_164"/>
            <p:cNvSpPr txBox="1"/>
            <p:nvPr/>
          </p:nvSpPr>
          <p:spPr>
            <a:xfrm>
              <a:off x="-3" y="1"/>
              <a:ext cx="19048500" cy="11235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1201" name="Google Shape;1201;h647bdb771f1b829b_0_164"/>
          <p:cNvSpPr txBox="1"/>
          <p:nvPr/>
        </p:nvSpPr>
        <p:spPr>
          <a:xfrm>
            <a:off x="1270920" y="1230773"/>
            <a:ext cx="14220900" cy="1123500"/>
          </a:xfrm>
          <a:prstGeom prst="rect">
            <a:avLst/>
          </a:prstGeom>
          <a:noFill/>
          <a:ln>
            <a:noFill/>
          </a:ln>
        </p:spPr>
        <p:txBody>
          <a:bodyPr anchorCtr="0" anchor="t" bIns="0" lIns="0" spcFirstLastPara="1" rIns="0" wrap="square" tIns="0">
            <a:spAutoFit/>
          </a:bodyPr>
          <a:lstStyle/>
          <a:p>
            <a:pPr indent="0" lvl="0" marL="0" marR="0" rtl="0" algn="l">
              <a:lnSpc>
                <a:spcPct val="124657"/>
              </a:lnSpc>
              <a:spcBef>
                <a:spcPts val="0"/>
              </a:spcBef>
              <a:spcAft>
                <a:spcPts val="0"/>
              </a:spcAft>
              <a:buClr>
                <a:srgbClr val="FFFFFF"/>
              </a:buClr>
              <a:buSzPts val="7300"/>
              <a:buFont typeface="Poppins"/>
              <a:buNone/>
            </a:pPr>
            <a:r>
              <a:rPr b="0" i="0" lang="en-US" sz="7300" u="none" cap="none" strike="noStrike">
                <a:solidFill>
                  <a:srgbClr val="FFFFFF"/>
                </a:solidFill>
                <a:latin typeface="Poppins"/>
                <a:ea typeface="Poppins"/>
                <a:cs typeface="Poppins"/>
                <a:sym typeface="Poppins"/>
              </a:rPr>
              <a:t>Sample Quiz Questions</a:t>
            </a:r>
            <a:endParaRPr b="0" i="0" sz="1400" u="none" cap="none" strike="noStrike">
              <a:solidFill>
                <a:srgbClr val="000000"/>
              </a:solidFill>
              <a:latin typeface="Arial"/>
              <a:ea typeface="Arial"/>
              <a:cs typeface="Arial"/>
              <a:sym typeface="Arial"/>
            </a:endParaRPr>
          </a:p>
        </p:txBody>
      </p:sp>
      <p:sp>
        <p:nvSpPr>
          <p:cNvPr id="1202" name="Google Shape;1202;h647bdb771f1b829b_0_164"/>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03" name="Google Shape;1203;h647bdb771f1b829b_0_164"/>
          <p:cNvSpPr txBox="1"/>
          <p:nvPr/>
        </p:nvSpPr>
        <p:spPr>
          <a:xfrm>
            <a:off x="954615" y="3266511"/>
            <a:ext cx="14853600" cy="7042800"/>
          </a:xfrm>
          <a:prstGeom prst="rect">
            <a:avLst/>
          </a:prstGeom>
          <a:noFill/>
          <a:ln>
            <a:noFill/>
          </a:ln>
        </p:spPr>
        <p:txBody>
          <a:bodyPr anchorCtr="0" anchor="t" bIns="45700" lIns="45700" spcFirstLastPara="1" rIns="45700" wrap="square" tIns="45700">
            <a:spAutoFit/>
          </a:bodyPr>
          <a:lstStyle/>
          <a:p>
            <a:pPr indent="0" lvl="0" marL="0" rtl="0" algn="l">
              <a:lnSpc>
                <a:spcPct val="115000"/>
              </a:lnSpc>
              <a:spcBef>
                <a:spcPts val="1200"/>
              </a:spcBef>
              <a:spcAft>
                <a:spcPts val="0"/>
              </a:spcAft>
              <a:buClr>
                <a:schemeClr val="dk1"/>
              </a:buClr>
              <a:buSzPts val="1100"/>
              <a:buFont typeface="Arial"/>
              <a:buNone/>
            </a:pPr>
            <a:r>
              <a:rPr b="1" lang="en-US" sz="2100">
                <a:solidFill>
                  <a:schemeClr val="dk1"/>
                </a:solidFill>
                <a:latin typeface="Calibri"/>
                <a:ea typeface="Calibri"/>
                <a:cs typeface="Calibri"/>
                <a:sym typeface="Calibri"/>
              </a:rPr>
              <a:t>10. A 60-year-old man on warfarin asks about using botanicals for joint pain. Which supplement presents the GREATEST safety concern?</a:t>
            </a:r>
            <a:br>
              <a:rPr b="1" lang="en-US" sz="2100">
                <a:solidFill>
                  <a:schemeClr val="dk1"/>
                </a:solidFill>
                <a:latin typeface="Calibri"/>
                <a:ea typeface="Calibri"/>
                <a:cs typeface="Calibri"/>
                <a:sym typeface="Calibri"/>
              </a:rPr>
            </a:br>
            <a:r>
              <a:rPr b="1" lang="en-US" sz="2100">
                <a:solidFill>
                  <a:schemeClr val="dk1"/>
                </a:solidFill>
                <a:latin typeface="Calibri"/>
                <a:ea typeface="Calibri"/>
                <a:cs typeface="Calibri"/>
                <a:sym typeface="Calibri"/>
              </a:rPr>
              <a:t> A. Turmeric (high-dose curcumin)</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B. Boswellia</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C. Ginger (food dose)</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D. Milk thistle</a:t>
            </a:r>
            <a:endParaRPr sz="21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rPr b="1" lang="en-US" sz="2100">
                <a:solidFill>
                  <a:schemeClr val="dk1"/>
                </a:solidFill>
                <a:latin typeface="Calibri"/>
                <a:ea typeface="Calibri"/>
                <a:cs typeface="Calibri"/>
                <a:sym typeface="Calibri"/>
              </a:rPr>
              <a:t>11. A client has difficulty falling asleep due to racing thoughts and stress but does not want next-day sedation. Which nutraceutical is MOST appropriate?</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A. Valerian</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B. Melatonin 10 mg</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C. Kava</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D. L-theanine 200 mg</a:t>
            </a:r>
            <a:endParaRPr sz="2100">
              <a:solidFill>
                <a:schemeClr val="dk1"/>
              </a:solidFill>
              <a:latin typeface="Calibri"/>
              <a:ea typeface="Calibri"/>
              <a:cs typeface="Calibri"/>
              <a:sym typeface="Calibri"/>
            </a:endParaRPr>
          </a:p>
          <a:p>
            <a:pPr indent="0" lvl="0" marL="0" rtl="0" algn="l">
              <a:lnSpc>
                <a:spcPct val="115000"/>
              </a:lnSpc>
              <a:spcBef>
                <a:spcPts val="1200"/>
              </a:spcBef>
              <a:spcAft>
                <a:spcPts val="1200"/>
              </a:spcAft>
              <a:buClr>
                <a:schemeClr val="dk1"/>
              </a:buClr>
              <a:buSzPts val="1100"/>
              <a:buFont typeface="Arial"/>
              <a:buNone/>
            </a:pPr>
            <a:r>
              <a:rPr b="1" lang="en-US" sz="2100">
                <a:solidFill>
                  <a:schemeClr val="dk1"/>
                </a:solidFill>
                <a:latin typeface="Calibri"/>
                <a:ea typeface="Calibri"/>
                <a:cs typeface="Calibri"/>
                <a:sym typeface="Calibri"/>
              </a:rPr>
              <a:t>12.</a:t>
            </a:r>
            <a:r>
              <a:rPr lang="en-US" sz="2100">
                <a:solidFill>
                  <a:schemeClr val="dk1"/>
                </a:solidFill>
                <a:latin typeface="Calibri"/>
                <a:ea typeface="Calibri"/>
                <a:cs typeface="Calibri"/>
                <a:sym typeface="Calibri"/>
              </a:rPr>
              <a:t> A woman taking oral contraceptives and an SSRI begins using an herbal supplement for mood support. Which botanical poses the </a:t>
            </a:r>
            <a:r>
              <a:rPr b="1" lang="en-US" sz="2100">
                <a:solidFill>
                  <a:schemeClr val="dk1"/>
                </a:solidFill>
                <a:latin typeface="Calibri"/>
                <a:ea typeface="Calibri"/>
                <a:cs typeface="Calibri"/>
                <a:sym typeface="Calibri"/>
              </a:rPr>
              <a:t>HIGHEST interaction risk?</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A. Ashwagandha</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B. Rhodiola</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C. St. John's wort</a:t>
            </a:r>
            <a:br>
              <a:rPr lang="en-US" sz="2100">
                <a:solidFill>
                  <a:schemeClr val="dk1"/>
                </a:solidFill>
                <a:latin typeface="Calibri"/>
                <a:ea typeface="Calibri"/>
                <a:cs typeface="Calibri"/>
                <a:sym typeface="Calibri"/>
              </a:rPr>
            </a:br>
            <a:r>
              <a:rPr lang="en-US" sz="2100">
                <a:solidFill>
                  <a:schemeClr val="dk1"/>
                </a:solidFill>
                <a:latin typeface="Calibri"/>
                <a:ea typeface="Calibri"/>
                <a:cs typeface="Calibri"/>
                <a:sym typeface="Calibri"/>
              </a:rPr>
              <a:t> D. Chamomile</a:t>
            </a:r>
            <a:endParaRPr sz="2100">
              <a:latin typeface="Calibri"/>
              <a:ea typeface="Calibri"/>
              <a:cs typeface="Calibri"/>
              <a:sym typeface="Calibri"/>
            </a:endParaRPr>
          </a:p>
        </p:txBody>
      </p:sp>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7" name="Shape 1207"/>
        <p:cNvGrpSpPr/>
        <p:nvPr/>
      </p:nvGrpSpPr>
      <p:grpSpPr>
        <a:xfrm>
          <a:off x="0" y="0"/>
          <a:ext cx="0" cy="0"/>
          <a:chOff x="0" y="0"/>
          <a:chExt cx="0" cy="0"/>
        </a:xfrm>
      </p:grpSpPr>
      <p:sp>
        <p:nvSpPr>
          <p:cNvPr id="1208" name="Google Shape;1208;p155"/>
          <p:cNvSpPr/>
          <p:nvPr/>
        </p:nvSpPr>
        <p:spPr>
          <a:xfrm rot="10800000">
            <a:off x="-2" y="-3"/>
            <a:ext cx="18288005" cy="10287005"/>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2800"/>
              <a:buFont typeface="Times"/>
              <a:buNone/>
            </a:pPr>
            <a:r>
              <a:t/>
            </a:r>
            <a:endParaRPr b="1" i="0" sz="2800" u="none" cap="none" strike="noStrike">
              <a:solidFill>
                <a:srgbClr val="000000"/>
              </a:solidFill>
              <a:latin typeface="Times"/>
              <a:ea typeface="Times"/>
              <a:cs typeface="Times"/>
              <a:sym typeface="Times"/>
            </a:endParaRPr>
          </a:p>
        </p:txBody>
      </p:sp>
      <p:grpSp>
        <p:nvGrpSpPr>
          <p:cNvPr id="1209" name="Google Shape;1209;p155"/>
          <p:cNvGrpSpPr/>
          <p:nvPr/>
        </p:nvGrpSpPr>
        <p:grpSpPr>
          <a:xfrm>
            <a:off x="-528013" y="-8"/>
            <a:ext cx="19048349" cy="3086115"/>
            <a:chOff x="-1" y="-1"/>
            <a:chExt cx="19048347" cy="3086114"/>
          </a:xfrm>
        </p:grpSpPr>
        <p:sp>
          <p:nvSpPr>
            <p:cNvPr id="1210" name="Google Shape;1210;p155"/>
            <p:cNvSpPr/>
            <p:nvPr/>
          </p:nvSpPr>
          <p:spPr>
            <a:xfrm>
              <a:off x="-1" y="-1"/>
              <a:ext cx="19048347" cy="3086114"/>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1211" name="Google Shape;1211;p155"/>
            <p:cNvSpPr txBox="1"/>
            <p:nvPr/>
          </p:nvSpPr>
          <p:spPr>
            <a:xfrm>
              <a:off x="-1" y="1"/>
              <a:ext cx="19048347" cy="1211687"/>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1212" name="Google Shape;1212;p155"/>
          <p:cNvSpPr txBox="1"/>
          <p:nvPr/>
        </p:nvSpPr>
        <p:spPr>
          <a:xfrm>
            <a:off x="1474894" y="1057695"/>
            <a:ext cx="17367796" cy="1140696"/>
          </a:xfrm>
          <a:prstGeom prst="rect">
            <a:avLst/>
          </a:prstGeom>
          <a:noFill/>
          <a:ln>
            <a:noFill/>
          </a:ln>
        </p:spPr>
        <p:txBody>
          <a:bodyPr anchorCtr="0" anchor="t" bIns="0" lIns="0" spcFirstLastPara="1" rIns="0" wrap="square" tIns="0">
            <a:spAutoFit/>
          </a:bodyPr>
          <a:lstStyle/>
          <a:p>
            <a:pPr indent="0" lvl="0" marL="0" marR="0" rtl="0" algn="l">
              <a:lnSpc>
                <a:spcPct val="122972"/>
              </a:lnSpc>
              <a:spcBef>
                <a:spcPts val="0"/>
              </a:spcBef>
              <a:spcAft>
                <a:spcPts val="0"/>
              </a:spcAft>
              <a:buClr>
                <a:srgbClr val="FFFFFF"/>
              </a:buClr>
              <a:buSzPts val="7400"/>
              <a:buFont typeface="Poppins"/>
              <a:buNone/>
            </a:pPr>
            <a:r>
              <a:rPr b="0" i="0" lang="en-US" sz="7400" u="none" cap="none" strike="noStrike">
                <a:solidFill>
                  <a:srgbClr val="FFFFFF"/>
                </a:solidFill>
                <a:latin typeface="Poppins"/>
                <a:ea typeface="Poppins"/>
                <a:cs typeface="Poppins"/>
                <a:sym typeface="Poppins"/>
              </a:rPr>
              <a:t>References</a:t>
            </a:r>
            <a:endParaRPr b="0" i="0" sz="1400" u="none" cap="none" strike="noStrike">
              <a:solidFill>
                <a:srgbClr val="000000"/>
              </a:solidFill>
              <a:latin typeface="Arial"/>
              <a:ea typeface="Arial"/>
              <a:cs typeface="Arial"/>
              <a:sym typeface="Arial"/>
            </a:endParaRPr>
          </a:p>
        </p:txBody>
      </p:sp>
      <p:sp>
        <p:nvSpPr>
          <p:cNvPr id="1213" name="Google Shape;1213;p155"/>
          <p:cNvSpPr/>
          <p:nvPr/>
        </p:nvSpPr>
        <p:spPr>
          <a:xfrm>
            <a:off x="-2602379" y="0"/>
            <a:ext cx="3256089" cy="3256087"/>
          </a:xfrm>
          <a:prstGeom prst="rect">
            <a:avLst/>
          </a:prstGeom>
          <a:blipFill rotWithShape="1">
            <a:blip r:embed="rId4">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14" name="Google Shape;1214;p155"/>
          <p:cNvSpPr txBox="1"/>
          <p:nvPr/>
        </p:nvSpPr>
        <p:spPr>
          <a:xfrm>
            <a:off x="716871" y="3284947"/>
            <a:ext cx="16558582" cy="7914637"/>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Dietary Guidelines for Americans (DGA)</a:t>
            </a:r>
            <a:r>
              <a:rPr b="0" i="0" lang="en-US" sz="1200" u="none" cap="none" strike="noStrike">
                <a:solidFill>
                  <a:srgbClr val="000000"/>
                </a:solidFill>
                <a:latin typeface="Times"/>
                <a:ea typeface="Times"/>
                <a:cs typeface="Times"/>
                <a:sym typeface="Times"/>
              </a:rPr>
              <a:t> – USDA &amp; HHS Population-based dietary patterns, chronic disease prevention, food-first framework.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Dietary Reference Intakes (DRIs)</a:t>
            </a:r>
            <a:r>
              <a:rPr b="0" i="0" lang="en-US" sz="1200" u="none" cap="none" strike="noStrike">
                <a:solidFill>
                  <a:srgbClr val="000000"/>
                </a:solidFill>
                <a:latin typeface="Times"/>
                <a:ea typeface="Times"/>
                <a:cs typeface="Times"/>
                <a:sym typeface="Times"/>
              </a:rPr>
              <a:t> – National Academies (NASEM) RDAs, AIs, ULs for nutrient adequacy and safety boundaries.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FDA Nutrition &amp; Drug Guidance </a:t>
            </a:r>
            <a:r>
              <a:rPr b="0" i="0" lang="en-US" sz="1200" u="none" cap="none" strike="noStrike">
                <a:solidFill>
                  <a:srgbClr val="000000"/>
                </a:solidFill>
                <a:latin typeface="Times"/>
                <a:ea typeface="Times"/>
                <a:cs typeface="Times"/>
                <a:sym typeface="Times"/>
              </a:rPr>
              <a:t>Supplement labeling, drug–food interaction standards.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American Diabetes Association (ADA)</a:t>
            </a:r>
            <a:r>
              <a:rPr b="0" i="0" lang="en-US" sz="1200" u="none" cap="none" strike="noStrike">
                <a:solidFill>
                  <a:srgbClr val="000000"/>
                </a:solidFill>
                <a:latin typeface="Times"/>
                <a:ea typeface="Times"/>
                <a:cs typeface="Times"/>
                <a:sym typeface="Times"/>
              </a:rPr>
              <a:t> – Standards of Care in Diabetes Individualized eating patterns, glycemic targets, cardiometabolic risk.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American Heart Association (AHA) / American College of Cardiology (ACC) </a:t>
            </a:r>
            <a:r>
              <a:rPr b="0" i="0" lang="en-US" sz="1200" u="none" cap="none" strike="noStrike">
                <a:solidFill>
                  <a:srgbClr val="000000"/>
                </a:solidFill>
                <a:latin typeface="Times"/>
                <a:ea typeface="Times"/>
                <a:cs typeface="Times"/>
                <a:sym typeface="Times"/>
              </a:rPr>
              <a:t>Cardiovascular risk reduction, lipids, hypertension, DASH pattern.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American Gastroenterological Association (AGA) </a:t>
            </a:r>
            <a:r>
              <a:rPr b="0" i="0" lang="en-US" sz="1200" u="none" cap="none" strike="noStrike">
                <a:solidFill>
                  <a:srgbClr val="000000"/>
                </a:solidFill>
                <a:latin typeface="Times"/>
                <a:ea typeface="Times"/>
                <a:cs typeface="Times"/>
                <a:sym typeface="Times"/>
              </a:rPr>
              <a:t>IBS, low-FODMAP diet (short-term), fiber recommendations.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Endocrine Society </a:t>
            </a:r>
            <a:r>
              <a:rPr b="0" i="0" lang="en-US" sz="1200" u="none" cap="none" strike="noStrike">
                <a:solidFill>
                  <a:srgbClr val="000000"/>
                </a:solidFill>
                <a:latin typeface="Times"/>
                <a:ea typeface="Times"/>
                <a:cs typeface="Times"/>
                <a:sym typeface="Times"/>
              </a:rPr>
              <a:t>PCOS, thyroid disorders, endocrine-related nutrition considerations.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U.S. Preventive Services Task Force (USPSTF) </a:t>
            </a:r>
            <a:r>
              <a:rPr b="0" i="0" lang="en-US" sz="1200" u="none" cap="none" strike="noStrike">
                <a:solidFill>
                  <a:srgbClr val="000000"/>
                </a:solidFill>
                <a:latin typeface="Times"/>
                <a:ea typeface="Times"/>
                <a:cs typeface="Times"/>
                <a:sym typeface="Times"/>
              </a:rPr>
              <a:t>Obesity, behavioral counseling, prevention strategies.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Mediterranean Diet</a:t>
            </a:r>
            <a:r>
              <a:rPr b="0" i="0" lang="en-US" sz="1200" u="none" cap="none" strike="noStrike">
                <a:solidFill>
                  <a:srgbClr val="000000"/>
                </a:solidFill>
                <a:latin typeface="Times"/>
                <a:ea typeface="Times"/>
                <a:cs typeface="Times"/>
                <a:sym typeface="Times"/>
              </a:rPr>
              <a:t> – Strong evidence for CVD, diabetes, inflammation (Estruch et al., NEJM)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DASH Diet</a:t>
            </a:r>
            <a:r>
              <a:rPr b="0" i="0" lang="en-US" sz="1200" u="none" cap="none" strike="noStrike">
                <a:solidFill>
                  <a:srgbClr val="000000"/>
                </a:solidFill>
                <a:latin typeface="Times"/>
                <a:ea typeface="Times"/>
                <a:cs typeface="Times"/>
                <a:sym typeface="Times"/>
              </a:rPr>
              <a:t> – Strongest evidence for blood pressure reduction (Sacks et al., NEJM)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Low-Carbohydrate Diets</a:t>
            </a:r>
            <a:r>
              <a:rPr b="0" i="0" lang="en-US" sz="1200" u="none" cap="none" strike="noStrike">
                <a:solidFill>
                  <a:srgbClr val="000000"/>
                </a:solidFill>
                <a:latin typeface="Times"/>
                <a:ea typeface="Times"/>
                <a:cs typeface="Times"/>
                <a:sym typeface="Times"/>
              </a:rPr>
              <a:t> – Effective short-term for glycemia and TGs (BMJ, systematic reviews)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Low-FODMAP Diet</a:t>
            </a:r>
            <a:r>
              <a:rPr b="0" i="0" lang="en-US" sz="1200" u="none" cap="none" strike="noStrike">
                <a:solidFill>
                  <a:srgbClr val="000000"/>
                </a:solidFill>
                <a:latin typeface="Times"/>
                <a:ea typeface="Times"/>
                <a:cs typeface="Times"/>
                <a:sym typeface="Times"/>
              </a:rPr>
              <a:t> – Short-term symptom relief in IBS (AGA, Gastroenterology)</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Handbook of Drug–Nutrient Interactions</a:t>
            </a:r>
            <a:r>
              <a:rPr b="0" i="0" lang="en-US" sz="1200" u="none" cap="none" strike="noStrike">
                <a:solidFill>
                  <a:srgbClr val="000000"/>
                </a:solidFill>
                <a:latin typeface="Times"/>
                <a:ea typeface="Times"/>
                <a:cs typeface="Times"/>
                <a:sym typeface="Times"/>
              </a:rPr>
              <a:t> – Boullata &amp; Armenti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NIH Office of Dietary Supplements (ODS)</a:t>
            </a:r>
            <a:r>
              <a:rPr b="0" i="0" lang="en-US" sz="1200" u="none" cap="none" strike="noStrike">
                <a:solidFill>
                  <a:srgbClr val="000000"/>
                </a:solidFill>
                <a:latin typeface="Times"/>
                <a:ea typeface="Times"/>
                <a:cs typeface="Times"/>
                <a:sym typeface="Times"/>
              </a:rPr>
              <a:t> – Fact sheets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FDA CYP450 Interaction Tables </a:t>
            </a:r>
            <a:r>
              <a:rPr b="0" i="0" lang="en-US" sz="1200" u="none" cap="none" strike="noStrike">
                <a:solidFill>
                  <a:srgbClr val="000000"/>
                </a:solidFill>
                <a:latin typeface="Times"/>
                <a:ea typeface="Times"/>
                <a:cs typeface="Times"/>
                <a:sym typeface="Times"/>
              </a:rPr>
              <a:t>Grapefruit, herbs, phytochemicals, and drug metabolism.</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Motivational Interviewing</a:t>
            </a:r>
            <a:r>
              <a:rPr b="0" i="0" lang="en-US" sz="1200" u="none" cap="none" strike="noStrike">
                <a:solidFill>
                  <a:srgbClr val="000000"/>
                </a:solidFill>
                <a:latin typeface="Times"/>
                <a:ea typeface="Times"/>
                <a:cs typeface="Times"/>
                <a:sym typeface="Times"/>
              </a:rPr>
              <a:t> – Miller &amp; Rollnick</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Stages of Change Model</a:t>
            </a:r>
            <a:r>
              <a:rPr b="0" i="0" lang="en-US" sz="1200" u="none" cap="none" strike="noStrike">
                <a:solidFill>
                  <a:srgbClr val="000000"/>
                </a:solidFill>
                <a:latin typeface="Times"/>
                <a:ea typeface="Times"/>
                <a:cs typeface="Times"/>
                <a:sym typeface="Times"/>
              </a:rPr>
              <a:t> – Prochaska &amp; DiClemente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WHO: Adherence to Long-Term Therapies </a:t>
            </a:r>
            <a:r>
              <a:rPr b="0" i="0" lang="en-US" sz="1200" u="none" cap="none" strike="noStrike">
                <a:solidFill>
                  <a:srgbClr val="000000"/>
                </a:solidFill>
                <a:latin typeface="Times"/>
                <a:ea typeface="Times"/>
                <a:cs typeface="Times"/>
                <a:sym typeface="Times"/>
              </a:rPr>
              <a:t>Key principle: </a:t>
            </a:r>
            <a:r>
              <a:rPr b="0" i="1" lang="en-US" sz="1200" u="none" cap="none" strike="noStrike">
                <a:solidFill>
                  <a:srgbClr val="000000"/>
                </a:solidFill>
                <a:latin typeface="Times"/>
                <a:ea typeface="Times"/>
                <a:cs typeface="Times"/>
                <a:sym typeface="Times"/>
              </a:rPr>
              <a:t>Adherence is dynamic, not static; personalization improves outcomes.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Academy of Nutrition and Dietetics</a:t>
            </a:r>
            <a:r>
              <a:rPr b="0" i="0" lang="en-US" sz="1200" u="none" cap="none" strike="noStrike">
                <a:solidFill>
                  <a:srgbClr val="000000"/>
                </a:solidFill>
                <a:latin typeface="Times"/>
                <a:ea typeface="Times"/>
                <a:cs typeface="Times"/>
                <a:sym typeface="Times"/>
              </a:rPr>
              <a:t> – Cultural competence standards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1" i="0" lang="en-US" sz="1200" u="none" cap="none" strike="noStrike">
                <a:solidFill>
                  <a:srgbClr val="000000"/>
                </a:solidFill>
                <a:latin typeface="Times"/>
                <a:ea typeface="Times"/>
                <a:cs typeface="Times"/>
                <a:sym typeface="Times"/>
              </a:rPr>
              <a:t>Betancourt et al., Health Affairs</a:t>
            </a:r>
            <a:r>
              <a:rPr b="0" i="0" lang="en-US" sz="1200" u="none" cap="none" strike="noStrike">
                <a:solidFill>
                  <a:srgbClr val="000000"/>
                </a:solidFill>
                <a:latin typeface="Times"/>
                <a:ea typeface="Times"/>
                <a:cs typeface="Times"/>
                <a:sym typeface="Times"/>
              </a:rPr>
              <a:t> – Patient-centered care models Key principle: </a:t>
            </a:r>
            <a:r>
              <a:rPr b="0" i="1" lang="en-US" sz="1200" u="none" cap="none" strike="noStrike">
                <a:solidFill>
                  <a:srgbClr val="000000"/>
                </a:solidFill>
                <a:latin typeface="Times"/>
                <a:ea typeface="Times"/>
                <a:cs typeface="Times"/>
                <a:sym typeface="Times"/>
              </a:rPr>
              <a:t>Adapt cultural foods—do not eliminate.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808080"/>
              </a:buClr>
              <a:buSzPts val="1200"/>
              <a:buFont typeface="Times"/>
              <a:buNone/>
            </a:pPr>
            <a:r>
              <a:t/>
            </a:r>
            <a:endParaRPr b="0" i="1" sz="1200" u="none" cap="none" strike="noStrike">
              <a:solidFill>
                <a:srgbClr val="000000"/>
              </a:solidFill>
              <a:latin typeface="Times"/>
              <a:ea typeface="Times"/>
              <a:cs typeface="Times"/>
              <a:sym typeface="Times"/>
            </a:endParaRPr>
          </a:p>
          <a:p>
            <a:pPr indent="0" lvl="0" marL="0" marR="0" rtl="0" algn="l">
              <a:lnSpc>
                <a:spcPct val="100000"/>
              </a:lnSpc>
              <a:spcBef>
                <a:spcPts val="1400"/>
              </a:spcBef>
              <a:spcAft>
                <a:spcPts val="0"/>
              </a:spcAft>
              <a:buClr>
                <a:srgbClr val="000000"/>
              </a:buClr>
              <a:buSzPts val="1200"/>
              <a:buFont typeface="Times"/>
              <a:buNone/>
            </a:pPr>
            <a:r>
              <a:t/>
            </a:r>
            <a:endParaRPr b="0" i="1" sz="1200" u="none" cap="none" strike="noStrike">
              <a:solidFill>
                <a:srgbClr val="000000"/>
              </a:solidFill>
              <a:latin typeface="Times"/>
              <a:ea typeface="Times"/>
              <a:cs typeface="Times"/>
              <a:sym typeface="Times"/>
            </a:endParaRPr>
          </a:p>
          <a:p>
            <a:pPr indent="0" lvl="0" marL="0" marR="0" rtl="0" algn="l">
              <a:lnSpc>
                <a:spcPct val="100000"/>
              </a:lnSpc>
              <a:spcBef>
                <a:spcPts val="1400"/>
              </a:spcBef>
              <a:spcAft>
                <a:spcPts val="0"/>
              </a:spcAft>
              <a:buClr>
                <a:srgbClr val="000000"/>
              </a:buClr>
              <a:buSzPts val="1200"/>
              <a:buFont typeface="Times"/>
              <a:buNone/>
            </a:pPr>
            <a:r>
              <a:t/>
            </a:r>
            <a:endParaRPr b="0" i="1" sz="1200" u="none" cap="none" strike="noStrike">
              <a:solidFill>
                <a:srgbClr val="000000"/>
              </a:solidFill>
              <a:latin typeface="Times"/>
              <a:ea typeface="Times"/>
              <a:cs typeface="Times"/>
              <a:sym typeface="Times"/>
            </a:endParaRPr>
          </a:p>
        </p:txBody>
      </p:sp>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8" name="Shape 1218"/>
        <p:cNvGrpSpPr/>
        <p:nvPr/>
      </p:nvGrpSpPr>
      <p:grpSpPr>
        <a:xfrm>
          <a:off x="0" y="0"/>
          <a:ext cx="0" cy="0"/>
          <a:chOff x="0" y="0"/>
          <a:chExt cx="0" cy="0"/>
        </a:xfrm>
      </p:grpSpPr>
      <p:grpSp>
        <p:nvGrpSpPr>
          <p:cNvPr id="1219" name="Google Shape;1219;h647bdb771f1b829b_0_175"/>
          <p:cNvGrpSpPr/>
          <p:nvPr/>
        </p:nvGrpSpPr>
        <p:grpSpPr>
          <a:xfrm>
            <a:off x="-528020" y="-13"/>
            <a:ext cx="19048500" cy="3086100"/>
            <a:chOff x="-3" y="-2"/>
            <a:chExt cx="19048500" cy="3086100"/>
          </a:xfrm>
        </p:grpSpPr>
        <p:sp>
          <p:nvSpPr>
            <p:cNvPr id="1220" name="Google Shape;1220;h647bdb771f1b829b_0_175"/>
            <p:cNvSpPr/>
            <p:nvPr/>
          </p:nvSpPr>
          <p:spPr>
            <a:xfrm>
              <a:off x="-3" y="-2"/>
              <a:ext cx="190485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1221" name="Google Shape;1221;h647bdb771f1b829b_0_175"/>
            <p:cNvSpPr txBox="1"/>
            <p:nvPr/>
          </p:nvSpPr>
          <p:spPr>
            <a:xfrm>
              <a:off x="-3" y="1"/>
              <a:ext cx="19048500" cy="11235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1222" name="Google Shape;1222;h647bdb771f1b829b_0_175"/>
          <p:cNvSpPr txBox="1"/>
          <p:nvPr/>
        </p:nvSpPr>
        <p:spPr>
          <a:xfrm>
            <a:off x="1270920" y="1230773"/>
            <a:ext cx="14220900" cy="1123500"/>
          </a:xfrm>
          <a:prstGeom prst="rect">
            <a:avLst/>
          </a:prstGeom>
          <a:noFill/>
          <a:ln>
            <a:noFill/>
          </a:ln>
        </p:spPr>
        <p:txBody>
          <a:bodyPr anchorCtr="0" anchor="t" bIns="0" lIns="0" spcFirstLastPara="1" rIns="0" wrap="square" tIns="0">
            <a:spAutoFit/>
          </a:bodyPr>
          <a:lstStyle/>
          <a:p>
            <a:pPr indent="0" lvl="0" marL="0" marR="0" rtl="0" algn="l">
              <a:lnSpc>
                <a:spcPct val="124657"/>
              </a:lnSpc>
              <a:spcBef>
                <a:spcPts val="0"/>
              </a:spcBef>
              <a:spcAft>
                <a:spcPts val="0"/>
              </a:spcAft>
              <a:buClr>
                <a:srgbClr val="FFFFFF"/>
              </a:buClr>
              <a:buSzPts val="7300"/>
              <a:buFont typeface="Poppins"/>
              <a:buNone/>
            </a:pPr>
            <a:r>
              <a:rPr b="0" i="0" lang="en-US" sz="7300" u="none" cap="none" strike="noStrike">
                <a:solidFill>
                  <a:srgbClr val="FFFFFF"/>
                </a:solidFill>
                <a:latin typeface="Poppins"/>
                <a:ea typeface="Poppins"/>
                <a:cs typeface="Poppins"/>
                <a:sym typeface="Poppins"/>
              </a:rPr>
              <a:t>References</a:t>
            </a:r>
            <a:endParaRPr b="0" i="0" sz="1400" u="none" cap="none" strike="noStrike">
              <a:solidFill>
                <a:srgbClr val="000000"/>
              </a:solidFill>
              <a:latin typeface="Arial"/>
              <a:ea typeface="Arial"/>
              <a:cs typeface="Arial"/>
              <a:sym typeface="Arial"/>
            </a:endParaRPr>
          </a:p>
        </p:txBody>
      </p:sp>
      <p:sp>
        <p:nvSpPr>
          <p:cNvPr id="1223" name="Google Shape;1223;h647bdb771f1b829b_0_175"/>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24" name="Google Shape;1224;h647bdb771f1b829b_0_175"/>
          <p:cNvSpPr txBox="1"/>
          <p:nvPr/>
        </p:nvSpPr>
        <p:spPr>
          <a:xfrm>
            <a:off x="954617" y="3501899"/>
            <a:ext cx="14853600" cy="60339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Institute of Medicine (IOM). </a:t>
            </a:r>
            <a:r>
              <a:rPr b="0" i="1" lang="en-US" sz="1200" u="none" cap="none" strike="noStrike">
                <a:solidFill>
                  <a:srgbClr val="000000"/>
                </a:solidFill>
                <a:latin typeface="Times"/>
                <a:ea typeface="Times"/>
                <a:cs typeface="Times"/>
                <a:sym typeface="Times"/>
              </a:rPr>
              <a:t>Dietary Reference Intakes (DRIs): Calcium, Vitamin D, Iron, Magnesium, Zinc, Iodine, Selenium.</a:t>
            </a:r>
            <a:r>
              <a:rPr b="0" i="0" lang="en-US" sz="1200" u="none" cap="none" strike="noStrike">
                <a:solidFill>
                  <a:srgbClr val="000000"/>
                </a:solidFill>
                <a:latin typeface="Times"/>
                <a:ea typeface="Times"/>
                <a:cs typeface="Times"/>
                <a:sym typeface="Times"/>
              </a:rPr>
              <a:t> National Academies Press.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U.S. Department of Agriculture &amp; U.S. Department of Health and Human Services. </a:t>
            </a:r>
            <a:r>
              <a:rPr b="0" i="1" lang="en-US" sz="1200" u="none" cap="none" strike="noStrike">
                <a:solidFill>
                  <a:srgbClr val="000000"/>
                </a:solidFill>
                <a:latin typeface="Times"/>
                <a:ea typeface="Times"/>
                <a:cs typeface="Times"/>
                <a:sym typeface="Times"/>
              </a:rPr>
              <a:t>Dietary Guidelines for Americans</a:t>
            </a:r>
            <a:r>
              <a:rPr b="0" i="0" lang="en-US" sz="1200" u="none" cap="none" strike="noStrike">
                <a:solidFill>
                  <a:srgbClr val="000000"/>
                </a:solidFill>
                <a:latin typeface="Times"/>
                <a:ea typeface="Times"/>
                <a:cs typeface="Times"/>
                <a:sym typeface="Times"/>
              </a:rPr>
              <a:t> (current edition).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National Institutes of Health, Office of Dietary Supplements (ODS). </a:t>
            </a:r>
            <a:r>
              <a:rPr b="0" i="1" lang="en-US" sz="1200" u="none" cap="none" strike="noStrike">
                <a:solidFill>
                  <a:srgbClr val="000000"/>
                </a:solidFill>
                <a:latin typeface="Times"/>
                <a:ea typeface="Times"/>
                <a:cs typeface="Times"/>
                <a:sym typeface="Times"/>
              </a:rPr>
              <a:t>Dietary Supplement Fact Sheets</a:t>
            </a:r>
            <a:r>
              <a:rPr b="0" i="0" lang="en-US" sz="1200" u="none" cap="none" strike="noStrike">
                <a:solidFill>
                  <a:srgbClr val="000000"/>
                </a:solidFill>
                <a:latin typeface="Times"/>
                <a:ea typeface="Times"/>
                <a:cs typeface="Times"/>
                <a:sym typeface="Times"/>
              </a:rPr>
              <a:t> (individual nutrients &amp; botanicals).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Gropper SS, Smith JL. </a:t>
            </a:r>
            <a:r>
              <a:rPr b="0" i="1" lang="en-US" sz="1200" u="none" cap="none" strike="noStrike">
                <a:solidFill>
                  <a:srgbClr val="000000"/>
                </a:solidFill>
                <a:latin typeface="Times"/>
                <a:ea typeface="Times"/>
                <a:cs typeface="Times"/>
                <a:sym typeface="Times"/>
              </a:rPr>
              <a:t>Advanced Nutrition and Human Metabolism</a:t>
            </a:r>
            <a:r>
              <a:rPr b="0" i="0" lang="en-US" sz="1200" u="none" cap="none" strike="noStrike">
                <a:solidFill>
                  <a:srgbClr val="000000"/>
                </a:solidFill>
                <a:latin typeface="Times"/>
                <a:ea typeface="Times"/>
                <a:cs typeface="Times"/>
                <a:sym typeface="Times"/>
              </a:rPr>
              <a:t>. Cengage Learning.</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Ross AC et al. </a:t>
            </a:r>
            <a:r>
              <a:rPr b="0" i="1" lang="en-US" sz="1200" u="none" cap="none" strike="noStrike">
                <a:solidFill>
                  <a:srgbClr val="000000"/>
                </a:solidFill>
                <a:latin typeface="Times"/>
                <a:ea typeface="Times"/>
                <a:cs typeface="Times"/>
                <a:sym typeface="Times"/>
              </a:rPr>
              <a:t>Modern Nutrition in Health and Disease</a:t>
            </a:r>
            <a:r>
              <a:rPr b="0" i="0" lang="en-US" sz="1200" u="none" cap="none" strike="noStrike">
                <a:solidFill>
                  <a:srgbClr val="000000"/>
                </a:solidFill>
                <a:latin typeface="Times"/>
                <a:ea typeface="Times"/>
                <a:cs typeface="Times"/>
                <a:sym typeface="Times"/>
              </a:rPr>
              <a:t>. Wolters Kluwer.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Boullata JI, Armenti VT. </a:t>
            </a:r>
            <a:r>
              <a:rPr b="0" i="1" lang="en-US" sz="1200" u="none" cap="none" strike="noStrike">
                <a:solidFill>
                  <a:srgbClr val="000000"/>
                </a:solidFill>
                <a:latin typeface="Times"/>
                <a:ea typeface="Times"/>
                <a:cs typeface="Times"/>
                <a:sym typeface="Times"/>
              </a:rPr>
              <a:t>Handbook of Drug–Nutrient Interactions</a:t>
            </a:r>
            <a:r>
              <a:rPr b="0" i="0" lang="en-US" sz="1200" u="none" cap="none" strike="noStrike">
                <a:solidFill>
                  <a:srgbClr val="000000"/>
                </a:solidFill>
                <a:latin typeface="Times"/>
                <a:ea typeface="Times"/>
                <a:cs typeface="Times"/>
                <a:sym typeface="Times"/>
              </a:rPr>
              <a:t>. Springer.</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DiPiro JT et al. </a:t>
            </a:r>
            <a:r>
              <a:rPr b="0" i="1" lang="en-US" sz="1200" u="none" cap="none" strike="noStrike">
                <a:solidFill>
                  <a:srgbClr val="000000"/>
                </a:solidFill>
                <a:latin typeface="Times"/>
                <a:ea typeface="Times"/>
                <a:cs typeface="Times"/>
                <a:sym typeface="Times"/>
              </a:rPr>
              <a:t>Pharmacotherapy: A Pathophysiologic Approach</a:t>
            </a:r>
            <a:r>
              <a:rPr b="0" i="0" lang="en-US" sz="1200" u="none" cap="none" strike="noStrike">
                <a:solidFill>
                  <a:srgbClr val="000000"/>
                </a:solidFill>
                <a:latin typeface="Times"/>
                <a:ea typeface="Times"/>
                <a:cs typeface="Times"/>
                <a:sym typeface="Times"/>
              </a:rPr>
              <a:t>. McGraw-Hill.</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Natural Medicines Database. </a:t>
            </a:r>
            <a:r>
              <a:rPr b="0" i="1" lang="en-US" sz="1200" u="none" cap="none" strike="noStrike">
                <a:solidFill>
                  <a:srgbClr val="000000"/>
                </a:solidFill>
                <a:latin typeface="Times"/>
                <a:ea typeface="Times"/>
                <a:cs typeface="Times"/>
                <a:sym typeface="Times"/>
              </a:rPr>
              <a:t>Herbal Medicines Monographs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World Health Organization (WHO). </a:t>
            </a:r>
            <a:r>
              <a:rPr b="0" i="1" lang="en-US" sz="1200" u="none" cap="none" strike="noStrike">
                <a:solidFill>
                  <a:srgbClr val="000000"/>
                </a:solidFill>
                <a:latin typeface="Times"/>
                <a:ea typeface="Times"/>
                <a:cs typeface="Times"/>
                <a:sym typeface="Times"/>
              </a:rPr>
              <a:t>WHO Monographs on Selected Medicinal Plants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European Medicines Agency (EMA). </a:t>
            </a:r>
            <a:r>
              <a:rPr b="0" i="1" lang="en-US" sz="1200" u="none" cap="none" strike="noStrike">
                <a:solidFill>
                  <a:srgbClr val="000000"/>
                </a:solidFill>
                <a:latin typeface="Times"/>
                <a:ea typeface="Times"/>
                <a:cs typeface="Times"/>
                <a:sym typeface="Times"/>
              </a:rPr>
              <a:t>Assessment Reports on Herbal Medicinal Products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Barnes J, Anderson LA, Phillipson JD. </a:t>
            </a:r>
            <a:r>
              <a:rPr b="0" i="1" lang="en-US" sz="1200" u="none" cap="none" strike="noStrike">
                <a:solidFill>
                  <a:srgbClr val="000000"/>
                </a:solidFill>
                <a:latin typeface="Times"/>
                <a:ea typeface="Times"/>
                <a:cs typeface="Times"/>
                <a:sym typeface="Times"/>
              </a:rPr>
              <a:t>Herbal Medicines</a:t>
            </a:r>
            <a:r>
              <a:rPr b="0" i="0" lang="en-US" sz="1200" u="none" cap="none" strike="noStrike">
                <a:solidFill>
                  <a:srgbClr val="000000"/>
                </a:solidFill>
                <a:latin typeface="Times"/>
                <a:ea typeface="Times"/>
                <a:cs typeface="Times"/>
                <a:sym typeface="Times"/>
              </a:rPr>
              <a:t>. Pharmaceutical Press.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Izzo AA, Ernst E. </a:t>
            </a:r>
            <a:r>
              <a:rPr b="0" i="1" lang="en-US" sz="1200" u="none" cap="none" strike="noStrike">
                <a:solidFill>
                  <a:srgbClr val="000000"/>
                </a:solidFill>
                <a:latin typeface="Times"/>
                <a:ea typeface="Times"/>
                <a:cs typeface="Times"/>
                <a:sym typeface="Times"/>
              </a:rPr>
              <a:t>Interactions between herbal medicines and prescribed drugs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Drugs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Gurley BJ et al. </a:t>
            </a:r>
            <a:r>
              <a:rPr b="0" i="1" lang="en-US" sz="1200" u="none" cap="none" strike="noStrike">
                <a:solidFill>
                  <a:srgbClr val="000000"/>
                </a:solidFill>
                <a:latin typeface="Times"/>
                <a:ea typeface="Times"/>
                <a:cs typeface="Times"/>
                <a:sym typeface="Times"/>
              </a:rPr>
              <a:t>Clinical pharmacokinetics of herbal supplements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Clinical Pharmacokinetics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Fugh-Berman A. </a:t>
            </a:r>
            <a:r>
              <a:rPr b="0" i="1" lang="en-US" sz="1200" u="none" cap="none" strike="noStrike">
                <a:solidFill>
                  <a:srgbClr val="000000"/>
                </a:solidFill>
                <a:latin typeface="Times"/>
                <a:ea typeface="Times"/>
                <a:cs typeface="Times"/>
                <a:sym typeface="Times"/>
              </a:rPr>
              <a:t>Herb–drug interactions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The Lancet</a:t>
            </a:r>
            <a:r>
              <a:rPr b="0" i="0" lang="en-US" sz="1200" u="none" cap="none" strike="noStrike">
                <a:solidFill>
                  <a:srgbClr val="000000"/>
                </a:solidFill>
                <a:latin typeface="Times"/>
                <a:ea typeface="Times"/>
                <a:cs typeface="Times"/>
                <a:sym typeface="Times"/>
              </a:rPr>
              <a:t>.</a:t>
            </a:r>
            <a:endParaRPr b="0" i="1" sz="1800" u="none" cap="none" strike="noStrike">
              <a:solidFill>
                <a:srgbClr val="000000"/>
              </a:solidFill>
              <a:latin typeface="Helvetica Neue"/>
              <a:ea typeface="Helvetica Neue"/>
              <a:cs typeface="Helvetica Neue"/>
              <a:sym typeface="Helvetica Neue"/>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Siscovick DS et al. </a:t>
            </a:r>
            <a:r>
              <a:rPr b="0" i="1" lang="en-US" sz="1200" u="none" cap="none" strike="noStrike">
                <a:solidFill>
                  <a:srgbClr val="000000"/>
                </a:solidFill>
                <a:latin typeface="Times"/>
                <a:ea typeface="Times"/>
                <a:cs typeface="Times"/>
                <a:sym typeface="Times"/>
              </a:rPr>
              <a:t>Omega-3 fatty acids and cardiovascular disease</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Circulation</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Cicero AFG, Baggioni A. </a:t>
            </a:r>
            <a:r>
              <a:rPr b="0" i="1" lang="en-US" sz="1200" u="none" cap="none" strike="noStrike">
                <a:solidFill>
                  <a:srgbClr val="000000"/>
                </a:solidFill>
                <a:latin typeface="Times"/>
                <a:ea typeface="Times"/>
                <a:cs typeface="Times"/>
                <a:sym typeface="Times"/>
              </a:rPr>
              <a:t>Berberine and metabolic disorders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Phytomedicine</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Grundy SM et al. </a:t>
            </a:r>
            <a:r>
              <a:rPr b="0" i="1" lang="en-US" sz="1200" u="none" cap="none" strike="noStrike">
                <a:solidFill>
                  <a:srgbClr val="000000"/>
                </a:solidFill>
                <a:latin typeface="Times"/>
                <a:ea typeface="Times"/>
                <a:cs typeface="Times"/>
                <a:sym typeface="Times"/>
              </a:rPr>
              <a:t>2018 AHA/ACC Guideline on the Management of Blood Cholesterol</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Whelton PK et al. </a:t>
            </a:r>
            <a:r>
              <a:rPr b="0" i="1" lang="en-US" sz="1200" u="none" cap="none" strike="noStrike">
                <a:solidFill>
                  <a:srgbClr val="000000"/>
                </a:solidFill>
                <a:latin typeface="Times"/>
                <a:ea typeface="Times"/>
                <a:cs typeface="Times"/>
                <a:sym typeface="Times"/>
              </a:rPr>
              <a:t>ACC/AHA Hypertension Guidelines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8" name="Shape 1228"/>
        <p:cNvGrpSpPr/>
        <p:nvPr/>
      </p:nvGrpSpPr>
      <p:grpSpPr>
        <a:xfrm>
          <a:off x="0" y="0"/>
          <a:ext cx="0" cy="0"/>
          <a:chOff x="0" y="0"/>
          <a:chExt cx="0" cy="0"/>
        </a:xfrm>
      </p:grpSpPr>
      <p:grpSp>
        <p:nvGrpSpPr>
          <p:cNvPr id="1229" name="Google Shape;1229;h647bdb771f1b829b_0_184"/>
          <p:cNvGrpSpPr/>
          <p:nvPr/>
        </p:nvGrpSpPr>
        <p:grpSpPr>
          <a:xfrm>
            <a:off x="-528020" y="-13"/>
            <a:ext cx="19048500" cy="3086100"/>
            <a:chOff x="-3" y="-2"/>
            <a:chExt cx="19048500" cy="3086100"/>
          </a:xfrm>
        </p:grpSpPr>
        <p:sp>
          <p:nvSpPr>
            <p:cNvPr id="1230" name="Google Shape;1230;h647bdb771f1b829b_0_184"/>
            <p:cNvSpPr/>
            <p:nvPr/>
          </p:nvSpPr>
          <p:spPr>
            <a:xfrm>
              <a:off x="-3" y="-2"/>
              <a:ext cx="19048500" cy="3086100"/>
            </a:xfrm>
            <a:prstGeom prst="rect">
              <a:avLst/>
            </a:prstGeom>
            <a:solidFill>
              <a:srgbClr val="66BB6A"/>
            </a:solidFill>
            <a:ln>
              <a:noFill/>
            </a:ln>
          </p:spPr>
          <p:txBody>
            <a:bodyPr anchorCtr="0" anchor="t" bIns="45700" lIns="45700" spcFirstLastPara="1" rIns="45700" wrap="square" tIns="45700">
              <a:noAutofit/>
            </a:bodyPr>
            <a:lstStyle/>
            <a:p>
              <a:pPr indent="0" lvl="0" marL="0" marR="0" rtl="0" algn="l">
                <a:lnSpc>
                  <a:spcPct val="135820"/>
                </a:lnSpc>
                <a:spcBef>
                  <a:spcPts val="0"/>
                </a:spcBef>
                <a:spcAft>
                  <a:spcPts val="0"/>
                </a:spcAft>
                <a:buClr>
                  <a:srgbClr val="FFFFFF"/>
                </a:buClr>
                <a:buSzPts val="6700"/>
                <a:buFont typeface="Poppins"/>
                <a:buNone/>
              </a:pPr>
              <a:r>
                <a:t/>
              </a:r>
              <a:endParaRPr b="0" i="0" sz="6700" u="none" cap="none" strike="noStrike">
                <a:solidFill>
                  <a:srgbClr val="FFFFFF"/>
                </a:solidFill>
                <a:latin typeface="Poppins"/>
                <a:ea typeface="Poppins"/>
                <a:cs typeface="Poppins"/>
                <a:sym typeface="Poppins"/>
              </a:endParaRPr>
            </a:p>
          </p:txBody>
        </p:sp>
        <p:sp>
          <p:nvSpPr>
            <p:cNvPr id="1231" name="Google Shape;1231;h647bdb771f1b829b_0_184"/>
            <p:cNvSpPr txBox="1"/>
            <p:nvPr/>
          </p:nvSpPr>
          <p:spPr>
            <a:xfrm>
              <a:off x="-3" y="1"/>
              <a:ext cx="19048500" cy="1123500"/>
            </a:xfrm>
            <a:prstGeom prst="rect">
              <a:avLst/>
            </a:prstGeom>
            <a:noFill/>
            <a:ln>
              <a:noFill/>
            </a:ln>
          </p:spPr>
          <p:txBody>
            <a:bodyPr anchorCtr="0" anchor="t" bIns="45700" lIns="45700" spcFirstLastPara="1" rIns="45700" wrap="square" tIns="45700">
              <a:spAutoFit/>
            </a:bodyPr>
            <a:lstStyle/>
            <a:p>
              <a:pPr indent="0" lvl="0" marL="0" marR="0" rtl="0" algn="l">
                <a:lnSpc>
                  <a:spcPct val="135820"/>
                </a:lnSpc>
                <a:spcBef>
                  <a:spcPts val="0"/>
                </a:spcBef>
                <a:spcAft>
                  <a:spcPts val="0"/>
                </a:spcAft>
                <a:buClr>
                  <a:srgbClr val="FFFFFF"/>
                </a:buClr>
                <a:buSzPts val="6700"/>
                <a:buFont typeface="Poppins"/>
                <a:buNone/>
              </a:pPr>
              <a:r>
                <a:rPr b="0" i="0" lang="en-US" sz="6700" u="none" cap="none" strike="noStrike">
                  <a:solidFill>
                    <a:srgbClr val="FFFFFF"/>
                  </a:solidFill>
                  <a:latin typeface="Poppins"/>
                  <a:ea typeface="Poppins"/>
                  <a:cs typeface="Poppins"/>
                  <a:sym typeface="Poppins"/>
                </a:rPr>
                <a:t> </a:t>
              </a:r>
              <a:endParaRPr b="0" i="0" sz="1400" u="none" cap="none" strike="noStrike">
                <a:solidFill>
                  <a:srgbClr val="000000"/>
                </a:solidFill>
                <a:latin typeface="Arial"/>
                <a:ea typeface="Arial"/>
                <a:cs typeface="Arial"/>
                <a:sym typeface="Arial"/>
              </a:endParaRPr>
            </a:p>
          </p:txBody>
        </p:sp>
      </p:grpSp>
      <p:sp>
        <p:nvSpPr>
          <p:cNvPr id="1232" name="Google Shape;1232;h647bdb771f1b829b_0_184"/>
          <p:cNvSpPr txBox="1"/>
          <p:nvPr/>
        </p:nvSpPr>
        <p:spPr>
          <a:xfrm>
            <a:off x="1270920" y="1230773"/>
            <a:ext cx="14220900" cy="1123500"/>
          </a:xfrm>
          <a:prstGeom prst="rect">
            <a:avLst/>
          </a:prstGeom>
          <a:noFill/>
          <a:ln>
            <a:noFill/>
          </a:ln>
        </p:spPr>
        <p:txBody>
          <a:bodyPr anchorCtr="0" anchor="t" bIns="0" lIns="0" spcFirstLastPara="1" rIns="0" wrap="square" tIns="0">
            <a:spAutoFit/>
          </a:bodyPr>
          <a:lstStyle/>
          <a:p>
            <a:pPr indent="0" lvl="0" marL="0" marR="0" rtl="0" algn="l">
              <a:lnSpc>
                <a:spcPct val="124657"/>
              </a:lnSpc>
              <a:spcBef>
                <a:spcPts val="0"/>
              </a:spcBef>
              <a:spcAft>
                <a:spcPts val="0"/>
              </a:spcAft>
              <a:buClr>
                <a:srgbClr val="FFFFFF"/>
              </a:buClr>
              <a:buSzPts val="7300"/>
              <a:buFont typeface="Poppins"/>
              <a:buNone/>
            </a:pPr>
            <a:r>
              <a:rPr b="0" i="0" lang="en-US" sz="7300" u="none" cap="none" strike="noStrike">
                <a:solidFill>
                  <a:srgbClr val="FFFFFF"/>
                </a:solidFill>
                <a:latin typeface="Poppins"/>
                <a:ea typeface="Poppins"/>
                <a:cs typeface="Poppins"/>
                <a:sym typeface="Poppins"/>
              </a:rPr>
              <a:t>References</a:t>
            </a:r>
            <a:endParaRPr b="0" i="0" sz="1400" u="none" cap="none" strike="noStrike">
              <a:solidFill>
                <a:srgbClr val="000000"/>
              </a:solidFill>
              <a:latin typeface="Arial"/>
              <a:ea typeface="Arial"/>
              <a:cs typeface="Arial"/>
              <a:sym typeface="Arial"/>
            </a:endParaRPr>
          </a:p>
        </p:txBody>
      </p:sp>
      <p:sp>
        <p:nvSpPr>
          <p:cNvPr id="1233" name="Google Shape;1233;h647bdb771f1b829b_0_184"/>
          <p:cNvSpPr/>
          <p:nvPr/>
        </p:nvSpPr>
        <p:spPr>
          <a:xfrm>
            <a:off x="-2602379" y="0"/>
            <a:ext cx="3256200" cy="3256200"/>
          </a:xfrm>
          <a:prstGeom prst="rect">
            <a:avLst/>
          </a:prstGeom>
          <a:blipFill rotWithShape="1">
            <a:blip r:embed="rId3">
              <a:alphaModFix/>
            </a:blip>
            <a:stretch>
              <a:fillRect b="0" l="0" r="0" t="0"/>
            </a:stretch>
          </a:blipFill>
          <a:ln>
            <a:noFill/>
          </a:ln>
        </p:spPr>
        <p:txBody>
          <a:bodyPr anchorCtr="0" anchor="t" bIns="45700" lIns="45700" spcFirstLastPara="1" rIns="45700" wrap="square" tIns="45700">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234" name="Google Shape;1234;h647bdb771f1b829b_0_184"/>
          <p:cNvSpPr txBox="1"/>
          <p:nvPr/>
        </p:nvSpPr>
        <p:spPr>
          <a:xfrm>
            <a:off x="751417" y="3146299"/>
            <a:ext cx="14853600" cy="7049700"/>
          </a:xfrm>
          <a:prstGeom prst="rect">
            <a:avLst/>
          </a:prstGeom>
          <a:noFill/>
          <a:ln>
            <a:noFill/>
          </a:ln>
        </p:spPr>
        <p:txBody>
          <a:bodyPr anchorCtr="0" anchor="t" bIns="45700" lIns="45700" spcFirstLastPara="1" rIns="45700" wrap="square" tIns="45700">
            <a:spAutoFit/>
          </a:bodyPr>
          <a:lstStyle/>
          <a:p>
            <a:pPr indent="0" lvl="0" marL="0" marR="0" rtl="0" algn="l">
              <a:lnSpc>
                <a:spcPct val="100000"/>
              </a:lnSpc>
              <a:spcBef>
                <a:spcPts val="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American Diabetes Association. </a:t>
            </a:r>
            <a:r>
              <a:rPr b="0" i="1" lang="en-US" sz="1200" u="none" cap="none" strike="noStrike">
                <a:solidFill>
                  <a:srgbClr val="000000"/>
                </a:solidFill>
                <a:latin typeface="Times"/>
                <a:ea typeface="Times"/>
                <a:cs typeface="Times"/>
                <a:sym typeface="Times"/>
              </a:rPr>
              <a:t>Standards of Medical Care in Diabetes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Veronese N et al. </a:t>
            </a:r>
            <a:r>
              <a:rPr b="0" i="1" lang="en-US" sz="1200" u="none" cap="none" strike="noStrike">
                <a:solidFill>
                  <a:srgbClr val="000000"/>
                </a:solidFill>
                <a:latin typeface="Times"/>
                <a:ea typeface="Times"/>
                <a:cs typeface="Times"/>
                <a:sym typeface="Times"/>
              </a:rPr>
              <a:t>Magnesium and glucose metabolism</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Diabetes Care</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Pittas AG et al. </a:t>
            </a:r>
            <a:r>
              <a:rPr b="0" i="1" lang="en-US" sz="1200" u="none" cap="none" strike="noStrike">
                <a:solidFill>
                  <a:srgbClr val="000000"/>
                </a:solidFill>
                <a:latin typeface="Times"/>
                <a:ea typeface="Times"/>
                <a:cs typeface="Times"/>
                <a:sym typeface="Times"/>
              </a:rPr>
              <a:t>Vitamin D and diabetes risk</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The New England Journal of Medicine</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Ford AC et al. </a:t>
            </a:r>
            <a:r>
              <a:rPr b="0" i="1" lang="en-US" sz="1200" u="none" cap="none" strike="noStrike">
                <a:solidFill>
                  <a:srgbClr val="000000"/>
                </a:solidFill>
                <a:latin typeface="Times"/>
                <a:ea typeface="Times"/>
                <a:cs typeface="Times"/>
                <a:sym typeface="Times"/>
              </a:rPr>
              <a:t>Efficacy of fiber, probiotics, and peppermint oil in IBS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BMJ</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McKenzie YA et al. </a:t>
            </a:r>
            <a:r>
              <a:rPr b="0" i="1" lang="en-US" sz="1200" u="none" cap="none" strike="noStrike">
                <a:solidFill>
                  <a:srgbClr val="000000"/>
                </a:solidFill>
                <a:latin typeface="Times"/>
                <a:ea typeface="Times"/>
                <a:cs typeface="Times"/>
                <a:sym typeface="Times"/>
              </a:rPr>
              <a:t>British Dietetic Association guidelines for IBS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Journal of Human Nutrition and Dietetics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Cash BD et al. </a:t>
            </a:r>
            <a:r>
              <a:rPr b="0" i="1" lang="en-US" sz="1200" u="none" cap="none" strike="noStrike">
                <a:solidFill>
                  <a:srgbClr val="000000"/>
                </a:solidFill>
                <a:latin typeface="Times"/>
                <a:ea typeface="Times"/>
                <a:cs typeface="Times"/>
                <a:sym typeface="Times"/>
              </a:rPr>
              <a:t>Peppermint oil for IBS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Digestive Diseases and Sciences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Weaver CM et al. </a:t>
            </a:r>
            <a:r>
              <a:rPr b="0" i="1" lang="en-US" sz="1200" u="none" cap="none" strike="noStrike">
                <a:solidFill>
                  <a:srgbClr val="000000"/>
                </a:solidFill>
                <a:latin typeface="Times"/>
                <a:ea typeface="Times"/>
                <a:cs typeface="Times"/>
                <a:sym typeface="Times"/>
              </a:rPr>
              <a:t>Calcium plus vitamin D and fracture risk</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The New England Journal of Medicine</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Kanellakis S et al. </a:t>
            </a:r>
            <a:r>
              <a:rPr b="0" i="1" lang="en-US" sz="1200" u="none" cap="none" strike="noStrike">
                <a:solidFill>
                  <a:srgbClr val="000000"/>
                </a:solidFill>
                <a:latin typeface="Times"/>
                <a:ea typeface="Times"/>
                <a:cs typeface="Times"/>
                <a:sym typeface="Times"/>
              </a:rPr>
              <a:t>Vitamin K and bone metabolism</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Osteoporosis International</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NIH Consensus Development Panel. </a:t>
            </a:r>
            <a:r>
              <a:rPr b="0" i="1" lang="en-US" sz="1200" u="none" cap="none" strike="noStrike">
                <a:solidFill>
                  <a:srgbClr val="000000"/>
                </a:solidFill>
                <a:latin typeface="Times"/>
                <a:ea typeface="Times"/>
                <a:cs typeface="Times"/>
                <a:sym typeface="Times"/>
              </a:rPr>
              <a:t>Osteoporosis prevention, diagnosis, and therapy</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Camaschella C. </a:t>
            </a:r>
            <a:r>
              <a:rPr b="0" i="1" lang="en-US" sz="1200" u="none" cap="none" strike="noStrike">
                <a:solidFill>
                  <a:srgbClr val="000000"/>
                </a:solidFill>
                <a:latin typeface="Times"/>
                <a:ea typeface="Times"/>
                <a:cs typeface="Times"/>
                <a:sym typeface="Times"/>
              </a:rPr>
              <a:t>Iron-deficiency anemia</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The New England Journal of Medicine</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Stoffel NU et al. </a:t>
            </a:r>
            <a:r>
              <a:rPr b="0" i="1" lang="en-US" sz="1200" u="none" cap="none" strike="noStrike">
                <a:solidFill>
                  <a:srgbClr val="000000"/>
                </a:solidFill>
                <a:latin typeface="Times"/>
                <a:ea typeface="Times"/>
                <a:cs typeface="Times"/>
                <a:sym typeface="Times"/>
              </a:rPr>
              <a:t>Alternate-day oral iron dosing</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The Lancet Haematology</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World Health Organization. </a:t>
            </a:r>
            <a:r>
              <a:rPr b="0" i="1" lang="en-US" sz="1200" u="none" cap="none" strike="noStrike">
                <a:solidFill>
                  <a:srgbClr val="000000"/>
                </a:solidFill>
                <a:latin typeface="Times"/>
                <a:ea typeface="Times"/>
                <a:cs typeface="Times"/>
                <a:sym typeface="Times"/>
              </a:rPr>
              <a:t>Guidelines on Iron Supplementation</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Winther KH et al. </a:t>
            </a:r>
            <a:r>
              <a:rPr b="0" i="1" lang="en-US" sz="1200" u="none" cap="none" strike="noStrike">
                <a:solidFill>
                  <a:srgbClr val="000000"/>
                </a:solidFill>
                <a:latin typeface="Times"/>
                <a:ea typeface="Times"/>
                <a:cs typeface="Times"/>
                <a:sym typeface="Times"/>
              </a:rPr>
              <a:t>Selenium supplementation in thyroid disease</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European Thyroid Journal</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American Thyroid Association. </a:t>
            </a:r>
            <a:r>
              <a:rPr b="0" i="1" lang="en-US" sz="1200" u="none" cap="none" strike="noStrike">
                <a:solidFill>
                  <a:srgbClr val="000000"/>
                </a:solidFill>
                <a:latin typeface="Times"/>
                <a:ea typeface="Times"/>
                <a:cs typeface="Times"/>
                <a:sym typeface="Times"/>
              </a:rPr>
              <a:t>Guidelines for Hypothyroidism</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Zimmermann MB, Boelaert K. </a:t>
            </a:r>
            <a:r>
              <a:rPr b="0" i="1" lang="en-US" sz="1200" u="none" cap="none" strike="noStrike">
                <a:solidFill>
                  <a:srgbClr val="000000"/>
                </a:solidFill>
                <a:latin typeface="Times"/>
                <a:ea typeface="Times"/>
                <a:cs typeface="Times"/>
                <a:sym typeface="Times"/>
              </a:rPr>
              <a:t>Iodine deficiency and thyroid disorders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The Lancet Diabetes &amp; Endocrinology</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Brzezinski A et al. </a:t>
            </a:r>
            <a:r>
              <a:rPr b="0" i="1" lang="en-US" sz="1200" u="none" cap="none" strike="noStrike">
                <a:solidFill>
                  <a:srgbClr val="000000"/>
                </a:solidFill>
                <a:latin typeface="Times"/>
                <a:ea typeface="Times"/>
                <a:cs typeface="Times"/>
                <a:sym typeface="Times"/>
              </a:rPr>
              <a:t>Melatonin in sleep disorders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Sleep Medicine Reviews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Abbasi B et al. </a:t>
            </a:r>
            <a:r>
              <a:rPr b="0" i="1" lang="en-US" sz="1200" u="none" cap="none" strike="noStrike">
                <a:solidFill>
                  <a:srgbClr val="000000"/>
                </a:solidFill>
                <a:latin typeface="Times"/>
                <a:ea typeface="Times"/>
                <a:cs typeface="Times"/>
                <a:sym typeface="Times"/>
              </a:rPr>
              <a:t>Magnesium supplementation and insomnia</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Journal of Research in Medical Sciences</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Sarris J et al. </a:t>
            </a:r>
            <a:r>
              <a:rPr b="0" i="1" lang="en-US" sz="1200" u="none" cap="none" strike="noStrike">
                <a:solidFill>
                  <a:srgbClr val="000000"/>
                </a:solidFill>
                <a:latin typeface="Times"/>
                <a:ea typeface="Times"/>
                <a:cs typeface="Times"/>
                <a:sym typeface="Times"/>
              </a:rPr>
              <a:t>Herbal medicines for psychiatric disorders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The American Journal of Psychiatry</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U.S. Food and Drug Administration (FDA). </a:t>
            </a:r>
            <a:r>
              <a:rPr b="0" i="1" lang="en-US" sz="1200" u="none" cap="none" strike="noStrike">
                <a:solidFill>
                  <a:srgbClr val="000000"/>
                </a:solidFill>
                <a:latin typeface="Times"/>
                <a:ea typeface="Times"/>
                <a:cs typeface="Times"/>
                <a:sym typeface="Times"/>
              </a:rPr>
              <a:t>Dietary Supplement Health and Education Act (DSHEA)</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LiverTox Database. </a:t>
            </a:r>
            <a:r>
              <a:rPr b="0" i="1" lang="en-US" sz="1200" u="none" cap="none" strike="noStrike">
                <a:solidFill>
                  <a:srgbClr val="000000"/>
                </a:solidFill>
                <a:latin typeface="Times"/>
                <a:ea typeface="Times"/>
                <a:cs typeface="Times"/>
                <a:sym typeface="Times"/>
              </a:rPr>
              <a:t>Herb-induced liver injury</a:t>
            </a:r>
            <a:r>
              <a:rPr b="0" i="0" lang="en-US" sz="1200" u="none" cap="none" strike="noStrike">
                <a:solidFill>
                  <a:srgbClr val="000000"/>
                </a:solidFill>
                <a:latin typeface="Times"/>
                <a:ea typeface="Times"/>
                <a:cs typeface="Times"/>
                <a:sym typeface="Times"/>
              </a:rPr>
              <a:t>. National Institute of Diabetes and Digestive and Kidney Diseases.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1200"/>
              </a:spcBef>
              <a:spcAft>
                <a:spcPts val="0"/>
              </a:spcAft>
              <a:buClr>
                <a:srgbClr val="000000"/>
              </a:buClr>
              <a:buSzPts val="1200"/>
              <a:buFont typeface="Times"/>
              <a:buNone/>
            </a:pPr>
            <a:r>
              <a:rPr b="0" i="0" lang="en-US" sz="1200" u="none" cap="none" strike="noStrike">
                <a:solidFill>
                  <a:srgbClr val="000000"/>
                </a:solidFill>
                <a:latin typeface="Times"/>
                <a:ea typeface="Times"/>
                <a:cs typeface="Times"/>
                <a:sym typeface="Times"/>
              </a:rPr>
              <a:t>Ernst E. </a:t>
            </a:r>
            <a:r>
              <a:rPr b="0" i="1" lang="en-US" sz="1200" u="none" cap="none" strike="noStrike">
                <a:solidFill>
                  <a:srgbClr val="000000"/>
                </a:solidFill>
                <a:latin typeface="Times"/>
                <a:ea typeface="Times"/>
                <a:cs typeface="Times"/>
                <a:sym typeface="Times"/>
              </a:rPr>
              <a:t>Toxic heavy metals and undeclared drugs in herbal products</a:t>
            </a:r>
            <a:r>
              <a:rPr b="0" i="0" lang="en-US" sz="1200" u="none" cap="none" strike="noStrike">
                <a:solidFill>
                  <a:srgbClr val="000000"/>
                </a:solidFill>
                <a:latin typeface="Times"/>
                <a:ea typeface="Times"/>
                <a:cs typeface="Times"/>
                <a:sym typeface="Times"/>
              </a:rPr>
              <a:t>. </a:t>
            </a:r>
            <a:r>
              <a:rPr b="1" i="0" lang="en-US" sz="1200" u="none" cap="none" strike="noStrike">
                <a:solidFill>
                  <a:srgbClr val="000000"/>
                </a:solidFill>
                <a:latin typeface="Times"/>
                <a:ea typeface="Times"/>
                <a:cs typeface="Times"/>
                <a:sym typeface="Times"/>
              </a:rPr>
              <a:t>British Journal of Clinical Pharmacology</a:t>
            </a:r>
            <a:r>
              <a:rPr b="0" i="0" lang="en-US" sz="1200" u="none" cap="none" strike="noStrike">
                <a:solidFill>
                  <a:srgbClr val="000000"/>
                </a:solidFill>
                <a:latin typeface="Times"/>
                <a:ea typeface="Times"/>
                <a:cs typeface="Times"/>
                <a:sym typeface="Times"/>
              </a:rPr>
              <a:t>.</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