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43.xml"/>
  <Override ContentType="application/vnd.openxmlformats-officedocument.presentationml.notesSlide+xml" PartName="/ppt/notesSlides/notesSlide151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14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1.xml"/>
  <Override ContentType="application/vnd.openxmlformats-officedocument.presentationml.notesSlide+xml" PartName="/ppt/notesSlides/notesSlide153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15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46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44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5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150.xml"/>
  <Override ContentType="application/vnd.openxmlformats-officedocument.presentationml.notesSlide+xml" PartName="/ppt/notesSlides/notesSlide14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52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140.xml"/>
  <Override ContentType="application/vnd.openxmlformats-officedocument.presentationml.notesSlide+xml" PartName="/ppt/notesSlides/notesSlide15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49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5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1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45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158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48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138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156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154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141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42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52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135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144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46.xml"/>
  <Override ContentType="application/vnd.openxmlformats-officedocument.presentationml.slide+xml" PartName="/ppt/slides/slide150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39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15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57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30.xml"/>
  <Override ContentType="application/vnd.openxmlformats-officedocument.presentationml.slide+xml" PartName="/ppt/slides/slide147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40.xml"/>
  <Override ContentType="application/vnd.openxmlformats-officedocument.presentationml.slide+xml" PartName="/ppt/slides/slide11.xml"/>
  <Override ContentType="application/vnd.openxmlformats-officedocument.presentationml.slide+xml" PartName="/ppt/slides/slide137.xml"/>
  <Override ContentType="application/vnd.openxmlformats-officedocument.presentationml.slide+xml" PartName="/ppt/slides/slide110.xml"/>
  <Override ContentType="application/vnd.openxmlformats-officedocument.presentationml.slide+xml" PartName="/ppt/slides/slide153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14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51.xml"/>
  <Override ContentType="application/vnd.openxmlformats-officedocument.presentationml.slide+xml" PartName="/ppt/slides/slide109.xml"/>
  <Override ContentType="application/vnd.openxmlformats-officedocument.presentationml.slide+xml" PartName="/ppt/slides/slide134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43.xml"/>
  <Override ContentType="application/vnd.openxmlformats-officedocument.presentationml.slide+xml" PartName="/ppt/slides/slide117.xml"/>
  <Override ContentType="application/vnd.openxmlformats-officedocument.presentationml.slide+xml" PartName="/ppt/slides/slide145.xml"/>
  <Override ContentType="application/vnd.openxmlformats-officedocument.presentationml.slide+xml" PartName="/ppt/slides/slide132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15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  <p:sldId id="395" r:id="rId145"/>
    <p:sldId id="396" r:id="rId146"/>
    <p:sldId id="397" r:id="rId147"/>
    <p:sldId id="398" r:id="rId148"/>
    <p:sldId id="399" r:id="rId149"/>
    <p:sldId id="400" r:id="rId150"/>
    <p:sldId id="401" r:id="rId151"/>
    <p:sldId id="402" r:id="rId152"/>
    <p:sldId id="403" r:id="rId153"/>
    <p:sldId id="404" r:id="rId154"/>
    <p:sldId id="405" r:id="rId155"/>
    <p:sldId id="406" r:id="rId156"/>
    <p:sldId id="407" r:id="rId157"/>
    <p:sldId id="408" r:id="rId158"/>
    <p:sldId id="409" r:id="rId159"/>
    <p:sldId id="410" r:id="rId160"/>
    <p:sldId id="411" r:id="rId161"/>
    <p:sldId id="412" r:id="rId162"/>
    <p:sldId id="413" r:id="rId163"/>
  </p:sldIdLst>
  <p:sldSz cy="10287000" cx="18288000"/>
  <p:notesSz cx="6858000" cy="9144000"/>
  <p:embeddedFontLst>
    <p:embeddedFont>
      <p:font typeface="Poppins"/>
      <p:regular r:id="rId164"/>
      <p:bold r:id="rId165"/>
      <p:italic r:id="rId166"/>
      <p:boldItalic r:id="rId167"/>
    </p:embeddedFont>
    <p:embeddedFont>
      <p:font typeface="Helvetica Neue"/>
      <p:regular r:id="rId168"/>
      <p:bold r:id="rId169"/>
      <p:italic r:id="rId170"/>
      <p:boldItalic r:id="rId171"/>
    </p:embeddedFont>
    <p:embeddedFont>
      <p:font typeface="Poppins SemiBold"/>
      <p:regular r:id="rId172"/>
      <p:bold r:id="rId173"/>
      <p:italic r:id="rId174"/>
      <p:boldItalic r:id="rId17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6" roundtripDataSignature="AMtx7mgy79tVhkH5q8jY7FVqWvZInkqK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C1060E6-DEA4-4E45-98E6-8373D7D53071}">
  <a:tblStyle styleId="{9C1060E6-DEA4-4E45-98E6-8373D7D53071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CFD7E7"/>
          </a:solidFill>
        </a:fill>
      </a:tcStyle>
    </a:wholeTbl>
    <a:band1H>
      <a:tcTxStyle/>
    </a:band1H>
    <a:band2H>
      <a:tcTxStyle b="off" i="off"/>
      <a:tcStyle>
        <a:fill>
          <a:solidFill>
            <a:srgbClr val="E8ECF4"/>
          </a:solidFill>
        </a:fill>
      </a:tcStyle>
    </a:band2H>
    <a:band1V>
      <a:tcTxStyle/>
    </a:band1V>
    <a:band2V>
      <a:tcTxStyle/>
    </a:band2V>
    <a:lastCol>
      <a:tcTxStyle/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176" Type="http://customschemas.google.com/relationships/presentationmetadata" Target="metadata"/><Relationship Id="rId36" Type="http://schemas.openxmlformats.org/officeDocument/2006/relationships/slide" Target="slides/slide31.xml"/><Relationship Id="rId175" Type="http://schemas.openxmlformats.org/officeDocument/2006/relationships/font" Target="fonts/PoppinsSemiBold-boldItalic.fntdata"/><Relationship Id="rId39" Type="http://schemas.openxmlformats.org/officeDocument/2006/relationships/slide" Target="slides/slide34.xml"/><Relationship Id="rId174" Type="http://schemas.openxmlformats.org/officeDocument/2006/relationships/font" Target="fonts/PoppinsSemiBold-italic.fntdata"/><Relationship Id="rId38" Type="http://schemas.openxmlformats.org/officeDocument/2006/relationships/slide" Target="slides/slide33.xml"/><Relationship Id="rId173" Type="http://schemas.openxmlformats.org/officeDocument/2006/relationships/font" Target="fonts/PoppinsSemiBold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29" Type="http://schemas.openxmlformats.org/officeDocument/2006/relationships/slide" Target="slides/slide124.xml"/><Relationship Id="rId128" Type="http://schemas.openxmlformats.org/officeDocument/2006/relationships/slide" Target="slides/slide123.xml"/><Relationship Id="rId127" Type="http://schemas.openxmlformats.org/officeDocument/2006/relationships/slide" Target="slides/slide122.xml"/><Relationship Id="rId126" Type="http://schemas.openxmlformats.org/officeDocument/2006/relationships/slide" Target="slides/slide121.xml"/><Relationship Id="rId26" Type="http://schemas.openxmlformats.org/officeDocument/2006/relationships/slide" Target="slides/slide21.xml"/><Relationship Id="rId121" Type="http://schemas.openxmlformats.org/officeDocument/2006/relationships/slide" Target="slides/slide116.xml"/><Relationship Id="rId25" Type="http://schemas.openxmlformats.org/officeDocument/2006/relationships/slide" Target="slides/slide20.xml"/><Relationship Id="rId120" Type="http://schemas.openxmlformats.org/officeDocument/2006/relationships/slide" Target="slides/slide115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125" Type="http://schemas.openxmlformats.org/officeDocument/2006/relationships/slide" Target="slides/slide120.xml"/><Relationship Id="rId29" Type="http://schemas.openxmlformats.org/officeDocument/2006/relationships/slide" Target="slides/slide24.xml"/><Relationship Id="rId124" Type="http://schemas.openxmlformats.org/officeDocument/2006/relationships/slide" Target="slides/slide119.xml"/><Relationship Id="rId123" Type="http://schemas.openxmlformats.org/officeDocument/2006/relationships/slide" Target="slides/slide118.xml"/><Relationship Id="rId122" Type="http://schemas.openxmlformats.org/officeDocument/2006/relationships/slide" Target="slides/slide117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slide" Target="slides/slide114.xml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150" Type="http://schemas.openxmlformats.org/officeDocument/2006/relationships/slide" Target="slides/slide145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149" Type="http://schemas.openxmlformats.org/officeDocument/2006/relationships/slide" Target="slides/slide144.xml"/><Relationship Id="rId4" Type="http://schemas.openxmlformats.org/officeDocument/2006/relationships/slideMaster" Target="slideMasters/slideMaster1.xml"/><Relationship Id="rId148" Type="http://schemas.openxmlformats.org/officeDocument/2006/relationships/slide" Target="slides/slide143.xml"/><Relationship Id="rId9" Type="http://schemas.openxmlformats.org/officeDocument/2006/relationships/slide" Target="slides/slide4.xml"/><Relationship Id="rId143" Type="http://schemas.openxmlformats.org/officeDocument/2006/relationships/slide" Target="slides/slide138.xml"/><Relationship Id="rId142" Type="http://schemas.openxmlformats.org/officeDocument/2006/relationships/slide" Target="slides/slide137.xml"/><Relationship Id="rId141" Type="http://schemas.openxmlformats.org/officeDocument/2006/relationships/slide" Target="slides/slide136.xml"/><Relationship Id="rId140" Type="http://schemas.openxmlformats.org/officeDocument/2006/relationships/slide" Target="slides/slide135.xml"/><Relationship Id="rId5" Type="http://schemas.openxmlformats.org/officeDocument/2006/relationships/notesMaster" Target="notesMasters/notesMaster1.xml"/><Relationship Id="rId147" Type="http://schemas.openxmlformats.org/officeDocument/2006/relationships/slide" Target="slides/slide142.xml"/><Relationship Id="rId6" Type="http://schemas.openxmlformats.org/officeDocument/2006/relationships/slide" Target="slides/slide1.xml"/><Relationship Id="rId146" Type="http://schemas.openxmlformats.org/officeDocument/2006/relationships/slide" Target="slides/slide141.xml"/><Relationship Id="rId7" Type="http://schemas.openxmlformats.org/officeDocument/2006/relationships/slide" Target="slides/slide2.xml"/><Relationship Id="rId145" Type="http://schemas.openxmlformats.org/officeDocument/2006/relationships/slide" Target="slides/slide140.xml"/><Relationship Id="rId8" Type="http://schemas.openxmlformats.org/officeDocument/2006/relationships/slide" Target="slides/slide3.xml"/><Relationship Id="rId144" Type="http://schemas.openxmlformats.org/officeDocument/2006/relationships/slide" Target="slides/slide139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139" Type="http://schemas.openxmlformats.org/officeDocument/2006/relationships/slide" Target="slides/slide134.xml"/><Relationship Id="rId138" Type="http://schemas.openxmlformats.org/officeDocument/2006/relationships/slide" Target="slides/slide133.xml"/><Relationship Id="rId137" Type="http://schemas.openxmlformats.org/officeDocument/2006/relationships/slide" Target="slides/slide132.xml"/><Relationship Id="rId132" Type="http://schemas.openxmlformats.org/officeDocument/2006/relationships/slide" Target="slides/slide127.xml"/><Relationship Id="rId131" Type="http://schemas.openxmlformats.org/officeDocument/2006/relationships/slide" Target="slides/slide126.xml"/><Relationship Id="rId130" Type="http://schemas.openxmlformats.org/officeDocument/2006/relationships/slide" Target="slides/slide125.xml"/><Relationship Id="rId136" Type="http://schemas.openxmlformats.org/officeDocument/2006/relationships/slide" Target="slides/slide131.xml"/><Relationship Id="rId135" Type="http://schemas.openxmlformats.org/officeDocument/2006/relationships/slide" Target="slides/slide130.xml"/><Relationship Id="rId134" Type="http://schemas.openxmlformats.org/officeDocument/2006/relationships/slide" Target="slides/slide129.xml"/><Relationship Id="rId133" Type="http://schemas.openxmlformats.org/officeDocument/2006/relationships/slide" Target="slides/slide12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172" Type="http://schemas.openxmlformats.org/officeDocument/2006/relationships/font" Target="fonts/PoppinsSemiBold-regular.fntdata"/><Relationship Id="rId65" Type="http://schemas.openxmlformats.org/officeDocument/2006/relationships/slide" Target="slides/slide60.xml"/><Relationship Id="rId171" Type="http://schemas.openxmlformats.org/officeDocument/2006/relationships/font" Target="fonts/HelveticaNeue-boldItalic.fntdata"/><Relationship Id="rId68" Type="http://schemas.openxmlformats.org/officeDocument/2006/relationships/slide" Target="slides/slide63.xml"/><Relationship Id="rId170" Type="http://schemas.openxmlformats.org/officeDocument/2006/relationships/font" Target="fonts/HelveticaNeue-italic.fntdata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165" Type="http://schemas.openxmlformats.org/officeDocument/2006/relationships/font" Target="fonts/Poppins-bold.fntdata"/><Relationship Id="rId69" Type="http://schemas.openxmlformats.org/officeDocument/2006/relationships/slide" Target="slides/slide64.xml"/><Relationship Id="rId164" Type="http://schemas.openxmlformats.org/officeDocument/2006/relationships/font" Target="fonts/Poppins-regular.fntdata"/><Relationship Id="rId163" Type="http://schemas.openxmlformats.org/officeDocument/2006/relationships/slide" Target="slides/slide158.xml"/><Relationship Id="rId162" Type="http://schemas.openxmlformats.org/officeDocument/2006/relationships/slide" Target="slides/slide157.xml"/><Relationship Id="rId169" Type="http://schemas.openxmlformats.org/officeDocument/2006/relationships/font" Target="fonts/HelveticaNeue-bold.fntdata"/><Relationship Id="rId168" Type="http://schemas.openxmlformats.org/officeDocument/2006/relationships/font" Target="fonts/HelveticaNeue-regular.fntdata"/><Relationship Id="rId167" Type="http://schemas.openxmlformats.org/officeDocument/2006/relationships/font" Target="fonts/Poppins-boldItalic.fntdata"/><Relationship Id="rId166" Type="http://schemas.openxmlformats.org/officeDocument/2006/relationships/font" Target="fonts/Poppins-italic.fntdata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161" Type="http://schemas.openxmlformats.org/officeDocument/2006/relationships/slide" Target="slides/slide156.xml"/><Relationship Id="rId54" Type="http://schemas.openxmlformats.org/officeDocument/2006/relationships/slide" Target="slides/slide49.xml"/><Relationship Id="rId160" Type="http://schemas.openxmlformats.org/officeDocument/2006/relationships/slide" Target="slides/slide155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159" Type="http://schemas.openxmlformats.org/officeDocument/2006/relationships/slide" Target="slides/slide154.xml"/><Relationship Id="rId59" Type="http://schemas.openxmlformats.org/officeDocument/2006/relationships/slide" Target="slides/slide54.xml"/><Relationship Id="rId154" Type="http://schemas.openxmlformats.org/officeDocument/2006/relationships/slide" Target="slides/slide149.xml"/><Relationship Id="rId58" Type="http://schemas.openxmlformats.org/officeDocument/2006/relationships/slide" Target="slides/slide53.xml"/><Relationship Id="rId153" Type="http://schemas.openxmlformats.org/officeDocument/2006/relationships/slide" Target="slides/slide148.xml"/><Relationship Id="rId152" Type="http://schemas.openxmlformats.org/officeDocument/2006/relationships/slide" Target="slides/slide147.xml"/><Relationship Id="rId151" Type="http://schemas.openxmlformats.org/officeDocument/2006/relationships/slide" Target="slides/slide146.xml"/><Relationship Id="rId158" Type="http://schemas.openxmlformats.org/officeDocument/2006/relationships/slide" Target="slides/slide153.xml"/><Relationship Id="rId157" Type="http://schemas.openxmlformats.org/officeDocument/2006/relationships/slide" Target="slides/slide152.xml"/><Relationship Id="rId156" Type="http://schemas.openxmlformats.org/officeDocument/2006/relationships/slide" Target="slides/slide151.xml"/><Relationship Id="rId155" Type="http://schemas.openxmlformats.org/officeDocument/2006/relationships/slide" Target="slides/slide15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Cooking method determines how many nutrients are retained or lost. For example -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Boiling causes major loss of vitamin C and B vitamins into water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Steaming is the best method for preserving vitamins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Roasting preserves minerals but can reduce vitamin C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Frying damages antioxidants and introduces oxidized fats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Microwaving preserves nutrients when little water is used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Pressure cooking reduces phytates and improves mineral availability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Water + heat → biggest loss of vitamin C and B vitamins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0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10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10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" name="Google Shape;1136;p1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0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" name="Google Shape;1147;p10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10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Official start of Domain IV</a:t>
            </a:r>
            <a:endParaRPr/>
          </a:p>
        </p:txBody>
      </p:sp>
      <p:sp>
        <p:nvSpPr>
          <p:cNvPr id="1158" name="Google Shape;1158;p1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0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talk about intake by walking through a Comprehensive Medical Nutrition Health History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comprehensive nutrition assessment framework used in clinical practice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Starts with basics: demographics, chief complaint, goals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Then current health: conditions, history, vitals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Medications and supplements → always assess interactions and nutrient impact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Allergies and sensitivities → guide dietary planning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Nutrition assessment: intake patterns, recall, diet history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 function → digestion, absorption, bowel habits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Labs and functional markers → lipids, thyroid, micronutrients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Lifestyle → sleep, stress, activity, substance use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Weight history and sex-specific factors → hormones, metabolism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 determinants → access, environment,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Ends with synthesis: key findings → plan → follow-up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Always think in order: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 → Analyze → Plan → Monitor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9" name="Google Shape;1169;p1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0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" name="Google Shape;1181;p1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10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 of Behavior Change Strategies Such as Motivational Interviewing and Stages of Change Theory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Behavior change is not just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 recommend, but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 deliver it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Motivational Interviewing (MI) = client-centered approach to build intrinsic motivation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 on autonomy, not prescribing or forcing change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to reduce resistance and elicit “change talk”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Helps align recommendations with client values → improves adherence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Stages of Change = identifies readiness level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Guides timing and intensity of interventions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Prevents pushing change too early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Normalizes relapse as part of the process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difference: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 → how we communicate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Stages → where the client is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 = elicit motivation, Stages of Change = assess readiness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“Meet them where they are, not where you want them to be”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1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1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applications of MI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MI is guided by four core principles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/>
              <a:t>Express empathy → validate the client’s experience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/>
              <a:t>Develop discrepancy → connect current habits to future goals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/>
              <a:t>Roll with resistance → avoid arguing or forcing change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/>
              <a:t>Support self-efficacy → build confidence and autonomy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Key techniques (OARS)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Open-ended questions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Reflective listening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Affirmations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Summarizing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/>
              <a:t>Elicit “change talk”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5" name="Google Shape;1205;p1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Stages of Change  -  (Transtheoretical Model)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Stages of Change identifies readiness for behavior change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Precontemplation → not considering change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Contemplation → thinking about change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Preparation → ready and planning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Action → actively making changes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Maintenance → sustaining long-term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Preparation stage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 recognizes impact of diet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Shows willingness to change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Seeks practical strategies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Preparation = ready to act soon, not just thinking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" name="Google Shape;1218;p1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0" name="Google Shape;1230;p1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some cases, cooking can actually improve bioavailability.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Heat increases absorption of carotenoids like beta-carotene (carrots, sweet potatoes) and lycopene (tomatoes)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Improves protein digestibility, especially in eggs and legumes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enhance mineral availability in foods like spinach and kale by reducing antinutrients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 and Stages of Change are used together for effective behavior change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 → assesses readiness and builds intrinsic motivation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Stages → determines how aggressive or simple the plan should be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Interventions should feel collaborative and flexible, not prescriptive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Frame changes as small experiments to reduce resistance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client appears to be in the Preparation stage of change. Motivational Interviewing was used to collaboratively identify one nutrition-focused goal aligned with the client’s values and readiness.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" name="Google Shape;1242;p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1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Goal setting should align with MI principles and client readiness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SMART but flexible → specific, realistic, not rigid - remember that SMART = Specific, Measurable, Achievable, Relevant, and Time-bound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Client-selected → increases ownership and adherence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 on behaviors, not outcomes (e.g., actions vs weight)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Keep goals simple and achievable to build momentum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example: The client identified increasing protein at breakfast 3–4 days per week as a realistic first step toward improving energy stability.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 that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“Small actions build big change”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1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1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Follow-up focuses on support, not judgment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 progress objectively and normalize lapses - this is a common part of any change!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Reinforce what is working and support autonomy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Adjust goals based on readiness and real-life response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Client reports partial adherence with improved awareness of hunger cues. MI techniques were used to reinforce progress and collaboratively adjust goals.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 that progress beats perfection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" name="Google Shape;1264;p1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Computerized diet analysis quantifies intake using nutrition software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Primary purpose: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Compares intake to DRIs, guidelines, or therapeutic targets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Estimates macro and micronutrient intake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Identifies deficiencies, excesses, and overall diet quality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Assesses patterns and energy balance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Supports objective assessment, planning, and tracking over time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Used to compare intake vs DRI → identify gaps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5" name="Google Shape;1275;p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5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1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Computerized food analysis helps connect intake patterns to symptoms and outcomes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Identifies nutrient gaps (protein, fiber, micronutrients) and functional imbalances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Supports food-first strategies and client education with clear 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Useful for documentation in clinical and training settings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-US"/>
              <a:t>Common Data sources:</a:t>
            </a:r>
            <a:r>
              <a:rPr lang="en-US"/>
              <a:t> 24-hour recall, 3–7 day food logs, FFQs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-US"/>
              <a:t>Limitations:</a:t>
            </a:r>
            <a:r>
              <a:rPr lang="en-US"/>
              <a:t> depends on accurate reporting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Does not reflect bioavailability or individual metabolism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Must be interpreted alongside labs, symptoms, and lifestyle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" name="Google Shape;1287;p1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" name="Google Shape;1300;p1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1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talk about body composition and different means of assessment: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 composition looks beyond weight to fat, lean mass, bone, and water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Provides better insight into metabolic health and disease risk than scale weight alone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Helps identify visceral fat and cardiometabolic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Detects low muscle mass or sarcopenia, even at normal weight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Useful for tracking progress with nutrition and lifestyle interventions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Shifts focus from weight to overall health and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Body composition &gt; BMI for assessing metabolic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“Weight is total, composition is quality”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1" name="Google Shape;1311;p1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1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 composition is broken into four key components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 mass → includes subcutaneous and visceral fat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Visceral fat ↑ risk for insulin resistance, inflammation, CVD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Lean mass → muscle + organs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Important for metabolism, glucose control, and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Bone mass → reflects skeletal health and fracture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in aging, menopause, undernutrition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Body water → affects measurement accuracy, especially BIA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Visceral fat → strongest link to cardiometabolic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3" name="Google Shape;1323;p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p1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Common Methods and What They Tell Us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Multiple methods assess body composition, each with strengths and limits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Anthropometrics: BMI + waist/WHR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-US" sz="1100">
                <a:solidFill>
                  <a:schemeClr val="dk1"/>
                </a:solidFill>
                <a:highlight>
                  <a:srgbClr val="FFF2CC"/>
                </a:highlight>
                <a:latin typeface="Arial"/>
                <a:ea typeface="Arial"/>
                <a:cs typeface="Arial"/>
                <a:sym typeface="Arial"/>
              </a:rPr>
              <a:t>BMI = general screening, does not distinguish fat vs muscle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Waist/WHR = better indicator of visceral fat and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Skinfolds → estimate subcutaneous fat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 for tracking changes when done consistently by same practitioner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BIA → estimates fat, lean mass, and body water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-US" sz="1100">
                <a:solidFill>
                  <a:schemeClr val="dk1"/>
                </a:solidFill>
                <a:highlight>
                  <a:srgbClr val="FFF2CC"/>
                </a:highlight>
                <a:latin typeface="Arial"/>
                <a:ea typeface="Arial"/>
                <a:cs typeface="Arial"/>
                <a:sym typeface="Arial"/>
              </a:rPr>
              <a:t>Affected by hydration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food, and exercise → best for trends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Advanced: DEXA and Bod Pod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accurate, assess regional composition and bone density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Waist circumference &gt; BMI for cardiometabolic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5" name="Google Shape;1335;p1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1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explore some interpretation principles in CNS practice -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Interpretation should be comprehensive, not based on one metric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multiple measures → waist, body fat, lean mass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Provides a more accurate picture of health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 on trends over time, not single data points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Consistency in measurement method is key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Always interpret in context → diet, activity, hormones, labs, symptoms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weight bias → same BMI can mean very different compositions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Prioritize function, strength, and metabolic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Trend &gt; single measurement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" name="Google Shape;1347;p1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Storage conditions directly impact nutrient stability over time. For example -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Light degrades riboflavin (B2) and vitamin 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Oxygen drives oxidation, especially vitamin C and fats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Heat accelerates breakdown of fat-soluble vitamins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Longer storage = gradual nutrient loss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Metal containers can promote oxidation if not properly lined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Body composition is a practical tool for clinical decision-making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Supports cardiometabolic risk assessment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Identifies sarcopenic obesity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Guides nutrition planning and protein/energy needs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Tracks response to diet, exercise, and lifestyle changes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Limitations: measurement error and operator variability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Hydration and recent activity affect results (especially BIA)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Should be used alongside labs and clinical assessment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" name="Google Shape;1359;p1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9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1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1" name="Google Shape;1371;p1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1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Linking Childhood Behaviors to Obesity and Other Chronic Health Issues in Adults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Childhood is a critical window for long-term health programming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Early behaviors shape metabolism, appetite regulation, and stress response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Influence food preferences, activity patterns, and lifestyle habits into adulthood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Diet, physical activity, sleep, and stress all contribute to future disease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Strongly linked to adult obesity and cardiometabolic conditions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Early-life behaviors directly impact long-term disease risk (programming effect)</a:t>
            </a:r>
            <a:endParaRPr/>
          </a:p>
        </p:txBody>
      </p:sp>
      <p:sp>
        <p:nvSpPr>
          <p:cNvPr id="1383" name="Google Shape;1383;p1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1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Childhood behaviors shape long-term metabolic and lifestyle patterns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Diet: high ultra-processed, low nutrient intake → poor appetite regulation, ↑ obesity and chronic disease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Physical activity: low movement, high screen time → ↓ lean mass, ↑ insulin resistance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Sleep: poor or irregular sleep → hormone dysregulation (leptin/ghrelin), ↑ cravings and intake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Stress/ACEs: chronic stress → HPA axis disruption, ↑ cortisol, ↑ central adiposity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Family/environment: parental habits and food environment shape lifelong behaviors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Drives intergenerational patterns and emotional eating tendencies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Sleep + stress → major drivers of appetite and weight regulation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Genetics are not the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only thing that runs in the family - so do habits, stressors, and exposures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4" name="Google Shape;1394;p1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Early-life exposures shape long-term disease risk through biological mechanisms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Metabolic programming → affects insulin sensitivity, fat cell development, and energy expenditure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Sets the foundation for future metabolic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Epigenetics → alters gene expression without changing DNA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Influences inflammation, lipid metabolism, and appetite regulation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Effects can persist into adulthood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Early-life environment → long-term gene expression changes (epigenetics)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9" name="Google Shape;1409;p1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1" name="Google Shape;1421;p1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1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Early-life factors should be part of a comprehensive nutrition assessment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Explore childhood patterns, beliefs, and learned behaviors around food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Motivational Interviewing to gently reframe habits and build awareness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 on what can be changed now, not past behaviors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blame, emphasize empowerment and progress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both metabolic health and psychological resilience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 on modifiable behaviors, not past history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 -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“Understand the past, change the future”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2" name="Google Shape;1432;p1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Effects of Disordered Eating Patterns on Nutrition Status, Body Composition, and Body Functions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Disordered eating exists on a spectrum, not just diagnosed eating disorders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Includes restriction, binge–restrict cycles, emotional eating, irregular timing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significantly impact health even without a formal diagnosis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Leads to poor nutrient status and deficiencies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Disrupts body composition → ↓ lean mass, ↑ fat regain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Alters metabolic, hormonal, and GI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Increases long-term chronic disease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Chronic dieting → ↓ metabolism + ↑ fat regain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3" name="Google Shape;1443;p1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1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Disordered eating directly impacts macro and micronutrient status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Protein deficiency = ↓ lean mass, immune function, satiety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Erratic carbs → blood sugar swings, fatigue, cravings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Low fat → impaired absorption of vitamins A, D, E, K and hormone production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Common micronutrient deficiencies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Iron → anemia, fatigue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Calcium + vitamin D → poor bone health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B vitamins → low energy, neurological issues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Magnesium + zinc → stress and immune dysfunction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Root cause: restriction → ↓ intake and dietary diversity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4" name="Google Shape;1454;p1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1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Disordered eating negatively shifts body composition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Lean mass loss → low calories and protein → muscle breakdown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↓ lean mass → ↓ resting metabolic rate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 gain → especially central adiposity with weight regain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Metabolic adaptation + elevated cortisol promote fat storage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Weight cycling (yo-yo dieting)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↑ cardiometabolic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↑ body fat percentage over time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↓ metabolic flexibility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6" name="Google Shape;1466;p1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Nutrient retention depends on time and processing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Fresh foods are best when consumed quickly (within 24–48 hours)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Frozen foods retain most nutrients due to rapid preservation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Canned foods have moderate losses but still provide value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Shelf-stable processed foods are lowest in nutrient density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 -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Frozen is better than old “fresh” because long storage reduces 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1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Disordered eating disrupts multiple body systems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Metabolic: insulin resistance, reactive hypoglycemia, ↓ metabolic rate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Hormonal: leptin/ghrelin dysregulation, altered thyroid, disrupted sex hormones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GI: slowed motility, bloating, altered microbiome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Increased GI sensitivity and discomfort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Neurocognitive: food preoccupation, anxiety, impaired focus and mood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Leptin ↓, ghrelin ↑ → increased hunger with restriction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8" name="Google Shape;1478;p1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1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0" name="Google Shape;1490;p1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1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Approach should follow a structured clinical flow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Screen diet history, restriction, and weight cycling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 nutrient adequacy, not just calories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Evaluate body composition trends and early food beliefs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 Interpretation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assume higher weight = adequate nutrition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undernourishment, metabolic adaptation, lean mass loss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Interpret labs and symptoms functionally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Intervention Strategy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Emphasize regular, balanced meals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Prioritize protein and micronutrient repletion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food-first approach, restore dietary diversity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overly restrictive plans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Behavior Change &amp; Counseling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MI and align with Stages of Change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Normalize hunger and satiety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autonomy and body trust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Scope &amp; Referral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Recognize when to refer for eating disorder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Collaborate with mental health and care teams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1" name="Google Shape;1501;p1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1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 symptoms often indicate multiple nutrient insufficiencies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Fatigue → possible iron, B vitamins, magnesium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Poor wound healing → vitamin C, zinc, protein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Frequent infections → immune nutrients (zinc, vitamin D, protein)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Hair loss, brittle nails → protein, iron, biotin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Dry skin/mucosa → essential fats, vitamin 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Weight or appetite changes → energy imbalance or deficiency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Cognitive changes → B vitamins, iron, omega-3s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Non-specific symptoms → think multiple nutrient deficiencies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6" name="Google Shape;1516;p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1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Macronutrient imbalances show up in distinct symptom patterns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Protein insufficiency → muscle loss, edema, poor immunity, slow healing, hair thinning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Carbohydrate imbalance → hypoglycemia symptoms (shaky, irritable), fatigue, brain fog, cravings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 insufficiency → dry skin/hair/eyes, fat-soluble vitamin deficiencies, hormone disruption, low satiety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Edema → classic sign of protein deficiency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8" name="Google Shape;1528;p1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9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1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micronutrient deficiencies present with recognizable symptom patterns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 → fatigue, pallor, shortness of breath, hair loss, cold intolerance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highlight>
                  <a:srgbClr val="FFF2CC"/>
                </a:highlight>
                <a:latin typeface="Arial"/>
                <a:ea typeface="Arial"/>
                <a:cs typeface="Arial"/>
                <a:sym typeface="Arial"/>
              </a:rPr>
              <a:t>B12 → neuropathy (tingling),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fatigue, cognitive changes, glossitis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Folate → megaloblastic anemia, fatigue, mouth sores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D → bone pain, infections, low mood, muscle aches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Magnesium → cramps, headaches, anxiety, insomnia, constipation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Zinc → poor healing, hair loss, altered taste, infections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Calcium → cramps, bone loss, brittle nails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Sodium/potassium → weakness, arrhythmias, dizziness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Iodine → goiter, fatigue, weight gain, cold intolerance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1" name="Google Shape;1541;p1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1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clinical interpretations within a CNS practice, remember that signs and symptoms reflect patterns, rather than single nutrient issues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Subclinical deficiencies can appear before labs are abnormal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Always interpret in context → diet, body composition, history, meds, lifestyle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Screen for restriction and inadequate intake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food analysis to identify gaps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Correlate symptoms with labs when available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Prioritize food-first repletion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diagnose deficiency without lab confirmation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Symptoms alone ≠ diagnosis, labs confirm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1" name="Google Shape;1561;p1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1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3" name="Google Shape;1573;p1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3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1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5" name="Google Shape;1585;p1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5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1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7" name="Google Shape;1597;p1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3 main mechanisms behind the chemical basis of nutrient loss: oxidation, leaching, and thermal breakdown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Oyxgen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damage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Oxidation driven by oxygen, light, and heat leads to ROS damaging 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C becomes inactive, vitamins A and E form peroxides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Leaching which pulls water-soluble vitamins and minerals into cooking water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Thermal Decomposition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heat causes vitamin denaturation and breakdown of delicate phytonutrients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7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1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Lifestyle factors directly influence nutrient needs and outcomes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Exercise, stress, and sleep affect metabolism, nutrient demand, and losses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Also impact appetite regulation and energy balance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factors influence adherence to nutrition recommendations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Ignoring them can limit results even with a good diet plan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9" name="Google Shape;1609;p1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1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Exercise increases nutrient demand beyond just calories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↑ energy needs (carbs + fats) and ↑ protein for repair and lean mass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↑ turnover of magnesium, iron (especially endurance), zinc, B vitamins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↑ electrolyte losses (sodium, potassium) through sweat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Mechanisms: ↑ mitochondrial activity, ↑ oxidative stress, ↑ tissue turnover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Compliance: fatigue and soreness can reduce meal prep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Underfueling → energy crashes; overtraining may suppress appetite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Endurance athletes → higher risk of iron deficiency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0" name="Google Shape;1620;p1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2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1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Stress increases nutrient demand and reduces utilization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↑ needs: magnesium, vitamin C, B vitamins, protein, omega-3s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Blood sugar becomes more unstable → altered carb needs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Mechanisms: ↑ cortisol, ↑ nutrient losses (especially magnesium)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Impairs digestion, absorption, gut integrity, and microbiome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Compliance: emotional eating or appetite loss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Less planning, more reliance on convenience foods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Chronic stress → magnesium depletion is common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4" name="Google Shape;1634;p1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6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1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does sleep impact nutrient absorption?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Poor sleep disrupts metabolism and adherence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↑ carb cravings, ↓ insulin sensitivity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Hormones: leptin ↓, ghrelin ↑ → increased hunger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 ↑ needs for magnesium, B vitamins, glycine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Mechanisms: circadian disruption, impaired glucose control, reduced recovery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Compliance: fatigue → less meal prep, irregular eating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↑ caffeine use → can impact nutrient absorption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Sleep deprivation → ↑ hunger via leptin ↓ and ghrelin ↑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8" name="Google Shape;1648;p1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1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2" name="Google Shape;1662;p1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1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CNS Clinical Implications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Lifestyle factors must be integrated into assessment and planning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Assessment → evaluate exercise, stress, sleep, and compliance barriers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risk for nutrient depletion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Intervention → adjust needs based on lifestyle demands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Keep strategies simple and realistic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 on consistency and meal regularity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MI to address barriers and readiness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Monitoring → track energy, recovery, cravings, adherence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Reassess as lifestyle changes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5" name="Google Shape;1675;p1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1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Referral ensures safety and stays within scope of practice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Purpose: identify when symptoms may indicate underlying medical conditions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 when symptoms are: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Severe, persistent, or worsening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Unexplained or rapidly progressing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Outside nutrition scope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Suggestive of serious or acute pathology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improving with nutrition intervention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If symptoms are unexplained or worsening → refer out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7" name="Google Shape;1687;p1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1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9" name="Google Shape;1699;p1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8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1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0" name="Google Shape;1710;p1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9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p1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1" name="Google Shape;1721;p1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Daily habits directly impact nutrient status. For example -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Ultra-processed diets are usually low in fiber, magnesium, and B vitamins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 storage can reduce vitamin C and antioxidants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 boiling leads to a loss of B vitamins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produce intake means low intake of polyphenols and carotenoids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0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Google Shape;1731;p1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2" name="Google Shape;1732;p1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1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3" name="Google Shape;1743;p1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2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p1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4" name="Google Shape;1754;p1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3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1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5" name="Google Shape;1765;p1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4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p1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 out when nutrition concerns exceed scope or require medical treatment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Eating disorder risk → refer to specialized care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Severe deficiencies or malabsorption → require medical evaluation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Persistent GI symptoms not improving with diet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Signs of refeeding risk → urgent referral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CNS Documentation Language Example: Client reports persistent unintentional weight loss and nocturnal sweating. Findings are outside the scope of nutrition intervention alone. Medical referral recommended for further evaluation.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Referral is collaborative, not abandonment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Continue support after clearance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Communicate clearly, avoid diagnosing or alarming language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Definitive eating disorders and refeeding risk → immediate referral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6" name="Google Shape;1776;p1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7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p1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9" name="Google Shape;1789;p1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1.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 Unintentional weight loss with systemic symptoms is a red flag requiring medical referral.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2.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 Black, tarry stools suggest gastrointestinal bleeding and require urgent medical evaluation.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3.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 Syncope and palpitations may indicate cardiovascular or metabolic instability requiring medical assessment.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8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1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00" name="Google Shape;1800;p1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4. 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 Sudden neurological deficits may indicate stroke or other acute neurologic conditions.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5.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 Prolonged amenorrhea may indicate hormonal disruption or low energy availability and requires medical evaluation.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6.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 Purging behaviors indicate potential eating disorder pathology and medical risk requiring referral.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9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p1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11" name="Google Shape;1811;p1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0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1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22" name="Google Shape;1822;p1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Nutrient loss can happen at every stage from farm to table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stages: agriculture, processing, preparation, and storage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 retention starts with healthy soil and high-quality food sources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Minimal processing helps preserve fiber and micronutrients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Gentle cooking methods like steaming or microwaving protect vitamins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Short storage time and limiting light and oxygen exposure help prevent degradation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Remember, the closer to nature the ingredient is, the closer it stays to it’s original 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talk about fortification vs enrichment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=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nutrients beyond natural levels to prevent deficiencies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Enrichment =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restoring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nutrients lost during processing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Both are public health strategies to improve nutrient intake at the population level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Fortification = add more, Enrichment = add back 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So… why fortify?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is used to address population-level nutrient deficiencies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Goal is to reduce deficiency-related disease risk and improve overall status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Especially important when intake is consistently low across a population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groups: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infants and children, pregnant women, low-income populations, vegetarians, and older adults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think of fortification as a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population-level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prevention strategy (not individualized)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Vitamins Used in Fortification - some common ones include: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D → added to milk and plant milks for bone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Folate (B9) → added to grains to prevent neural tube defects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B12 → added to cereals and plant milks, especially for vegans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A → added to milk and margarine for vision and immunity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Niacin, thiamine, and riboflavin → added to enriched grains for energy metabolism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“Grains = B vitamins, Milk = A + D”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Minerals in fortification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 → added to grains and formulas to prevent anemia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Iodine → added to salt to prevent goiter and support thyroid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Calcium → added to plant milks and juices for bone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Fluoride → added to water to prevent dental caries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Zinc → added to cereals for immune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Iodized salt → think thyroid and goiter prevention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“Iron = blood, Iodine = thyroid, Fluoride = teeth”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Regulatory-driven fortification examples include: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Folic acid in grains → prevents neural tube defects, major population impact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Iodized salt → prevents goiter and iodine deficiency disorders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D in milk and cereals → prevents rickets and supports bone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Folate → neural tube defects, Iodine → thyroid, Vitamin D → rickets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*This may also pop up in the public health section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is limited by things like stability, heat, and bioavailability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Oxygen sensitivity: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Vitamins A, D, and C which degrade with light and oxygen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Iron, when subject to oxygen, can promote fat oxidation, reducing product quality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Heat sensitivity: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Heat processing damages vitamin C and B vitamins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Bioavailability depends on form, for example: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Ferrous sulfate and folic acid are highly absorbable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Calcium citrate is better absorbed than calcium carbonate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Form matters → ferrous sulfate and folic acid = higher bioavailability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“Right nutrient, wrong form = low absorption”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I’d highly recommend making a cheat sheet with the highest bioavailable form of each nutrient and the least available. Don’t stress about the middle ones. 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vs. Supplementation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= low-dose, population-wide approach for prevention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Passive intake through commonly consumed foods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Supplementation = higher doses used therapeutically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Requires active participation and compliance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to correct or treat deficiencies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Fortification = prevention, Supplementation = treatment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Fortification can carry risks if intake becomes excessive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Folic acid can mask B12 deficiency, especially neurologic damage -&gt;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classic exam question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A excess is teratogenic, important in pregnancy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 iron can promote oxidative stress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Fortified ultra-processed foods may appear healthy but lack fiber and phytonutrients (this is also known as the ‘health halo’)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Ethical concerns like “Nutritionism”, which focuses on added nutrients while ignoring overall food quality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talk about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functional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foods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Functional foods provide benefits beyond basic nutrition due to bioactive compounds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be natural (berries, fatty fish, cruciferous veg) or fortified/enhanced (vitamin D milk, omega-3 eggs, fermented foods)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compounds include phytochemicals, fiber, probiotics, and healthy fats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Mechanisms include antioxidant effects, anti-inflammatory actions, gut microbiome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Also support lipid metabolism, immune function, and detox pathways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Now let’s explore medicinal foods -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Medicinal foods are designed for disease-specific nutrition under physician supervision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when patients cannot properly digest, absorb, or metabolize 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drugs, but clinically targeted for specific conditions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Examples: PKU formulas, MCT formulas for fat malabsorption, ketogenic formulas for epilepsy, low-FODMAP formulas for IBS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Mechanisms include correcting nutrient deficiencies, bypassing impaired pathways, supporting GI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Also used in therapeutic diets and for neuro or immune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“Functional = general health, Medical = clinical use”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Phytochemical-rich foods are plant compounds with strong protective effects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in berries, green tea, turmeric, cruciferous veg, tomatoes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actions: ↓ oxidative stress, ↓ inflammation, ↑ detox (sulforaphane), support vascular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Clinically relevant for cardiometabolic disease, cancer prevention, cognition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Zoochemical-rich foods = animal-derived bioactives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in fatty fish, eggs, grass-fed dairy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compounds: EPA/DHA, CLA, CoQ10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↓ triglycerides, ↓ inflammation, brain health, and mitochondrial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“Plants protect, animals build”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“Nutrient quality is shaped across three stages: agriculture, processing, and preparation/storage.”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“At every stage, nutrients can be preserved, enhanced, or lost — so this is a continuum, not just one point of failure.”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“Most vulnerable nutrients are water-soluble vitamins like C and B vitamins — easily lost with heat, water, and time.”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“Fat-soluble vitamins like A and E are more stable but still degrade with oxidation.”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“Minerals are often lost during refining processes like polishing grains.”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“Phytonutrients are especially sensitive to heat and oxygen exposure.”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If you see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processing or cooking methods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a question → think </a:t>
            </a: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C and B vitamins are the first to be lost</a:t>
            </a:r>
            <a:endParaRPr/>
          </a:p>
        </p:txBody>
      </p:sp>
      <p:sp>
        <p:nvSpPr>
          <p:cNvPr id="74" name="Google Shape;74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 Fiber-rich foods support heart, metabolic, and gut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in oats, legumes, flax, fruits, vegetables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effects: ↓ LDL (beta-glucans), improved glycemic control, better microbiome diversity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bowel regularity and reduce colorectal cancer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Probiotic and fermented foods support gut and immune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in yogurt, kefir, kimchi, sauerkraut, miso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 gut barrier, reduce IBS symptoms, and lower inflammation via SCFAs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immune function through sIgA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“Fiber feeds, ferments heal”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Prebiotics feed beneficial gut bacteria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in onions, garlic, asparagus, bananas, inulin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↑ SCFAs (especially butyrate), ↓ inflammation, improve Ca and Mg absorption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 Fortified functional foods help prevent population deficiencies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Examples: folate in grains, vitamin D in milk, iodine in salt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outcomes: neural tube defect prevention, bone health, thyroid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 Functional lipids support cardiovascular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Found in olive oil, avocado oil, walnuts, flax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↓ CVD risk, ↑ HDL, improve endothelial function, anti-inflammatory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Prebiotics → feed bacteria, Probiotics → add bacteria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“Pre feeds, Pro seeds”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Medicinal foods target specific disease states with tailored nutrition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Inborn errors of metabolism: PKU, MSUD (Maple Syrup Urine Disease), homocystinuria (‘hoh-moh-sis-tih-NOOR-ee-uh’)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Remove or restrict specific amino acids → prevent toxic buildup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 and malabsorption: elemental and MCT formulas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 absorption, reduce symptoms, prevent deficiencies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Neurological: ketogenic and MCT-based formulas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 alternative brain fuel (ketones)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Immune support: arginine, glutamine, omega-3s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wound healing and immune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PKU → phenylalanine restriction is a classic question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“Medicinal foods = precision nutrition for disease”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Functional and medicinal foods often target similar systems but differ in intensity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Cardiometabolic: functional foods support LDL, BP, inflammation; medicinal foods use targeted formulas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GI: functional foods support microbiome; medicinal foods use elemental or low-residue diets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Immune: functional = antioxidants and micronutrients; medicinal = targeted immune formulas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Neurological: functional = omega-3s and polyphenols; medicinal = ketogenic therapies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Detox: functional foods support pathways; medicinal foods address metabolic impairments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Functional = supportive, Medicinal = therapeutic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“Same systems, different strength”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2" name="Google Shape;382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</a:t>
            </a:r>
            <a:r>
              <a:rPr lang="en-US"/>
              <a:t>talk about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Phytochemicals and zoochemicals</a:t>
            </a:r>
            <a:r>
              <a:rPr lang="en-US"/>
              <a:t> -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Phytochemicals = plant compounds with protective effects but not essential 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Expand nutrition beyond vitamins and minerals by regulating cellular signaling, inflammation, detox, and gene expression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DRIs, benefits come from whole food patterns, not supplements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Zoochemicals = animal-derived bioactives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Include fatty acids, peptides, and cofactors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inflammation control, cell signaling, immune function, and brain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talk about the classes and roles of phytochemicals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Polyphenols = major phytochemical group with antioxidant and vascular benefits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Flavonoids (tea, berries, cacao) → antioxidant + improve blood flow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Anthocyanins (blue/red berries) → brain protection, anti-inflammatory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Catechins like EGCG (green tea) → support detox enzymes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Resveratrol (grapes, wine) → gene signaling, longevity pathways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Carotenoids = fat-soluble pigments with antioxidant roles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Beta-carotene (carrots, sweet potato) → vitamin A precursor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Lutein and zeaxanthin (zee-uh-ZAN-thin) → protect eyes, macular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Lycopene (tomatoes) → prostate and cardiovascular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Carotenoids → fat-soluble + require fat for absorption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also have -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Isothiocyanates = sulfur compounds from cruciferous vegetables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Sulforaphane (broccoli sprouts) → activates Phase II detox enzymes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PEITC (fen-ETH-ill eye-so-THIGH-oh-SIGH-uh-nate) from watercress → supports carcinogen detox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Organosulfur compounds = found in garlic and onions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Allicin (garlic) → immune support and lipid lowering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Diallyl sulfides (onions) → antimicrobial effects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Terpenes and phytosterols support metabolic and cardiovascular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Terpenes like limonene (citrus peel) → detox enzyme support, anticancer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Phytosterols (nuts, seeds) → lower LDL cholesterol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Cruciferous vegetables → think detox support (Phase II enzymes)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Mechanisms of Action for zoochemicals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Zoochemicals and phytochemicals act through key protective mechanisms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Antioxidant: neutralize free radicals → ↓ lipid peroxidation, ↓ DNA damage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Detox: compounds like sulforaphane ↑ Phase II enzymes → improved toxin elimination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Anti-inflammatory: omega-3s ↓ prostaglandin E2, polyphenols ↓ NF-κB (Nuclear Factor kappa B)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 regulation: influence transcription → ↑ tumor suppressors, ↓ oncogenes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Reference sheet for studying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Soil, sunlight, ripeness → think higher antioxidants and micronutrients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Phytochemicals play a key role in chronic disease prevention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Cardiovascular: flavonoids ↓ platelet aggregation and support vascular health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Neurodegeneration: anthocyanins protect neurons and support cognition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Cancer: isothiocyanates ↑ detox pathways and carcinogen clearance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2 diabetes: polyphenols improve insulin sensitivity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Eye health: lutein and zeaxanthin protect the retina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Match compound to condition (e.g., lutein → eye health, flavonoids → cardiovascular)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Zoochemicals support disease prevention through targeted physiological effects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Cardiovascular: EPA and DHA ↓ triglycerides and inflammation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Neuro: DHA supports synaptic membranes and brain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Sarcopenia: creatine helps preserve muscle mass and strength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Metabolic syndrome: CLA supports fat oxidation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EPA/DHA for triglyceride lowering is a classic association question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Phytochemicals and nutrients work synergistically in key pathways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C + flavonoids → regenerate antioxidant capacity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Selenium + polyphenols → support antioxidant enzyme systems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 vitamins + phytochemicals → support methylation and detox pathways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Antioxidants work in networks, not isolation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Safety considerations - just because it’s “natural” doesn’t mean any dose is safe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Dose matters, more is not always better with bioactives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High-dose beta-carotene → ↑ lung cancer risk in smokers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Resveratrol in high doses → GI upset, possible hormone effects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CLA supplements → may worsen insulin resistance if excessive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High-dose CoQ10 → potential interactions with medications (especially statins)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talk about Good Manufacturing Practices (GMP) and Other Quality Markers for Nutritional Supplements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 quality varies, GMP ensures safety, consistency, and reliability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Raw materials must meet identity, purity, and potency standards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Supplier verification includes audits and Certificates of Analysis (COA)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SOPs ensure consistency in manufacturing, labeling, and packaging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QC/QA testing confirms identity, potency, microbes, and heavy metals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Stability testing determines shelf life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Traceability is critical: batch records, ingredient sourcing, recall capability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COA + GMP = key indicators of supplement quality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Quality Markers for Supplements (&amp; What Clinicians Should Look For)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Clinicians evaluate supplements based on identity, purity, potency, form, and stability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for Identity → confirms it’s the correct ingredient (HPLC, DNA testing)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for Purity → free from microbes, heavy metals, pesticides, contaminants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 for Potency → matches label claims throughout shelf life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Overages may be added to maintain potency (vitamin C, probiotics)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 matters for absorption!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Examples: bisglycinate &gt; oxide, methylated B vitamins &gt; synthetic forms, triglyceride fish oil &gt; ethyl ester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Stability depends on proper packaging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Light, heat, oxygen, and moisture all degrade 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Form affects absorption → highly testable (e.g., bisglycinate vs oxide)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Organic and regenerative methods increase polyphenols, vitamin C, and carotenoids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Driven by healthier soil and plant stress response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 micronutrient cycling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Grass-fed = better omega-3 profile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Organic or grass-fed → higher antioxidants + omega-3s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Third-party testing = strongest indicator of supplement quality and safety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USP Verified → confirms potency, purity, dissolution, and GMP compliance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NSF → especially important for athletes (Certified for Sport = no banned substances)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ConsumerLab → independent testing for quality, accuracy, and contaminants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Informed Choice/Informed Sport → screens for banned substances in athletes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ISO-accredited labs → ensure reliable and validated testing methods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 tip: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NSF Certified for Sport = athlete-safe, no banned substances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red flags signal poor supplement quality or misleading marketing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Proprietary blends → hide ingredient doses, not clinically useful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third-party testing or COA → lack of transparency and verification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Mega-dose formulas → increased risk of toxicity, especially fat-soluble vitamins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Herbal extracts without standardization → unknown active compound levels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Unrealistic claims (cures, instant results) → noncompliant and unreliable brands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“Proprietary blends” = cannot assess dose → major red flag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“If it hides, overhypes, or megadoses → avoid”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Brand Characteristics of High-Quality Manufacturers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High-quality brands emphasize transparency, dosing, and validated ingredients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COAs available for each batch ensures full transparency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Clinical dosing should be based on research, not marketing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Standardized botanicals ensure consistent active compounds (rather than proprietary blends)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Use of bioavailable forms (e.g., chelated minerals)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Clean excipients(no artificial dyes, low-allergen formulas) → low allergen risk, minimal fillers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Stability testing ensures potency through shelf life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You can check out this list (in right hand </a:t>
            </a:r>
            <a:r>
              <a:rPr lang="en-US"/>
              <a:t>column</a:t>
            </a:r>
            <a:r>
              <a:rPr lang="en-US"/>
              <a:t>) for professional brands follow GMP and rigorous testing standards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Good Manufacturing Practices (</a:t>
            </a:r>
            <a:r>
              <a:rPr lang="en-US"/>
              <a:t>GMP) vs. Third-Party Testing — What’s the Difference?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Appropriate Use of Nutrient Supplementation - this is an important topic for practitioners!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Supplementation should be targeted, evidence-based, and clinically justified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to address inadequate intake, increased needs, malabsorption, or disease states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Also appropriate for metabolic defects or higher physiological demands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Supplements support the plan but do not replace diet and lifestyle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Supplements = fill gaps, not replace food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Reasons for Supplementation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Supplementation is clinically indicated in three main scenarios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Deficiency or insufficiency → replace based on labs and symptoms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Examples: iron for anemia, vitamin D, B12, iodine with monitoring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Increased needs → pregnancy, aging, athletes, infants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nutrients: prenatal support (folate, DHA, choline), B12, protein, electrolytes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Malabsorption → GI conditions or medications impair absorption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Common needs: B12, iron, fat-soluble vitamins, minerals, enzymes, MCTs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Malabsorption → think fat-soluble vitamin deficiencies (A, D, E, K)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Appropriate Supplement Forms and Dosing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Choose bioavailable forms for better absorption and clinical effect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Examples: glycinate &gt; oxide, methyl B12 &gt; cyanocobalamin, triglyceride fish oil &gt; ethyl ester, and chelated minerals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Dose based on purpose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RDA for prevention, higher evidence-based doses for treatment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ranges: vitamin D 1,000–4,000 IU, omega-3s 1–4 g, iron 30–60 mg, folate 400–800 mcg (higher if needed)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Targeted supplementation is most effective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Based on labs, symptoms, and individual needs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Broad use (multis) can help but avoid exceeding upper limits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Safety Considerations in Supplementation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Safety is critical, more is not always better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TULs: fat-soluble vitamins and minerals carry toxicity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A → liver toxicity, teratogenic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D → hypercalcemia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 → oxidative stress, GI distress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Zinc → copper deficiency, Selenium → selenosis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Drug–nutrient interactions are common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PPIs and metformin ↓ B12, statins ↓ CoQ10, warfarin interacts with vitamin 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Diuretics affect electrolytes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Certain conditions require caution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Hemochromatosis → avoid iron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Kidney disease → caution with minerals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Pregnancy → limit vitamin A (retinol) and certain herbs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Fat-soluble vitamins (A, D, E, K) → highest toxicity risk because these are stored (call out to last domain)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Consider a food first approach when diet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can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 improved to meet nutrient needs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Whole food matrix enhances absorption (vitamin C + iron, fat + carotenoids)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Provides fiber and phytochemicals for added synergy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Necessary for long-term chronic disease risk reduction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Supplements support but do not replace dietary change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Supplementation should follow a structured clinical framework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1: Assess → diet, symptoms, labs, meds, lifestyle, life stage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2: Identify gaps → low intake, increased needs, malabsorption, disease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3: Select → right nutrient, bioavailable form, evidence-based dose, quality product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4: Monitor → labs, symptoms, side effects, interactions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5: Discontinue when appropriate → once corrected or no benefit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Always assess first, do not jump straight to supplementation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 Hook: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“Assess → Identify → Select → Monitor → Stop”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When Supplements Improve Clinical Outcomes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Supplements can improve outcomes when matched to specific conditions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>
                <a:highlight>
                  <a:srgbClr val="FFF2CC"/>
                </a:highlight>
              </a:rPr>
              <a:t>Iron deficiency anemia → iron + vitamin C for absorption</a:t>
            </a:r>
            <a:endParaRPr>
              <a:highlight>
                <a:srgbClr val="FFF2CC"/>
              </a:highlight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>
                <a:highlight>
                  <a:srgbClr val="FFF2CC"/>
                </a:highlight>
              </a:rPr>
              <a:t>Osteoporosis → calcium + vitamin D + K2 for bone support</a:t>
            </a:r>
            <a:endParaRPr>
              <a:highlight>
                <a:srgbClr val="FFF2CC"/>
              </a:highlight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Hypertriglyceridemia → high-dose EPA/DHA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Depression (adjunct) → omega-3s and methylfolate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Macular degeneration → AREDS/AREDS2 formulas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>
                <a:highlight>
                  <a:srgbClr val="FFF2CC"/>
                </a:highlight>
              </a:rPr>
              <a:t>Pregnancy → folate for neural tube defect prevention</a:t>
            </a:r>
            <a:endParaRPr>
              <a:highlight>
                <a:srgbClr val="FFF2CC"/>
              </a:highlight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>
                <a:highlight>
                  <a:srgbClr val="FFF2CC"/>
                </a:highlight>
              </a:rPr>
              <a:t>Pernicious anemia → B12 (high-dose oral or injections)</a:t>
            </a:r>
            <a:endParaRPr>
              <a:highlight>
                <a:srgbClr val="FFF2CC"/>
              </a:highlight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IBD → vitamin D, omega-3s, strain-specific probiotics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may feel like a bit of review as we dive back into micronutrients (because this is technically still part of Domain III) - but let’s talk about the different and preferred forms.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Highly recommend: make a cheat sheet ot flash carbs with 1) best form &amp; 2) least bioavailable form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Fat </a:t>
            </a:r>
            <a:r>
              <a:rPr lang="en-US"/>
              <a:t>soluble</a:t>
            </a:r>
            <a:r>
              <a:rPr lang="en-US"/>
              <a:t> vitamins: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Fat-soluble vitamins require attention to form and dosing due to toxicity risk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Vitamin A: retinol = active and more potent; beta-carotene = safer but variable conversion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Risk of toxicity with excess retinol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Vitamin D: D3 preferred for raising levels; D2 less effective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Calcitriol only used in specific medical conditions (renal, hypoparathyroid)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Vitamin E: natural d-alpha preferred over synthetic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Mixed tocopherols/tocotrienols provide broader antioxidant support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Vitamin K: K1 for clotting, K2 (especially MK-7) for bone and vascular health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 water </a:t>
            </a:r>
            <a:r>
              <a:rPr lang="en-US"/>
              <a:t>soluble</a:t>
            </a:r>
            <a:r>
              <a:rPr lang="en-US"/>
              <a:t> vitamins -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Vitamin C: ascorbic acid = standard, buffered forms = gentler, liposomal = higher absorption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 vitamins vary by form and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B1: benfotiamine = more bioavailable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B2: riboflavin-5-phosphate = active form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B3: nicotinic acid (lipids), niacinamide (no flush)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B5: pantethine supports cholesterol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B6: P5P = active form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B9: 5-MTHF preferred, especially with MTHFR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B12: methyl, hydroxo, adenosyl = active forms vs cyanocobalamin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Clinical: neurological support → methyl B12 + 5-MTHF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 cautious with high-dose niacinamide in certain populations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Now for minerals -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Mineral form significantly impacts absorption and tolerance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Calcium: carbonate = higher elemental but needs stomach acid; citrate = better for low acid; hydroxyapatite = bone matrix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Magnesium: glycinate = calming (and crosses BBB), citrate = laxative, malate = energy, oxide = poor absorption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Iron: bisglycinate = gentler, heme = highest absorption, sulfate = common but more GI side effects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Zinc: picolinate = best absorbed, gluconate = common, oxide = poorly absorbed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Selenium: selenomethionine = most bioavailable, selenite = therapeutic use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Chromium: picolinate = glucose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Iodine: potassium iodide preferred; kelp = variable dosing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Oxide forms → typically lowest absorption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 for fatty acids -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Omega-3 form affects absorption and clinical effectiveness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Triglyceride (TG) → best absorbed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Ethyl ester (EE) → lower bioavailability, requires digestion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Phospholipid (krill) → enhanced absorption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Algal oil → vegan DHA/EPA source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TG and phospholipid forms outperform ethyl esters in raising EPA/DHA levels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Omega-6/9: GLA (borage, primrose) and oleic acid (olive oil)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Typically emphasized more from food than supplements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 what about proteins and amino acids?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Protein supplements vary by digestion rate and completeness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Whey isolate → fast, complete protein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Whey concentrate → more whole-food components, contains lactose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Casein → slow-digesting, sustained release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 proteins → pea, rice, soy alternatives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Collagen → supports connective tissue but not a complete protein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Amino acids used for targeted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BCAAs → muscle repair (leucine key for MPS)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Glutamine → gut and immune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Taurine → cardiovascular and bile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Carnitine → mitochondrial energy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Tryptophan/5-HTP → serotonin and mood support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Collagen = not a complete protein (low in tryptophan)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6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 for phytonutrients &amp; botanicals -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Botanical potency varies by form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Whole herb powder → lowest potency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Standardized extracts → consistent active compounds (e.g., curcuminoids)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Tinctures and CO2 extracts → more concentrated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Liposomal forms → enhanced delivery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Key mechanisms: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Provide polyphenols, flavonoids, glucosinolates, terpenes, alkaloids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Support antioxidant activity, detox pathways, inflammation, and microbiome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can also look at specialized functional formulas for supplementation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Specialized formulations improve delivery and tolerance (these are different from ‘proprietary blends’)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Liposomal → enhances absorption of vitamin C, glutathione, curcumin, B vitamins, magnesium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Useful in malabsorption, inflammation, GI dysfunction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Time/delayed-release → improves tolerance and targeting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 → less GI irritation, probiotics → reach intestine, magnesium → sustained absorption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Medicinal food forms → condition-specific nutrition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Examples: elemental formulas, MCT formulas, low-FODMAP shakes, ketogenic formulas, PKU formulas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Liposomal = enhanced absorption, delayed-release = targeted delivery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Nutrient impact depends on level of processing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Minimal processing like freezing preserves nutrients well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Moderate processing like pasteurization causes small vitamin losses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Refining removes fiber and minerals, especially in grains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Ultra-processed foods lead to overall nutrient dilution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TULs of nutrients, toxicity, causes, symptoms &amp; treatment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UL = highest daily intake unlikely to cause harm in most people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Applies to total intake from food, supplements, and fortified foods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Does not apply to short-term therapeutic dosing under medical supervision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Toxicity pathway: excess intake → accumulation or saturation → enzyme overload/oxidative stress → cellular injury → organ damage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“Too much over time → toxicity”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1" name="Google Shape;831;p7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Minerals often compete for absorption (zinc, iron, calcium)</a:t>
            </a:r>
            <a:r>
              <a:rPr lang="en-US"/>
              <a:t> so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oxicity can occur </a:t>
            </a:r>
            <a:r>
              <a:rPr i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below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UL due to this competition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 zinc → ↓ copper and iron absorption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 iron → ↓ zinc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 calcium → ↓ iron and magnesium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 selenium → interferes with iodine function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 vitamin A → antagonizes vitamin D</a:t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3" name="Google Shape;843;p7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Supplement Toxicity Patterns</a:t>
            </a:r>
            <a:r>
              <a:rPr lang="en-US"/>
              <a:t> to be mindful of 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Common toxicity patterns often come from overuse or stacking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Mega-dose vitamins → liver stress, neuropathy (especially B6)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Energy drinks → excess niacin and B6 toxicity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Prenatal stacking → risk of vitamin A toxicity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Excess calcium → kidney stones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Iron misuse → risk of acute poisoning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Stacking may increase risk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7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Chemical Causes of Toxicity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Toxicity often follows predictable biochemical mechanisms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Accumulation → fat-soluble vitamins like retinol build up → liver damage and fibrosis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Pro-oxidant effects → iron drives free radical formation → lipid peroxidation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Enzyme inhibition → excess zinc blocks copper-dependent enzymes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Electrolyte imbalance → excess vitamin D ↑ calcium → cardiac and kidney toxicity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8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 supplementation focuses on appropriate dosing and monitoring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Stay within ~100–200% of RDA unless clinically indicated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stacking multiple products with overlapping nutrients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Prioritize food sources when possible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Monitor labs with high-dose or long-term supplementation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Toxicity risk is higher with supplements than whole foods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Toxicity risk = supplements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(with rare exceptions like vitamin A, selenium)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&gt; food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p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Refining and milling remove fiber, B vitamins, and minerals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Sugar extraction strips all nutrients, leaving empty calories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High-heat extrusion degrades vitamins A, C, and 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Hydrogenation creates trans fats and promotes fat oxidation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Juicing removes fiber and exposes polyphenols to oxidation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“White = stripped” (white flour, white sugar = low nutrients)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8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6" name="Google Shape;876;p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8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Dietary Guidelines (DGA) and Dietary Reference Intakes (DRIs) serve different but complementary roles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Dietary Guidelines for Americans (DGA) → population-based guidance on eating patterns and behaviors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DRIs → quantitative nutrient standards (how much of each nutrient is needed)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Together: DGA = what to eat, DRIs = how much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p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8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Dietary Guidelines for Americans (DGA)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DGA = evidence-based guidelines updated every 5 years for population health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They focus on overall eating patterns, not single nutrients - their core principles: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1. Emphasize fruits, vegetables, whole grains, lean protein, healthy fats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2. Nutrient density over calories → maximize micronutrients per kcal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/>
              <a:t>Replace empty calories with whole foods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3. Limit risk nutrients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/>
              <a:t>Added sugar &lt;10%, saturated fat &lt;10%, sodium &lt;2,300 mg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/>
              <a:t>Alcohol in moderation if consumed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8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DRIs provide quantitative nutrient targets based on age and sex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EAR → meets needs of ~50% of population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RDA → meets needs of ~97–98% (clinical target for adequacy)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AI → used when not enough data for RDA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UL → maximum intake before risk of toxicity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8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8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Using DGA &amp; DRIs together: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DGA and DRIs are used together in practice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DGA → guides food choices and eating patterns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DRIs → provide specific nutrient targets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DGA recommends dairy or alternatives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DRIs specify targets like calcium (1,000–1,200 mg) and vitamin D (15 mcg)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DGA = what to eat, DRIs = how much to get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8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Preventive nutrition focuses on consistent, balanced eating patterns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Base plate: fruits and vegetables (½ plate), whole grains, lean protein, healthy fats, dairy or alternatives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Key restrictions support disease prevention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Sodium → blood pressure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Saturated fat → LDL cholesterol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Added sugar → metabolic disease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/>
              <a:t>Alcohol → cancer and liver risk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3" name="Google Shape;943;p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8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7" name="Google Shape;957;p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9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9" name="Google Shape;969;p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9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Therapeutic nutrition is used when disease or deficiency is present. It often requires intake above DRI or targeted restrictions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Goals: restore function, correct deficiencies, reduce symptoms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Clinical process: assess → compare to DRI → apply DGA → add supplements if needed → monitor vs UL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low ferritin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Increase iron-rich foods + short-term higher-dose supplementation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Recheck labs to guide next steps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 Tip: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Therapeutic nutrition = short-term, targeted, and monitored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p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9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4" name="Google Shape;994;p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 all processing is harmful, some methods preserve or enhance nutrients. For example -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Freezing preserves vitamin C and polyphenols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Fermentation increases B vitamins and improves mineral absorption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Sprouting enhances bioavailability of zinc and iron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Canning can increase lycopene availability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Grinding seeds like flax and chia improves omega-3 absorption</a:t>
            </a:r>
            <a:endParaRPr/>
          </a:p>
        </p:txBody>
      </p:sp>
      <p:sp>
        <p:nvSpPr>
          <p:cNvPr id="128" name="Google Shape;12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9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p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9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" name="Google Shape;1018;p9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9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9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9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2" name="Google Shape;1042;p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9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p9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9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Case-Based Demonstrations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1 (Prevention): no disease, focus on DGA pattern (DASH)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adequate potassium, fiber, magnesium → no supplements needed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Goal = prevent disease onset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2 (Treatment): iron deficiency anemia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food + higher-dose iron (above RDA) with UL monitoring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Goal = restore iron stores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3 (Functional deficiency): low vitamin D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Combine food sources with therapeutic dosing above RDA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Example: ~3,000 IU/day short-term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Prevention = DGA-based, Treatment = may exceed RDA with monitoring</a:t>
            </a:r>
            <a:br>
              <a:rPr b="1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“Prevent with food, treat with dose”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1" name="Google Shape;1081;p9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Effective nutrition therapy always begins with dietary patterns (DGA), quantifies adequacy with DRIs, applies therapeutic dosing with clinical precision, and stays anchored to safety via ULs.</a:t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92" name="Google Shape;1092;p10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1. Correct: 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Elevated organic acids indicate enzyme bottlenecks or cofactor deficiencies that impair TCA cycle or ETC function, reflecting mitochondrial dysfunction.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2. Correct: B (Iron: RDA 18 mg vs UL 45 mg)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ULs define the maximum safe doses to prevent toxicity while correcting deficiencies.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3. Correct: 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2. Short Answer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Long-term high-dose supplementation and stacking fortified foods with supplements.</a:t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0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3" name="Google Shape;1103;p10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4. Correct Answer: B. Magnesium citrate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Magnesium citrate has an osmotic laxative effect, increasing water in the intestines and promoting bowel movement.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Glycinate → best for anxiety/sleep, NOT laxative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Oxide → poorly absorbed; laxative only in very high doses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Malate → best for fatigue and fibromyalgia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5. Correct Answer: C. Algal oil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Algal oil is the only vegan source of preformed EPA+DHA, the long-chain omega-3 fatty acids identical to those found in fish.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Flaxseed oil contains ALA, which converts very poorly (&lt;5%) to DHA.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6. Correct Answer: C. 5-Methyltetrahydrofolate (5-MTHF)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5-MTHF is the bioactive form of folate and bypasses the MTHFR enzyme, allowing proper methylation and homocysteine metabolism.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Folic acid requires MTHFR activation.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Folinic acid is partially active but not as direct.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THF is unstable and rarely used as a supplement.</a:t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0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Official end of Domain III</a:t>
            </a:r>
            <a:endParaRPr/>
          </a:p>
        </p:txBody>
      </p:sp>
      <p:sp>
        <p:nvSpPr>
          <p:cNvPr id="1114" name="Google Shape;1114;p1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7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8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" name="Google Shape;13;p168"/>
          <p:cNvSpPr txBox="1"/>
          <p:nvPr>
            <p:ph idx="1" type="body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68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9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16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69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0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" name="Google Shape;21;p170"/>
          <p:cNvSpPr txBox="1"/>
          <p:nvPr>
            <p:ph idx="1" type="body"/>
          </p:nvPr>
        </p:nvSpPr>
        <p:spPr>
          <a:xfrm>
            <a:off x="722312" y="2906713"/>
            <a:ext cx="7772401" cy="15002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170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1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" name="Google Shape;25;p17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1pPr>
            <a:lvl2pPr indent="-4064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2pPr>
            <a:lvl3pPr indent="-4064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3pPr>
            <a:lvl4pPr indent="-4064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4pPr>
            <a:lvl5pPr indent="-4064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»"/>
              <a:defRPr sz="28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171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2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" name="Google Shape;29;p172"/>
          <p:cNvSpPr txBox="1"/>
          <p:nvPr>
            <p:ph idx="1" type="body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72"/>
          <p:cNvSpPr txBox="1"/>
          <p:nvPr>
            <p:ph idx="2" type="body"/>
          </p:nvPr>
        </p:nvSpPr>
        <p:spPr>
          <a:xfrm>
            <a:off x="4645025" y="1535111"/>
            <a:ext cx="4041775" cy="63977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72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3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" name="Google Shape;34;p173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4"/>
          <p:cNvSpPr txBox="1"/>
          <p:nvPr>
            <p:ph type="title"/>
          </p:nvPr>
        </p:nvSpPr>
        <p:spPr>
          <a:xfrm>
            <a:off x="457200" y="273050"/>
            <a:ext cx="3008316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7" name="Google Shape;37;p17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74"/>
          <p:cNvSpPr txBox="1"/>
          <p:nvPr>
            <p:ph idx="2" type="body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74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5"/>
          <p:cNvSpPr txBox="1"/>
          <p:nvPr>
            <p:ph type="title"/>
          </p:nvPr>
        </p:nvSpPr>
        <p:spPr>
          <a:xfrm>
            <a:off x="1792288" y="4800600"/>
            <a:ext cx="5486404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2" name="Google Shape;42;p175"/>
          <p:cNvSpPr/>
          <p:nvPr>
            <p:ph idx="2" type="pic"/>
          </p:nvPr>
        </p:nvSpPr>
        <p:spPr>
          <a:xfrm>
            <a:off x="1792288" y="612775"/>
            <a:ext cx="5486404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175"/>
          <p:cNvSpPr txBox="1"/>
          <p:nvPr>
            <p:ph idx="1" type="body"/>
          </p:nvPr>
        </p:nvSpPr>
        <p:spPr>
          <a:xfrm>
            <a:off x="1792288" y="5367337"/>
            <a:ext cx="5486404" cy="804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75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6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66"/>
          <p:cNvSpPr txBox="1"/>
          <p:nvPr>
            <p:ph idx="1" type="body"/>
          </p:nvPr>
        </p:nvSpPr>
        <p:spPr>
          <a:xfrm>
            <a:off x="10207625" y="3657600"/>
            <a:ext cx="7162800" cy="66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800" lvl="6" marL="3200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800" lvl="7" marL="3657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800" lvl="8" marL="4114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6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hyperlink" Target="https://ods.od.nih.gov/" TargetMode="Externa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9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6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B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"/>
          <p:cNvSpPr/>
          <p:nvPr/>
        </p:nvSpPr>
        <p:spPr>
          <a:xfrm>
            <a:off x="-1543050" y="-558221"/>
            <a:ext cx="3086100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1227773" y="4163619"/>
            <a:ext cx="110239" cy="28190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"/>
          <p:cNvSpPr/>
          <p:nvPr/>
        </p:nvSpPr>
        <p:spPr>
          <a:xfrm>
            <a:off x="-2777871" y="-207073"/>
            <a:ext cx="3806574" cy="20832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"/>
          <p:cNvSpPr/>
          <p:nvPr/>
        </p:nvSpPr>
        <p:spPr>
          <a:xfrm>
            <a:off x="1543050" y="-1"/>
            <a:ext cx="3515334" cy="319471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"/>
          <p:cNvSpPr txBox="1"/>
          <p:nvPr/>
        </p:nvSpPr>
        <p:spPr>
          <a:xfrm>
            <a:off x="1848442" y="8986256"/>
            <a:ext cx="14601579" cy="607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CNS EXAM PREP COURSE</a:t>
            </a:r>
            <a:endParaRPr/>
          </a:p>
        </p:txBody>
      </p:sp>
      <p:sp>
        <p:nvSpPr>
          <p:cNvPr id="54" name="Google Shape;54;p1"/>
          <p:cNvSpPr txBox="1"/>
          <p:nvPr/>
        </p:nvSpPr>
        <p:spPr>
          <a:xfrm>
            <a:off x="17258513" y="9210674"/>
            <a:ext cx="153964" cy="34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5" name="Google Shape;55;p1"/>
          <p:cNvSpPr/>
          <p:nvPr/>
        </p:nvSpPr>
        <p:spPr>
          <a:xfrm>
            <a:off x="14240805" y="-207074"/>
            <a:ext cx="3086116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1848443" y="3792182"/>
            <a:ext cx="9853147" cy="3609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3283"/>
              </a:lnSpc>
              <a:spcBef>
                <a:spcPts val="0"/>
              </a:spcBef>
              <a:spcAft>
                <a:spcPts val="0"/>
              </a:spcAft>
              <a:buClr>
                <a:srgbClr val="1C5739"/>
              </a:buClr>
              <a:buSzPts val="6700"/>
              <a:buFont typeface="Poppins SemiBold"/>
              <a:buNone/>
            </a:pPr>
            <a:r>
              <a:rPr b="1" i="0" lang="en-US" sz="6700" u="none" cap="none" strike="noStrike">
                <a:solidFill>
                  <a:srgbClr val="1C573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Domain III-Nutrients &amp; Human Health and IV- Nutrition Assessment</a:t>
            </a:r>
            <a:endParaRPr/>
          </a:p>
        </p:txBody>
      </p:sp>
      <p:grpSp>
        <p:nvGrpSpPr>
          <p:cNvPr id="57" name="Google Shape;57;p1"/>
          <p:cNvGrpSpPr/>
          <p:nvPr/>
        </p:nvGrpSpPr>
        <p:grpSpPr>
          <a:xfrm>
            <a:off x="11608615" y="-86297"/>
            <a:ext cx="6670087" cy="10975068"/>
            <a:chOff x="-2" y="-2"/>
            <a:chExt cx="6670085" cy="10975067"/>
          </a:xfrm>
        </p:grpSpPr>
        <p:pic>
          <p:nvPicPr>
            <p:cNvPr descr="student-849828_1280.jpg" id="58" name="Google Shape;58;p1"/>
            <p:cNvPicPr preferRelativeResize="0"/>
            <p:nvPr/>
          </p:nvPicPr>
          <p:blipFill rotWithShape="1">
            <a:blip r:embed="rId5">
              <a:alphaModFix/>
            </a:blip>
            <a:srcRect b="0" l="28766" r="28766" t="0"/>
            <a:stretch/>
          </p:blipFill>
          <p:spPr>
            <a:xfrm>
              <a:off x="-1" y="-2"/>
              <a:ext cx="6670084" cy="104670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Google Shape;59;p1"/>
            <p:cNvSpPr txBox="1"/>
            <p:nvPr/>
          </p:nvSpPr>
          <p:spPr>
            <a:xfrm>
              <a:off x="-2" y="10543264"/>
              <a:ext cx="6670082" cy="4318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Caption</a:t>
              </a:r>
              <a:endParaRPr/>
            </a:p>
          </p:txBody>
        </p:sp>
      </p:grpSp>
      <p:sp>
        <p:nvSpPr>
          <p:cNvPr id="60" name="Google Shape;60;p1"/>
          <p:cNvSpPr txBox="1"/>
          <p:nvPr>
            <p:ph idx="4294967295" type="sldNum"/>
          </p:nvPr>
        </p:nvSpPr>
        <p:spPr>
          <a:xfrm>
            <a:off x="8505421" y="6414761"/>
            <a:ext cx="181378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 txBox="1"/>
          <p:nvPr/>
        </p:nvSpPr>
        <p:spPr>
          <a:xfrm>
            <a:off x="1227917" y="405073"/>
            <a:ext cx="16812962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Food Preparation: Cooking &amp; Nutrient Changes</a:t>
            </a:r>
            <a:endParaRPr/>
          </a:p>
        </p:txBody>
      </p:sp>
      <p:sp>
        <p:nvSpPr>
          <p:cNvPr id="142" name="Google Shape;142;p1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3" name="Google Shape;143;p10"/>
          <p:cNvGraphicFramePr/>
          <p:nvPr/>
        </p:nvGraphicFramePr>
        <p:xfrm>
          <a:off x="2112015" y="34014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4147725"/>
                <a:gridCol w="9620575"/>
              </a:tblGrid>
              <a:tr h="775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Method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Effect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5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Boiling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Major loss of vitamin C &amp; B into water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5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Steaming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Best heat method for vitamin retention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2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Roasting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Preserves minerals, may destroy vitamin 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2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Frying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Destroys antioxidants &amp; adds oxidized fats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5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Microwaving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Minimal losses when water is low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2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Pressure cooking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Reduces phytates while retaining minerals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03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28" name="Google Shape;1128;p10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29" name="Google Shape;1129;p10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30" name="Google Shape;1130;p10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31" name="Google Shape;1131;p103"/>
          <p:cNvSpPr txBox="1"/>
          <p:nvPr/>
        </p:nvSpPr>
        <p:spPr>
          <a:xfrm>
            <a:off x="1270920" y="12307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1132" name="Google Shape;1132;p10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103"/>
          <p:cNvSpPr txBox="1"/>
          <p:nvPr/>
        </p:nvSpPr>
        <p:spPr>
          <a:xfrm>
            <a:off x="954617" y="3501899"/>
            <a:ext cx="14853478" cy="555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(IOM). (2001).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Intakes: Applications in Dietary Assessment.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National Academies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Academies of Sciences, Engineering, and Medicine (NASEM). (2019).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Summary Tables.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Office of Dietary Supplements.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DRI &amp; Upper Intake Level Fact Sheets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Ross, A. C., Taylor, C. L., Yaktine, A. L., &amp; Del Valle, H. B. (2011).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for Calcium and Vitamin D.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National Academies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Gropper, S. S., et al. (2020).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Advanced Nutrition and Human Metabolism.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Cengage Learning.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Erdman, J. W., MacDonald, I. A., &amp; Zeisel, S. H. (2012).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Present Knowledge in Nutrition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(10th ed.). Wiley-Blackwell.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NIH Office of Dietary Supplements.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Toxicity &amp; UL Safety Profiles.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Centers for Disease Control and Prevention. (2022).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Poisoning – Clinical Toxicology Review.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Association of Poison Control Centers. (2023).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Nutritional Supplement Toxicity Surveillance Report.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Department of Health and Human Services &amp; U.S. Department of Agriculture. (2020–2025).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Guidelines for Americans, 9th Edition.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Appel, L. J., et al. (1997). A clinical trial of the DASH diet.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New England Journal of Medicine, 336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(16), 1117–1124.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(IOM). (1997–2001).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series.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National Academies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Academies of Sciences, Engineering, and Medicine (2019).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DRI Tables and Application Guidelines.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Office of Dietary Supplements.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DRI Fact Sheets for Health Professionals.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Dietetics. (2023).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Evidence Analysis Library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– Nutrition guidelines &amp; clinical protocols.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Hark, L., &amp; Deen, D. (2020).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for Life.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Wiley.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Mahan, L. K., &amp; Raymond, J. L.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Krause’s Food &amp; the Nutrition Care Process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(16th ed.). Elsevier.</a:t>
            </a:r>
            <a:endParaRPr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104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39" name="Google Shape;1139;p10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40" name="Google Shape;1140;p10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41" name="Google Shape;1141;p10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42" name="Google Shape;1142;p104"/>
          <p:cNvSpPr txBox="1"/>
          <p:nvPr/>
        </p:nvSpPr>
        <p:spPr>
          <a:xfrm>
            <a:off x="1270920" y="12307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1143" name="Google Shape;1143;p10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104"/>
          <p:cNvSpPr txBox="1"/>
          <p:nvPr/>
        </p:nvSpPr>
        <p:spPr>
          <a:xfrm>
            <a:off x="954617" y="3501899"/>
            <a:ext cx="14853478" cy="5882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Position of the AND: Functional Foods.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J Acad Nutr Diet.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(NIH) Office of Dietary Supplements. Fact Sheets on Functional Foods and Nutrients. </a:t>
            </a:r>
            <a:r>
              <a:rPr b="0" i="0" lang="en-US" sz="1200" u="sng" cap="none" strike="noStrike">
                <a:solidFill>
                  <a:srgbClr val="0000FF"/>
                </a:solidFill>
                <a:latin typeface="Times"/>
                <a:ea typeface="Times"/>
                <a:cs typeface="Times"/>
                <a:sym typeface="Time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https://ods.od.nih.gov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Martirosyan, D., &amp; Singh, J. "Functional Foods for Health: A Review."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Functional Foods in Health &amp; Disease.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Aruoma, O. "Functional Foods: Biochemical &amp; Clinical Aspects."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&amp; Health.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Scientific concepts of medical foods. U.S. Food and Drug Administration (FDA). 21 U.S.C. 360ee &amp; Guidance on Medical Foods.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Food and Drug Administration.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Supplement Current Good Manufacturing Practices (21 CFR Part 111).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Pharmacopeia (USP).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USP Verified Supplements Program Standards.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NSF International.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Certification Guidelines for Dietary Supplements.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ConsumerLab.com.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Testing Standards and Quality Reviews of Supplements.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Herbal Products Association (AHPA).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Botanical Identity &amp; Adulteration Prevention Resources.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United States Government Accountability Office (GAO).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Supplements: FDA Oversight and Industry Practices.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(IOM).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(DRIs)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Series (Vitamins, Minerals, Macronutrients). National Academies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NIH Office of Dietary Supplements.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&amp; Mineral Fact Sheets.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 (WHO).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on Micronutrient Supplementation.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Supplementation Guidance for Clinicians.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Holick, M. "Vitamin D Deficiency."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New England Journal of Medicine.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Allen, L. "Causes of Vitamin B12 and Folate Deficiency."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and Nutrition Bulletin.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Mozaffarian, D. "Omega-3 Fatty Acids and Cardiovascular Disease."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Circulation.</a:t>
            </a:r>
            <a:endParaRPr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105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50" name="Google Shape;1150;p10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51" name="Google Shape;1151;p10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52" name="Google Shape;1152;p10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53" name="Google Shape;1153;p105"/>
          <p:cNvSpPr txBox="1"/>
          <p:nvPr/>
        </p:nvSpPr>
        <p:spPr>
          <a:xfrm>
            <a:off x="1270920" y="12307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1154" name="Google Shape;1154;p10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05"/>
          <p:cNvSpPr txBox="1"/>
          <p:nvPr/>
        </p:nvSpPr>
        <p:spPr>
          <a:xfrm>
            <a:off x="954617" y="3501899"/>
            <a:ext cx="14853478" cy="522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Gropper, S., Smith, J., Carr, T.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Advanced Nutrition and Human Metabolism.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Cengage.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Janice Thompson &amp; Melinda Manore.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Nutrition: An Applied Approach.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Lukaski, H. "Micronutrients in Health and Disease: Mineral Bioavailability."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Schuette &amp; Linkswiler. “Calcium and Magnesium Metabolism.”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Annual Review of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EFSA Panel on Dietetic Products.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Scientific Opinions on Vitamin and Mineral Forms.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Hathcock, J.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and Mineral Safety.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Council for Responsible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Bailey, R. et al. "Vitamin Supplementation and Nutrient Bioavailability."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Harris, W. &amp; von Schacky, C. "The Omega-3 Index."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Preventive Medicine.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Shahidi, F. &amp; Ambigaipalan, P. “Omega-3 Lipid Forms: Bioavailability Differences.”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Critical Reviews in Food Science and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International Society for the Study of Fatty Acids and Lipids (ISSFAL) Guidelines.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Wolfe, R. "Protein Supplements and Clinical Applications."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Clinics in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Kerksick, C. &amp; Wilborn, C. "Amino Acids and Muscle Metabolism."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the International Society of Sports Nutrition.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Upton, R. (ed).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Herbal Pharmacopoeia Monographs.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Bent, S. "Herbal Medicine Quality and Standardization."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Journal of Medicine.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European Medicines Agency (EMA).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Herbal Medicine Scientific Monographs.</a:t>
            </a:r>
            <a:endParaRPr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B"/>
        </a:solidFill>
      </p:bgPr>
    </p:bg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0" name="Google Shape;1160;p106"/>
          <p:cNvGrpSpPr/>
          <p:nvPr/>
        </p:nvGrpSpPr>
        <p:grpSpPr>
          <a:xfrm>
            <a:off x="1999666" y="1603519"/>
            <a:ext cx="1493836" cy="6325023"/>
            <a:chOff x="-2" y="-2"/>
            <a:chExt cx="1493834" cy="6325021"/>
          </a:xfrm>
        </p:grpSpPr>
        <p:sp>
          <p:nvSpPr>
            <p:cNvPr id="1161" name="Google Shape;1161;p106"/>
            <p:cNvSpPr/>
            <p:nvPr/>
          </p:nvSpPr>
          <p:spPr>
            <a:xfrm>
              <a:off x="2" y="-2"/>
              <a:ext cx="1493830" cy="6325021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13664" y="0"/>
                    <a:pt x="16411" y="269"/>
                    <a:pt x="18437" y="747"/>
                  </a:cubicBezTo>
                  <a:cubicBezTo>
                    <a:pt x="20462" y="1225"/>
                    <a:pt x="21600" y="1874"/>
                    <a:pt x="21600" y="2551"/>
                  </a:cubicBezTo>
                  <a:lnTo>
                    <a:pt x="21600" y="19049"/>
                  </a:lnTo>
                  <a:cubicBezTo>
                    <a:pt x="21600" y="19726"/>
                    <a:pt x="20462" y="20375"/>
                    <a:pt x="18437" y="20853"/>
                  </a:cubicBezTo>
                  <a:cubicBezTo>
                    <a:pt x="16411" y="21331"/>
                    <a:pt x="13664" y="21600"/>
                    <a:pt x="10800" y="21600"/>
                  </a:cubicBezTo>
                  <a:cubicBezTo>
                    <a:pt x="7936" y="21600"/>
                    <a:pt x="5189" y="21331"/>
                    <a:pt x="3163" y="20853"/>
                  </a:cubicBezTo>
                  <a:cubicBezTo>
                    <a:pt x="1138" y="20375"/>
                    <a:pt x="0" y="19726"/>
                    <a:pt x="0" y="19049"/>
                  </a:cubicBezTo>
                  <a:lnTo>
                    <a:pt x="0" y="2551"/>
                  </a:lnTo>
                  <a:cubicBezTo>
                    <a:pt x="0" y="1874"/>
                    <a:pt x="1138" y="1225"/>
                    <a:pt x="3163" y="747"/>
                  </a:cubicBezTo>
                  <a:cubicBezTo>
                    <a:pt x="5189" y="269"/>
                    <a:pt x="7936" y="0"/>
                    <a:pt x="10800" y="0"/>
                  </a:cubicBezTo>
                  <a:close/>
                </a:path>
              </a:pathLst>
            </a:cu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106"/>
            <p:cNvSpPr txBox="1"/>
            <p:nvPr/>
          </p:nvSpPr>
          <p:spPr>
            <a:xfrm>
              <a:off x="-2" y="1037284"/>
              <a:ext cx="1493831" cy="42504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1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IV</a:t>
              </a:r>
              <a:endParaRPr/>
            </a:p>
          </p:txBody>
        </p:sp>
      </p:grpSp>
      <p:sp>
        <p:nvSpPr>
          <p:cNvPr id="1163" name="Google Shape;1163;p106"/>
          <p:cNvSpPr/>
          <p:nvPr/>
        </p:nvSpPr>
        <p:spPr>
          <a:xfrm>
            <a:off x="-1543050" y="-558221"/>
            <a:ext cx="3086100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4" name="Google Shape;1164;p106"/>
          <p:cNvSpPr txBox="1"/>
          <p:nvPr/>
        </p:nvSpPr>
        <p:spPr>
          <a:xfrm>
            <a:off x="3800671" y="1033733"/>
            <a:ext cx="7880796" cy="8639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Nutrition Assessment 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Comprehensive medical nutrition health history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Use of behavior change strategies such as Motivational Interviewing and Stages of Change Theory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Computerized analysis of food intake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Body composition analysis (skin fold, bioelectrical impedance, waist-to-hip, BMI, other)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Linking childhood behaviors to obesity and other chronic health issues in adults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Effects of disordered eating patterns on nutrition status, body composition, and body functions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Identify signs and symptoms of nutrient status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Lifestyle factors that impact nutrient needs and compliance, such as exercise, stress, and sleep</a:t>
            </a:r>
            <a:endParaRPr/>
          </a:p>
          <a:p>
            <a:pPr indent="-160420" lvl="0" marL="16042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Identification of symptoms that require medical referral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433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**Headings on slides highlighted in blue represent a new topic within the domain</a:t>
            </a:r>
            <a:endParaRPr/>
          </a:p>
        </p:txBody>
      </p:sp>
      <p:sp>
        <p:nvSpPr>
          <p:cNvPr id="1165" name="Google Shape;1165;p106"/>
          <p:cNvSpPr txBox="1"/>
          <p:nvPr/>
        </p:nvSpPr>
        <p:spPr>
          <a:xfrm>
            <a:off x="17258507" y="9210674"/>
            <a:ext cx="153963" cy="34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pic>
        <p:nvPicPr>
          <p:cNvPr descr="arrows-1262403_1280.png" id="1166" name="Google Shape;1166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9465" y="2696516"/>
            <a:ext cx="7729335" cy="5452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107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72" name="Google Shape;1172;p10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73" name="Google Shape;1173;p10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74" name="Google Shape;1174;p10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75" name="Google Shape;1175;p107"/>
          <p:cNvSpPr txBox="1"/>
          <p:nvPr/>
        </p:nvSpPr>
        <p:spPr>
          <a:xfrm>
            <a:off x="1046748" y="483533"/>
            <a:ext cx="14220872" cy="22934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Comprehensive Medical Nutrition Health History</a:t>
            </a:r>
            <a:endParaRPr/>
          </a:p>
        </p:txBody>
      </p:sp>
      <p:sp>
        <p:nvSpPr>
          <p:cNvPr id="1176" name="Google Shape;1176;p10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7" name="Google Shape;1177;p107"/>
          <p:cNvSpPr txBox="1"/>
          <p:nvPr/>
        </p:nvSpPr>
        <p:spPr>
          <a:xfrm>
            <a:off x="339280" y="3501897"/>
            <a:ext cx="17313760" cy="1196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Below is a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Comprehensive Medical Nutrition Health History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template that can be used in clinical practice, internships, or patient intakes. It is organized in the style of professional nutrition assessment frameworks (AND/Academy of Nutrition and Dietetics, functional nutrition, integrative medicine, and medical history best practices).</a:t>
            </a:r>
            <a:endParaRPr/>
          </a:p>
        </p:txBody>
      </p:sp>
      <p:sp>
        <p:nvSpPr>
          <p:cNvPr id="1178" name="Google Shape;1178;p107"/>
          <p:cNvSpPr txBox="1"/>
          <p:nvPr/>
        </p:nvSpPr>
        <p:spPr>
          <a:xfrm>
            <a:off x="658580" y="4594409"/>
            <a:ext cx="14220900" cy="55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Patient Demographics</a:t>
            </a:r>
            <a:endParaRPr b="1" i="0" sz="15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Chief Complaint &amp; Goals</a:t>
            </a:r>
            <a:endParaRPr b="1" i="0" sz="15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Current Health Status</a:t>
            </a:r>
            <a:r>
              <a:rPr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(Active Medical Conditions, B. Recent Illnesses, Hospitalizations, Surgeries, Vital Signs)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Medications, Supplements </a:t>
            </a:r>
            <a:r>
              <a:rPr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(prescriptions and over-the-counter medications, vitamins, minerals,and herbal supplements)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Allergies, Intolerances, and Sensitivities</a:t>
            </a:r>
            <a:endParaRPr b="1"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Dietary, Intake &amp; Eating Patterns </a:t>
            </a:r>
            <a:r>
              <a:rPr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(usual intake pattern, 24-hour recall, food frequency, special diet history)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Gastrointestinal Function </a:t>
            </a:r>
            <a:r>
              <a:rPr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(digestive symptoms, bowel habits, GI conditions, and </a:t>
            </a:r>
            <a:r>
              <a:rPr lang="en-US" sz="1500">
                <a:latin typeface="Times New Roman"/>
                <a:ea typeface="Times New Roman"/>
                <a:cs typeface="Times New Roman"/>
                <a:sym typeface="Times New Roman"/>
              </a:rPr>
              <a:t>procedure</a:t>
            </a:r>
            <a:r>
              <a:rPr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Metabolite &amp; Functional Assessments</a:t>
            </a:r>
            <a:r>
              <a:rPr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(lipid profile, thyroid function, liver &amp; kidney function, micronutrient labs)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Lifestyle Factors</a:t>
            </a:r>
            <a:r>
              <a:rPr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(physical activity, sleep, stress, mental health, substance abuse, 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Weight History &amp; Body Composition</a:t>
            </a:r>
            <a:endParaRPr b="1"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Female or Male Specific Assessments</a:t>
            </a:r>
            <a:endParaRPr b="1"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 Determinant of Health</a:t>
            </a:r>
            <a:endParaRPr b="1"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Functional Nutrition Systems Review</a:t>
            </a:r>
            <a:endParaRPr b="1"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Summary of Key Findings</a:t>
            </a:r>
            <a:endParaRPr b="1"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Initial Nutrition Intervention Plan</a:t>
            </a:r>
            <a:endParaRPr b="1"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AutoNum type="arabicPeriod"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Follow-Up &amp; Montoring</a:t>
            </a:r>
            <a:endParaRPr b="1" sz="1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108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84" name="Google Shape;1184;p10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85" name="Google Shape;1185;p10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86" name="Google Shape;1186;p10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87" name="Google Shape;1187;p108"/>
          <p:cNvSpPr txBox="1"/>
          <p:nvPr/>
        </p:nvSpPr>
        <p:spPr>
          <a:xfrm>
            <a:off x="1046750" y="483525"/>
            <a:ext cx="170931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18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900"/>
              <a:buFont typeface="Poppins"/>
              <a:buNone/>
            </a:pPr>
            <a:r>
              <a:rPr b="0" i="0" lang="en-US" sz="79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CNS® Nutrition Health History</a:t>
            </a:r>
            <a:endParaRPr/>
          </a:p>
        </p:txBody>
      </p:sp>
      <p:sp>
        <p:nvSpPr>
          <p:cNvPr id="1188" name="Google Shape;1188;p10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89" name="Google Shape;1189;p108"/>
          <p:cNvGraphicFramePr/>
          <p:nvPr/>
        </p:nvGraphicFramePr>
        <p:xfrm>
          <a:off x="438150" y="32258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308075"/>
                <a:gridCol w="3889400"/>
                <a:gridCol w="11214225"/>
              </a:tblGrid>
              <a:tr h="260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Assessment Elements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Practitioner Notes (Example)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Client Snapshot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Name/ID; Age; Sex; Anthropometrics; Reason for visit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45-year-old female presenting for nutrition support related to fatigue, GI discomfort, and weight gain. BMI elevated with central adiposity noted.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Concerns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Top symptoms; onset; triggers; relief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Reports chronic fatigue (5+ years), </a:t>
                      </a:r>
                      <a:r>
                        <a:rPr lang="en-US" sz="1500">
                          <a:latin typeface="Times"/>
                          <a:ea typeface="Times"/>
                          <a:cs typeface="Times"/>
                          <a:sym typeface="Times"/>
                        </a:rPr>
                        <a:t>postprandial</a:t>
                      </a: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bloating, and afternoon energy crashes. Symptoms worsen with skipped meals and refined carbohydrates.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Health Goals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Functional and QOL goals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Client goals include improved energy, digestive comfort, and sustainable weight regulation without restrictive dieting.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Medical Overview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Diagnoses and relevant history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History of hypothyroidism and IBS-C. Multiple antibiotic courses in early adulthood. No recent hospitalizations.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Medications &amp; Supplements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Rx/OTC and supplements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Levothyroxine daily. Occasional PPI use. Supplements include multivitamin and magnesium glycinate (inconsistent use).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Allergies / Intolerances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 reactions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IgE-mediated allergies. Reports bloating with dairy and wheat; likely intolerance vs allergy.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Dietary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Meals, quality, fiber, UPFs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Irregular meal timing; protein intake inconsistent, especially at breakfast. Low vegetable and fiber intake. Moderate reliance on packaged convenience foods.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Digestive Function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Appetite, symptoms, bowel habits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Appetite variable. Bloating and gas common after meals. Bowel movements every 2–3 days; Bristol type 1–2, consistent with constipation pattern.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Lifestyle Factors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Activity, sleep, stress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Sedentary occupation. Light walking 1–2x/week. Sleep averages 6 hours/night with difficulty staying asleep. Reports moderate to high perceived stress.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Functional Indicators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Glycemic, energy,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Symptoms suggest blood sugar dysregulation (energy crashes, cravings). Low morning energy and afternoon fatigue may indicate impaired metabolic flexibility.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Imbalances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Patterns of insufficiency/excess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Likely inadequate protein, fiber, magnesium, and phytonutrient intake contributing to GI motility issues and low energy.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Contributing Factors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Root causes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Irregular meals, low dietary diversity, stress burden, disrupted gut function, and medication-related nutrient depletion risk.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260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Client Strengths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Protective factors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Motivated, open to dietary changes, enjoys home cooking, and has stable access to whole foods.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Initial Nutrition Strategy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Diet + lifestyle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Emphasize meal regularity, protein at each meal, gradual fiber repletion, gut-supportive foods, and hydration. Reduce ultra-processed foods.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Monitoring &amp; Follow-Up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Metrics and timeline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Track bowel frequency, bloating severity, energy stability, and meal consistency. Reassess in 4–6 weeks; consider labs if symptoms persist.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190" name="Google Shape;1190;p108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09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96" name="Google Shape;1196;p10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97" name="Google Shape;1197;p10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98" name="Google Shape;1198;p10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99" name="Google Shape;1199;p109"/>
          <p:cNvSpPr txBox="1"/>
          <p:nvPr/>
        </p:nvSpPr>
        <p:spPr>
          <a:xfrm>
            <a:off x="1021348" y="266898"/>
            <a:ext cx="16981336" cy="22116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2222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500"/>
              <a:buFont typeface="Poppins"/>
              <a:buNone/>
            </a:pPr>
            <a:r>
              <a:rPr b="0" i="0" lang="en-US" sz="45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Use of Behavior Change Strategies Such as Motivational Interviewing and Stages of Change Theory</a:t>
            </a:r>
            <a:endParaRPr/>
          </a:p>
        </p:txBody>
      </p:sp>
      <p:sp>
        <p:nvSpPr>
          <p:cNvPr id="1200" name="Google Shape;1200;p10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109"/>
          <p:cNvSpPr txBox="1"/>
          <p:nvPr/>
        </p:nvSpPr>
        <p:spPr>
          <a:xfrm>
            <a:off x="1591316" y="3554558"/>
            <a:ext cx="6884100" cy="61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Motivational Interviewing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a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client-centered, evidence-based counseling approach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used to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enhance intrinsic motivation for behavior change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by exploring and resolving ambivalence.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Primary Purpose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help clients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clarify their own reasons for change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increase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readiness, confidence, and commitment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support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autonomy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rather than impose advice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reduce resistance to nutrition and lifestyle recommendations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CNS Nutrition Practice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 is used to: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Build rapport and trust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Elicit “change talk” related to food, lifestyle, and health behaviors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Align nutrition interventions with the client’s values and goals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Improve adherence and long-term sustainability of dietary changes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Key Focus: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ready and willing the client is to change.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2" name="Google Shape;1202;p109"/>
          <p:cNvSpPr txBox="1"/>
          <p:nvPr/>
        </p:nvSpPr>
        <p:spPr>
          <a:xfrm>
            <a:off x="9490716" y="3554558"/>
            <a:ext cx="6884100" cy="61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Stages of Change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model describes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 a client is in the behavior change process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allowing practitioners to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match interventions to readiness level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Primary Purpose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identify a client’s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current readiness for change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guide the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timing, depth, and intensity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interventions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prevent premature or overly aggressive recommendations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normalize relapse as part of the change process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CNS Nutrition Practice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model is used to: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Tailor nutrition education and goals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Set realistic, achievable behavior changes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Avoid resistance caused by mismatched recommendations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Support progression toward sustained behavior change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Key Focus:</a:t>
            </a: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type of support the client needs right now.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10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08" name="Google Shape;1208;p11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09" name="Google Shape;1209;p11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10" name="Google Shape;1210;p11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11" name="Google Shape;1211;p110"/>
          <p:cNvSpPr txBox="1"/>
          <p:nvPr/>
        </p:nvSpPr>
        <p:spPr>
          <a:xfrm>
            <a:off x="1021348" y="266898"/>
            <a:ext cx="16981336" cy="353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Motivational Interviewing (MI) – Clinical Application</a:t>
            </a:r>
            <a:endParaRPr/>
          </a:p>
        </p:txBody>
      </p:sp>
      <p:sp>
        <p:nvSpPr>
          <p:cNvPr id="1212" name="Google Shape;1212;p11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110"/>
          <p:cNvSpPr txBox="1"/>
          <p:nvPr/>
        </p:nvSpPr>
        <p:spPr>
          <a:xfrm>
            <a:off x="546524" y="4316557"/>
            <a:ext cx="8469618" cy="306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MI Principles Applied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Express empathy: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Validate client experiences and challenges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Develop discrepancy: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Link current behaviors to health goals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Roll with resistance: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Avoid confrontation or persuasion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self-efficacy: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Reinforce autonomy and strengths</a:t>
            </a:r>
            <a:endParaRPr/>
          </a:p>
        </p:txBody>
      </p:sp>
      <p:sp>
        <p:nvSpPr>
          <p:cNvPr id="1214" name="Google Shape;1214;p110"/>
          <p:cNvSpPr txBox="1"/>
          <p:nvPr/>
        </p:nvSpPr>
        <p:spPr>
          <a:xfrm>
            <a:off x="11036724" y="4246707"/>
            <a:ext cx="5393937" cy="3723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 Techniques Used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Open-ended questions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Reflective listening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Affirmations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Summarizing client statements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Eliciting “change talk”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15" name="Google Shape;1215;p110"/>
          <p:cNvSpPr txBox="1"/>
          <p:nvPr/>
        </p:nvSpPr>
        <p:spPr>
          <a:xfrm>
            <a:off x="698923" y="7871558"/>
            <a:ext cx="141756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Example Practitioner Documentation</a:t>
            </a:r>
            <a:endParaRPr>
              <a:highlight>
                <a:srgbClr val="FFF2CC"/>
              </a:highlight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1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Motivational Interviewing techniques were used to explore the client’s goals, ambivalence around dietary change, and perceived barriers. Reflective listening and affirmations supported client autonomy and confidence.</a:t>
            </a:r>
            <a:endParaRPr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11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21" name="Google Shape;1221;p11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22" name="Google Shape;1222;p11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23" name="Google Shape;1223;p11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24" name="Google Shape;1224;p111"/>
          <p:cNvSpPr txBox="1"/>
          <p:nvPr/>
        </p:nvSpPr>
        <p:spPr>
          <a:xfrm>
            <a:off x="1021348" y="266898"/>
            <a:ext cx="16981336" cy="353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Stages of Change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(Transtheoretical Model)</a:t>
            </a:r>
            <a:endParaRPr/>
          </a:p>
        </p:txBody>
      </p:sp>
      <p:sp>
        <p:nvSpPr>
          <p:cNvPr id="1225" name="Google Shape;1225;p11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111"/>
          <p:cNvSpPr txBox="1"/>
          <p:nvPr/>
        </p:nvSpPr>
        <p:spPr>
          <a:xfrm>
            <a:off x="2756324" y="4265758"/>
            <a:ext cx="46380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Identified Stage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☐ Precontemplation</a:t>
            </a:r>
            <a:b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☐ Contemplation</a:t>
            </a:r>
            <a:b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☐ Preparation</a:t>
            </a:r>
            <a:b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☐ Action</a:t>
            </a:r>
            <a:b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☐ Maintenance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t/>
            </a:r>
            <a:endParaRPr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7" name="Google Shape;1227;p111"/>
          <p:cNvSpPr txBox="1"/>
          <p:nvPr/>
        </p:nvSpPr>
        <p:spPr>
          <a:xfrm>
            <a:off x="9573200" y="4265750"/>
            <a:ext cx="77532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Client Stage (example):</a:t>
            </a:r>
            <a: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Preparation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Evidence Supporting Stage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Acknowledges role of diet in symptoms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Expresses willingness to make changes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Char char="•"/>
            </a:pPr>
            <a:r>
              <a:rPr i="0" lang="en-US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Asks for practical strategies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112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33" name="Google Shape;1233;p11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34" name="Google Shape;1234;p11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35" name="Google Shape;1235;p11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36" name="Google Shape;1236;p112"/>
          <p:cNvSpPr txBox="1"/>
          <p:nvPr/>
        </p:nvSpPr>
        <p:spPr>
          <a:xfrm>
            <a:off x="1021348" y="266898"/>
            <a:ext cx="16981200" cy="35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Stage-Matched Nutrition Intervention</a:t>
            </a:r>
            <a:endParaRPr/>
          </a:p>
        </p:txBody>
      </p:sp>
      <p:sp>
        <p:nvSpPr>
          <p:cNvPr id="1237" name="Google Shape;1237;p11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38" name="Google Shape;1238;p112"/>
          <p:cNvGraphicFramePr/>
          <p:nvPr/>
        </p:nvGraphicFramePr>
        <p:xfrm>
          <a:off x="2697127" y="367012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718400"/>
                <a:gridCol w="4723525"/>
                <a:gridCol w="6187875"/>
              </a:tblGrid>
              <a:tr h="76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Practitioner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Nutrition Strategy Example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Precontemplation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Awareness &amp; rapport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Provide education without pressure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Contemplation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Resolve ambivalence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Discuss pros/cons of dietary change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Preparation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Planning &amp; confidence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Identify 1–2 achievable nutrition goals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Skill-building &amp; reinforcement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Meal planning, label reading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Maintenance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Relapse prevention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Troubleshooting and habit reinforcement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39" name="Google Shape;1239;p112"/>
          <p:cNvSpPr/>
          <p:nvPr/>
        </p:nvSpPr>
        <p:spPr>
          <a:xfrm>
            <a:off x="16326925" y="1479663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 txBox="1"/>
          <p:nvPr/>
        </p:nvSpPr>
        <p:spPr>
          <a:xfrm>
            <a:off x="1227917" y="405073"/>
            <a:ext cx="16812962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Nutrient Bioavailability Increases from Cooking</a:t>
            </a:r>
            <a:endParaRPr/>
          </a:p>
        </p:txBody>
      </p:sp>
      <p:sp>
        <p:nvSpPr>
          <p:cNvPr id="151" name="Google Shape;151;p1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 txBox="1"/>
          <p:nvPr/>
        </p:nvSpPr>
        <p:spPr>
          <a:xfrm>
            <a:off x="1460924" y="3910157"/>
            <a:ext cx="6783121" cy="2275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Heat improves absorption of: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Carotenoids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(β-carotene, lycopene)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digestibility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Mineral availability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from some vegetables</a:t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113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45" name="Google Shape;1245;p11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46" name="Google Shape;1246;p11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47" name="Google Shape;1247;p11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48" name="Google Shape;1248;p113"/>
          <p:cNvSpPr txBox="1"/>
          <p:nvPr/>
        </p:nvSpPr>
        <p:spPr>
          <a:xfrm>
            <a:off x="1021348" y="266898"/>
            <a:ext cx="16981336" cy="2284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Integration of MI + Stages of Change</a:t>
            </a:r>
            <a:endParaRPr/>
          </a:p>
        </p:txBody>
      </p:sp>
      <p:sp>
        <p:nvSpPr>
          <p:cNvPr id="1249" name="Google Shape;1249;p11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113"/>
          <p:cNvSpPr txBox="1"/>
          <p:nvPr/>
        </p:nvSpPr>
        <p:spPr>
          <a:xfrm>
            <a:off x="1943523" y="3681557"/>
            <a:ext cx="14105274" cy="4892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Approach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 used to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assess readiness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and elicit intrinsic motivation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Stage of Change informs the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scope and intensity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of nutrition recommendations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Interventions framed as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experiments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mandates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 Integrated Documentation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1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client appears to be in the Preparation stage of change. Motivational Interviewing was used to collaboratively identify one nutrition-focused goal aligned with the client’s values and readiness.</a:t>
            </a:r>
            <a:endParaRPr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114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56" name="Google Shape;1256;p11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57" name="Google Shape;1257;p11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58" name="Google Shape;1258;p11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59" name="Google Shape;1259;p114"/>
          <p:cNvSpPr txBox="1"/>
          <p:nvPr/>
        </p:nvSpPr>
        <p:spPr>
          <a:xfrm>
            <a:off x="1021348" y="266898"/>
            <a:ext cx="16981336" cy="2284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Goal Setting (MI-Consistent, CNS-Appropriate)</a:t>
            </a:r>
            <a:endParaRPr/>
          </a:p>
        </p:txBody>
      </p:sp>
      <p:sp>
        <p:nvSpPr>
          <p:cNvPr id="1260" name="Google Shape;1260;p11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114"/>
          <p:cNvSpPr txBox="1"/>
          <p:nvPr/>
        </p:nvSpPr>
        <p:spPr>
          <a:xfrm>
            <a:off x="1943523" y="3681557"/>
            <a:ext cx="14105274" cy="5044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SMART + Flexible Goals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Client-selected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Specific but non-restrictive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Focused on behaviors, not outcomes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1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client identified increasing protein at breakfast 3–4 days per week as a realistic first step toward improving energy stability.</a:t>
            </a:r>
            <a:endParaRPr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115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67" name="Google Shape;1267;p11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68" name="Google Shape;1268;p11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69" name="Google Shape;1269;p11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70" name="Google Shape;1270;p115"/>
          <p:cNvSpPr txBox="1"/>
          <p:nvPr/>
        </p:nvSpPr>
        <p:spPr>
          <a:xfrm>
            <a:off x="1199148" y="978542"/>
            <a:ext cx="16981336" cy="1129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Follow-Up &amp; Reinforcement</a:t>
            </a:r>
            <a:endParaRPr/>
          </a:p>
        </p:txBody>
      </p:sp>
      <p:sp>
        <p:nvSpPr>
          <p:cNvPr id="1271" name="Google Shape;1271;p11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115"/>
          <p:cNvSpPr txBox="1"/>
          <p:nvPr/>
        </p:nvSpPr>
        <p:spPr>
          <a:xfrm>
            <a:off x="1943523" y="3681557"/>
            <a:ext cx="14105274" cy="5120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Review progress without judgment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Normalize lapses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Reinforce successes and autonomy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Adjust goals based on readiness and response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 Follow-Up Note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1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Client reports partial adherence with improved awareness of hunger cues. MI techniques were used to reinforce progress and collaboratively adjust goals.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1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116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78" name="Google Shape;1278;p116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79" name="Google Shape;1279;p116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80" name="Google Shape;1280;p116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81" name="Google Shape;1281;p116"/>
          <p:cNvSpPr txBox="1"/>
          <p:nvPr/>
        </p:nvSpPr>
        <p:spPr>
          <a:xfrm>
            <a:off x="1199148" y="485686"/>
            <a:ext cx="16981336" cy="2284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Computerized Analysis of Food Intake</a:t>
            </a:r>
            <a:endParaRPr/>
          </a:p>
        </p:txBody>
      </p:sp>
      <p:sp>
        <p:nvSpPr>
          <p:cNvPr id="1282" name="Google Shape;1282;p11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116"/>
          <p:cNvSpPr txBox="1"/>
          <p:nvPr/>
        </p:nvSpPr>
        <p:spPr>
          <a:xfrm>
            <a:off x="1943523" y="3681557"/>
            <a:ext cx="14105274" cy="1386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Computerized analysis of food intake uses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analysis software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to quantitatively evaluate an individual’s dietary intake by comparing reported food consumption to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(DRIs)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dietary guidelines, or therapeutic targets.</a:t>
            </a:r>
            <a:endParaRPr/>
          </a:p>
        </p:txBody>
      </p:sp>
      <p:sp>
        <p:nvSpPr>
          <p:cNvPr id="1284" name="Google Shape;1284;p116"/>
          <p:cNvSpPr txBox="1"/>
          <p:nvPr/>
        </p:nvSpPr>
        <p:spPr>
          <a:xfrm>
            <a:off x="902123" y="5674752"/>
            <a:ext cx="9510075" cy="306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Purposes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estimate macro- and micronutrient intake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from food and beverages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identify nutrient inadequacies or excesses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 assess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patterns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food quality, and energy balance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 support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objective nutrition assessment and intervention planning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 monitor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changes over time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and responses to nutrition interventions</a:t>
            </a:r>
            <a:endParaRPr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8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117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90" name="Google Shape;1290;p11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291" name="Google Shape;1291;p11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92" name="Google Shape;1292;p11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93" name="Google Shape;1293;p117"/>
          <p:cNvSpPr txBox="1"/>
          <p:nvPr/>
        </p:nvSpPr>
        <p:spPr>
          <a:xfrm>
            <a:off x="1199148" y="485687"/>
            <a:ext cx="16981336" cy="2302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Uses of a Computerized </a:t>
            </a:r>
            <a:endParaRPr/>
          </a:p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Food Analysis</a:t>
            </a:r>
            <a:endParaRPr/>
          </a:p>
        </p:txBody>
      </p:sp>
      <p:sp>
        <p:nvSpPr>
          <p:cNvPr id="1294" name="Google Shape;1294;p11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117"/>
          <p:cNvSpPr txBox="1"/>
          <p:nvPr/>
        </p:nvSpPr>
        <p:spPr>
          <a:xfrm>
            <a:off x="1029124" y="3611881"/>
            <a:ext cx="14117100" cy="30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Computerized food analysis is used to:</a:t>
            </a:r>
            <a:endParaRPr b="1"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Corroborate symptom patterns with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intake trends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Identify potential contributors to functional imbalances (e.g., low fiber, inadequate protein, micronutrient gaps)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food-first strategies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before supplementation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 client education through visual and quantitative feedback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Provide documentation for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case studies, teaching clinics, and supervised practice</a:t>
            </a:r>
            <a:endParaRPr/>
          </a:p>
        </p:txBody>
      </p:sp>
      <p:sp>
        <p:nvSpPr>
          <p:cNvPr id="1296" name="Google Shape;1296;p117"/>
          <p:cNvSpPr txBox="1"/>
          <p:nvPr/>
        </p:nvSpPr>
        <p:spPr>
          <a:xfrm>
            <a:off x="7243925" y="7200900"/>
            <a:ext cx="100908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Considerations &amp; Limitations</a:t>
            </a:r>
            <a:endParaRPr sz="2400"/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Accuracy depends on the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quality of dietary reporting</a:t>
            </a:r>
            <a:endParaRPr sz="2400"/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Does not account for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bioavailability, absorption, or individual metabolism</a:t>
            </a:r>
            <a:endParaRPr sz="2400"/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Should be interpreted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 context with symptoms, labs, and lifestyle factors</a:t>
            </a:r>
            <a:endParaRPr sz="2400"/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Best used as a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supportive tool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a standalone diagnostic method</a:t>
            </a:r>
            <a:endParaRPr sz="2400"/>
          </a:p>
        </p:txBody>
      </p:sp>
      <p:sp>
        <p:nvSpPr>
          <p:cNvPr id="1297" name="Google Shape;1297;p117"/>
          <p:cNvSpPr txBox="1"/>
          <p:nvPr/>
        </p:nvSpPr>
        <p:spPr>
          <a:xfrm>
            <a:off x="1181523" y="7148341"/>
            <a:ext cx="60624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Common Data Sources</a:t>
            </a:r>
            <a:endParaRPr b="1" sz="1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24-hour dietary recalls</a:t>
            </a:r>
            <a:endParaRPr sz="1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Food records (3–7 day logs)</a:t>
            </a:r>
            <a:endParaRPr sz="1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Food frequency questionnaires (FFQs)</a:t>
            </a:r>
            <a:endParaRPr sz="1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118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03" name="Google Shape;1303;p11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04" name="Google Shape;1304;p11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05" name="Google Shape;1305;p11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06" name="Google Shape;1306;p118"/>
          <p:cNvSpPr txBox="1"/>
          <p:nvPr/>
        </p:nvSpPr>
        <p:spPr>
          <a:xfrm>
            <a:off x="1199148" y="485686"/>
            <a:ext cx="16981336" cy="2284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Computerized Analysis of Food Intake — Table Format</a:t>
            </a:r>
            <a:endParaRPr/>
          </a:p>
        </p:txBody>
      </p:sp>
      <p:sp>
        <p:nvSpPr>
          <p:cNvPr id="1307" name="Google Shape;1307;p11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08" name="Google Shape;1308;p118"/>
          <p:cNvGraphicFramePr/>
          <p:nvPr/>
        </p:nvGraphicFramePr>
        <p:xfrm>
          <a:off x="502340" y="321507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443575"/>
                <a:gridCol w="14839750"/>
              </a:tblGrid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Category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Description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Definition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of nutrition analysis software to quantitatively assess dietary intake by comparing reported food consumption to DRIs, dietary guidelines, or therapeutic targets.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Purpose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 estimate macro- and micronutrient intake and identify potential nutrient inadequacies, excesses, and dietary patterns.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Applications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Supports individualized nutrition assessment, intervention planning, monitoring progress, and client education.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Data 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24-hour dietary recalls, multi-day food records (3–7 days), food frequency questionnaires (FFQs).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Outputs Generated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intake; macronutrient distribution; vitamin and mineral intake; fiber intake; food group analysis; nutrient density.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in CNS Practice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Correlates nutrient intake with symptoms and functional imbalances; supports food-first strategies; documents case studies and supervised practice hours.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Educational Value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Enhances client understanding through visual and quantitative feedback; improves adherence by clarifying nutrient gaps.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Strengths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Objective, standardized, reproducible; useful for baseline and follow-up comparisons.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Limitations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Dependent on accuracy of self-reported intake; does not account for bioavailability, digestion, absorption, or metabolic individuality.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Interpretation Approach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Should be interpreted in conjunction with clinical symptoms, laboratory data, lifestyle factors, and functional assessment.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Documentation Example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“Computerized dietary analysis revealed inadequate fiber, magnesium, and potassium intake relative to DRIs, informing targeted dietary intervention.”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Exam-Ready Summary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Objective tool used to quantify dietary intake and identify nutrient trends to guide individualized nutrition interventions.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119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14" name="Google Shape;1314;p11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15" name="Google Shape;1315;p11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16" name="Google Shape;1316;p11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17" name="Google Shape;1317;p119"/>
          <p:cNvSpPr txBox="1"/>
          <p:nvPr/>
        </p:nvSpPr>
        <p:spPr>
          <a:xfrm>
            <a:off x="1199148" y="257087"/>
            <a:ext cx="16981336" cy="22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958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800"/>
              <a:buFont typeface="Poppins"/>
              <a:buNone/>
            </a:pPr>
            <a:r>
              <a:rPr b="0" i="0" lang="en-US" sz="4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Body Composition Analysis (Skin Fold, Bioelectrical Impedance,Waist-to-Hip, BMI, Other)</a:t>
            </a:r>
            <a:endParaRPr/>
          </a:p>
        </p:txBody>
      </p:sp>
      <p:sp>
        <p:nvSpPr>
          <p:cNvPr id="1318" name="Google Shape;1318;p11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9" name="Google Shape;1319;p119"/>
          <p:cNvSpPr txBox="1"/>
          <p:nvPr/>
        </p:nvSpPr>
        <p:spPr>
          <a:xfrm>
            <a:off x="1104376" y="3494344"/>
            <a:ext cx="14836932" cy="186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What Is Body Composition Analysis?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Body composition analysis evaluates the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relative proportions of fat mass, lean mass (muscle, organs), bone mass, and body water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rather than relying solely on body weight.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Unlike scale weight, body composition provides insight into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metabolic health, functional capacity, and disease risk</a:t>
            </a:r>
            <a:endParaRPr/>
          </a:p>
        </p:txBody>
      </p:sp>
      <p:sp>
        <p:nvSpPr>
          <p:cNvPr id="1320" name="Google Shape;1320;p119"/>
          <p:cNvSpPr txBox="1"/>
          <p:nvPr/>
        </p:nvSpPr>
        <p:spPr>
          <a:xfrm>
            <a:off x="1104376" y="5809362"/>
            <a:ext cx="14836932" cy="358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Why Body Composition Matters in Nutrition Practice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Body composition analysis helps practitioners: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Identify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adiposity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particularly visceral fat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Detect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lean mass or sarcopenia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even in normal-weight individuals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Assess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cardiometabolic risk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more accurately than BMI alone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Monitor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response to nutrition and lifestyle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Shift focus away from weight-centric outcomes toward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health-centric outcomes</a:t>
            </a:r>
            <a:endParaRPr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120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26" name="Google Shape;1326;p12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27" name="Google Shape;1327;p12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28" name="Google Shape;1328;p12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29" name="Google Shape;1329;p120"/>
          <p:cNvSpPr txBox="1"/>
          <p:nvPr/>
        </p:nvSpPr>
        <p:spPr>
          <a:xfrm>
            <a:off x="1376948" y="1010670"/>
            <a:ext cx="16981336" cy="1140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Components Assessed</a:t>
            </a:r>
            <a:endParaRPr/>
          </a:p>
        </p:txBody>
      </p:sp>
      <p:sp>
        <p:nvSpPr>
          <p:cNvPr id="1330" name="Google Shape;1330;p12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120"/>
          <p:cNvSpPr txBox="1"/>
          <p:nvPr/>
        </p:nvSpPr>
        <p:spPr>
          <a:xfrm>
            <a:off x="2145776" y="4103944"/>
            <a:ext cx="5701166" cy="496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Fat Mass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Includes subcutaneous and visceral fat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visceral fat is associated with insulin resistance, inflammation, and cardiovascular disease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Lean Mass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Primarily skeletal muscle, plus organs and connective tissue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Critical for glucose disposal, metabolic rate, and physical function</a:t>
            </a:r>
            <a:endParaRPr/>
          </a:p>
        </p:txBody>
      </p:sp>
      <p:sp>
        <p:nvSpPr>
          <p:cNvPr id="1332" name="Google Shape;1332;p120"/>
          <p:cNvSpPr txBox="1"/>
          <p:nvPr/>
        </p:nvSpPr>
        <p:spPr>
          <a:xfrm>
            <a:off x="9003776" y="4148647"/>
            <a:ext cx="5701166" cy="4345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Bone Mass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Reflects skeletal health and fracture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Particularly important in aging, menopause, and undernutrition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Body Water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Total body water and fluid distribution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Influences accuracy of certain measurement methods (e.g., BIA)</a:t>
            </a:r>
            <a:endParaRPr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21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38" name="Google Shape;1338;p12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39" name="Google Shape;1339;p12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40" name="Google Shape;1340;p12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41" name="Google Shape;1341;p121"/>
          <p:cNvSpPr txBox="1"/>
          <p:nvPr/>
        </p:nvSpPr>
        <p:spPr>
          <a:xfrm>
            <a:off x="1427748" y="394850"/>
            <a:ext cx="16981336" cy="229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Common Methods and What </a:t>
            </a:r>
            <a:endParaRPr/>
          </a:p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They Tell Us</a:t>
            </a:r>
            <a:endParaRPr/>
          </a:p>
        </p:txBody>
      </p:sp>
      <p:sp>
        <p:nvSpPr>
          <p:cNvPr id="1342" name="Google Shape;1342;p12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121"/>
          <p:cNvSpPr txBox="1"/>
          <p:nvPr/>
        </p:nvSpPr>
        <p:spPr>
          <a:xfrm>
            <a:off x="1332976" y="3818194"/>
            <a:ext cx="7362600" cy="53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Anthropometric Measures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BMI: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-US" sz="2100" u="none" cap="none" strike="noStrike">
                <a:solidFill>
                  <a:srgbClr val="000000"/>
                </a:solidFill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Screens weight status but does not distinguish fat vs lean mass</a:t>
            </a:r>
            <a:endParaRPr>
              <a:highlight>
                <a:srgbClr val="FFF2CC"/>
              </a:highlight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Waist circumference &amp; WHR: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Reflect fat distribution and visceral adiposity 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CNS interpretation: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Useful for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risk stratification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diagnosis.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Skinfold Thickness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Estimates subcutaneous fat using calipers at standardized sites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Can approximate body fat percentage when performed correctly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CNS interpretation: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Best for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tracking change over time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when measured by the same trained practitioner.</a:t>
            </a:r>
            <a:endParaRPr/>
          </a:p>
        </p:txBody>
      </p:sp>
      <p:sp>
        <p:nvSpPr>
          <p:cNvPr id="1344" name="Google Shape;1344;p121"/>
          <p:cNvSpPr txBox="1"/>
          <p:nvPr/>
        </p:nvSpPr>
        <p:spPr>
          <a:xfrm>
            <a:off x="9435576" y="3881694"/>
            <a:ext cx="7576200" cy="50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Bioelectrical Impedance Analysis (BIA)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Sends a low electrical current through the body to estimate fat mass, lean mass, and total body water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Lean tissue conducts electricity better than fat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CNS interpretation: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en-US" sz="2100" u="none" cap="none" strike="noStrike">
                <a:solidFill>
                  <a:srgbClr val="000000"/>
                </a:solidFill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Sensitive to hydration (exam </a:t>
            </a:r>
            <a:r>
              <a:rPr lang="en-US" sz="2100"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relevant</a:t>
            </a:r>
            <a:r>
              <a:rPr lang="en-US" sz="2100"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)</a:t>
            </a:r>
            <a:r>
              <a:rPr b="0" i="0" lang="en-US" sz="2100" u="none" cap="none" strike="noStrike">
                <a:solidFill>
                  <a:srgbClr val="000000"/>
                </a:solidFill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,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recent food intake, and exercise; useful for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trend monitoring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Advanced Methods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DEXA: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Measures regional fat mass, lean mass, and bone density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Bod Pod: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Estimates body density via air displacement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CNS interpretation: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Considered more accurate; used when detailed assessment is needed.</a:t>
            </a:r>
            <a:endParaRPr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8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122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50" name="Google Shape;1350;p12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51" name="Google Shape;1351;p12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52" name="Google Shape;1352;p12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53" name="Google Shape;1353;p122"/>
          <p:cNvSpPr txBox="1"/>
          <p:nvPr/>
        </p:nvSpPr>
        <p:spPr>
          <a:xfrm>
            <a:off x="1427748" y="394850"/>
            <a:ext cx="16981336" cy="36195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Interpretation Principles in CNS Practice</a:t>
            </a:r>
            <a:endParaRPr/>
          </a:p>
        </p:txBody>
      </p:sp>
      <p:sp>
        <p:nvSpPr>
          <p:cNvPr id="1354" name="Google Shape;1354;p12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5" name="Google Shape;1355;p122"/>
          <p:cNvSpPr txBox="1"/>
          <p:nvPr/>
        </p:nvSpPr>
        <p:spPr>
          <a:xfrm>
            <a:off x="1485376" y="3811844"/>
            <a:ext cx="6864802" cy="560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Use Multiple Measures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single method provides a complete picture. Combining: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Waist measures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Body fat estimates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Lean mass indicators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gives a more accurate assessment of health risk.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Focus on Trends, Not Single Values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Changes over time are more meaningful than one measurement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Consistency in measurement method is critical</a:t>
            </a:r>
            <a:endParaRPr/>
          </a:p>
        </p:txBody>
      </p:sp>
      <p:sp>
        <p:nvSpPr>
          <p:cNvPr id="1356" name="Google Shape;1356;p122"/>
          <p:cNvSpPr txBox="1"/>
          <p:nvPr/>
        </p:nvSpPr>
        <p:spPr>
          <a:xfrm>
            <a:off x="9257776" y="3792794"/>
            <a:ext cx="7593863" cy="6111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Contextualize Results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Interpret body composition alongside: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Physical activity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Hormonal status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Inflammation markers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symptoms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Avoid Weight Bias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Two individuals with identical BMI can have vastly different body composition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</a:t>
            </a: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function, strength, and metabolic health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over scale weight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2"/>
          <p:cNvSpPr txBox="1"/>
          <p:nvPr/>
        </p:nvSpPr>
        <p:spPr>
          <a:xfrm>
            <a:off x="1126317" y="982924"/>
            <a:ext cx="16812962" cy="1120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Food Storage: Nutrient Deterioration</a:t>
            </a:r>
            <a:endParaRPr/>
          </a:p>
        </p:txBody>
      </p:sp>
      <p:sp>
        <p:nvSpPr>
          <p:cNvPr id="160" name="Google Shape;160;p1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1" name="Google Shape;161;p12"/>
          <p:cNvGraphicFramePr/>
          <p:nvPr/>
        </p:nvGraphicFramePr>
        <p:xfrm>
          <a:off x="2835275" y="34459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4385350"/>
                <a:gridCol w="8232100"/>
              </a:tblGrid>
              <a:tr h="89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Factor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Result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86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Light exposure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Loss of riboflavin (B2), vitamin 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9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Oxygen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Oxidation of vitamin C &amp; fats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9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Fat-soluble vitamin destruction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9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Time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Gradual nutrient decay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86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Metal containers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Promote oxidation unless lined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123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62" name="Google Shape;1362;p12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63" name="Google Shape;1363;p12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64" name="Google Shape;1364;p12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65" name="Google Shape;1365;p123"/>
          <p:cNvSpPr txBox="1"/>
          <p:nvPr/>
        </p:nvSpPr>
        <p:spPr>
          <a:xfrm>
            <a:off x="1427748" y="394850"/>
            <a:ext cx="16981336" cy="36195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Applications for CNS Practitioners</a:t>
            </a:r>
            <a:endParaRPr/>
          </a:p>
        </p:txBody>
      </p:sp>
      <p:sp>
        <p:nvSpPr>
          <p:cNvPr id="1366" name="Google Shape;1366;p12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123"/>
          <p:cNvSpPr txBox="1"/>
          <p:nvPr/>
        </p:nvSpPr>
        <p:spPr>
          <a:xfrm>
            <a:off x="1485376" y="3811844"/>
            <a:ext cx="6864802" cy="3431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Body composition analysis supports: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Cardiometabolic risk assessment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Sarcopenic obesity identification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intervention planning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and energy needs assessment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Monitoring outcomes of diet, exercise, and lifestyle changes</a:t>
            </a:r>
            <a:endParaRPr/>
          </a:p>
        </p:txBody>
      </p:sp>
      <p:sp>
        <p:nvSpPr>
          <p:cNvPr id="1368" name="Google Shape;1368;p123"/>
          <p:cNvSpPr txBox="1"/>
          <p:nvPr/>
        </p:nvSpPr>
        <p:spPr>
          <a:xfrm>
            <a:off x="9613376" y="3853562"/>
            <a:ext cx="7593863" cy="2021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Limitations to Consider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Measurement error and operator variability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Hydration and recent activity influence some methods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Does not replace biochemical or functional assessments</a:t>
            </a:r>
            <a:endParaRPr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124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74" name="Google Shape;1374;p12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75" name="Google Shape;1375;p12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76" name="Google Shape;1376;p12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77" name="Google Shape;1377;p124"/>
          <p:cNvSpPr txBox="1"/>
          <p:nvPr/>
        </p:nvSpPr>
        <p:spPr>
          <a:xfrm>
            <a:off x="1275348" y="482766"/>
            <a:ext cx="16981336" cy="2290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Body Composition Analysis — CNS Table Format</a:t>
            </a:r>
            <a:endParaRPr/>
          </a:p>
        </p:txBody>
      </p:sp>
      <p:sp>
        <p:nvSpPr>
          <p:cNvPr id="1378" name="Google Shape;1378;p12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79" name="Google Shape;1379;p124"/>
          <p:cNvGraphicFramePr/>
          <p:nvPr/>
        </p:nvGraphicFramePr>
        <p:xfrm>
          <a:off x="1012476" y="34353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534675"/>
                <a:gridCol w="1927175"/>
                <a:gridCol w="3229925"/>
                <a:gridCol w="2609900"/>
                <a:gridCol w="3359700"/>
                <a:gridCol w="3166575"/>
              </a:tblGrid>
              <a:tr h="355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Method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What It Measures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Purpose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Strengths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Limitations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in CNS Practice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Body Mass Index (BMI)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Weight relative to height (kg/m²)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Population-level weight classification and health risk screening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Simple, inexpensive, widely used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Does not distinguish fat vs lean mass; limited individual accuracy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Initial screening tool; interpreted alongside other measures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Waist Circumference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Abdominal (central) adiposity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Assess cardiometabolic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Strong predictor of metabolic risk; easy to perform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Does not assess total body fat or lean mass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marker for insulin resistance and cardiometabolic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Waist-to-Hip Ratio (WHR)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distribution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Evaluate central vs peripheral fat storage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Reflects visceral fat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Measurement variability; less precise for body fat %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Used to assess metabolic and cardiovascular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Skinfold Thickness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Subcutaneous fat at specific sites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Estimate body fat percentage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cost; field-friendly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Requires skill; inter-observer variability; limited in obesity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Useful for tracking changes over time when done consistently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Bioelectrical Impedance Analysis (BIA)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mass, lean mass, total body water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Estimate body composition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Quick, non-invasive, repeatable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Influenced by hydration, food intake, exercise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Monitoring trends; hydration and lean mass assessment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Dual-Energy X-ray Absorptiometry (DEXA)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mass, lean mass, bone density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Gold standard body composition analysis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Highly accurate; regional analysis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Cost, radiation exposure (low), limited access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Detailed assessment in clinical or research settings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Air Displacement Plethysmography (Bod Pod)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Body density → fat vs lean mass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Body composition estimation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Accurate, non-invasive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Cost, limited availability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Alternative to DEXA when available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Circumference Measurements (other)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Limb and trunk girths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Track body size changes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Simple, inexpensive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Does not directly measure fat mass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Monitoring body composition changes over time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380" name="Google Shape;1380;p124"/>
          <p:cNvSpPr/>
          <p:nvPr/>
        </p:nvSpPr>
        <p:spPr>
          <a:xfrm>
            <a:off x="16707625" y="1310613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125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86" name="Google Shape;1386;p12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87" name="Google Shape;1387;p12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88" name="Google Shape;1388;p12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89" name="Google Shape;1389;p125"/>
          <p:cNvSpPr txBox="1"/>
          <p:nvPr/>
        </p:nvSpPr>
        <p:spPr>
          <a:xfrm>
            <a:off x="1199148" y="432821"/>
            <a:ext cx="16981336" cy="2252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4237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900"/>
              <a:buFont typeface="Poppins"/>
              <a:buNone/>
            </a:pPr>
            <a:r>
              <a:rPr b="0" i="0" lang="en-US" sz="59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Linking Childhood Behaviors to Obesity and Other Chronic Health Issues in Adults</a:t>
            </a:r>
            <a:endParaRPr/>
          </a:p>
        </p:txBody>
      </p:sp>
      <p:sp>
        <p:nvSpPr>
          <p:cNvPr id="1390" name="Google Shape;1390;p12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125"/>
          <p:cNvSpPr txBox="1"/>
          <p:nvPr/>
        </p:nvSpPr>
        <p:spPr>
          <a:xfrm>
            <a:off x="1206923" y="4062557"/>
            <a:ext cx="14653453" cy="5908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Times"/>
              <a:buNone/>
            </a:pPr>
            <a:r>
              <a:rPr b="1" i="0" lang="en-US" sz="3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Why Childhood Matters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Times"/>
              <a:buNone/>
            </a:pPr>
            <a:r>
              <a:rPr b="0" i="0" lang="en-US" sz="3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Childhood is a </a:t>
            </a:r>
            <a:r>
              <a:rPr b="1" i="0" lang="en-US" sz="3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critical window of metabolic, behavioral, and neuroendocrine programming</a:t>
            </a:r>
            <a:r>
              <a:rPr b="0" i="0" lang="en-US" sz="3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Behaviors established early in life can influence </a:t>
            </a:r>
            <a:r>
              <a:rPr b="1" i="0" lang="en-US" sz="3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energy regulation, food preferences, physical activity patterns, stress physiology, and cardiometabolic risk</a:t>
            </a:r>
            <a:r>
              <a:rPr b="0" i="0" lang="en-US" sz="3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well into adulthood.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Times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"/>
              <a:buNone/>
            </a:pPr>
            <a:r>
              <a:rPr b="0" i="1" lang="en-US" sz="3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Childhood dietary, physical activity, sleep, and stress-related behaviors influence metabolic programming, appetite regulation, and disease risk, contributing to adult obesity and chronic health conditions.</a:t>
            </a:r>
            <a:endParaRPr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126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97" name="Google Shape;1397;p126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398" name="Google Shape;1398;p126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99" name="Google Shape;1399;p126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00" name="Google Shape;1400;p126"/>
          <p:cNvSpPr txBox="1"/>
          <p:nvPr/>
        </p:nvSpPr>
        <p:spPr>
          <a:xfrm>
            <a:off x="1199148" y="432821"/>
            <a:ext cx="16981336" cy="2284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Childhood Behaviors and Their Long-Term Effects</a:t>
            </a:r>
            <a:endParaRPr/>
          </a:p>
        </p:txBody>
      </p:sp>
      <p:sp>
        <p:nvSpPr>
          <p:cNvPr id="1401" name="Google Shape;1401;p12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126"/>
          <p:cNvSpPr txBox="1"/>
          <p:nvPr/>
        </p:nvSpPr>
        <p:spPr>
          <a:xfrm>
            <a:off x="902124" y="3948257"/>
            <a:ext cx="3519223" cy="5387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Dietary Patterns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intake of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ultra-processed foods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sugar-sweetened beverages, and refined carbohydrates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intake of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fiber, fruits, vegetables, and micronutrient-dense foods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Adult impact: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appetite regulation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risk of obesity, type 2 diabetes, cardiovascular disease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Preference for energy-dense, low-nutrient foods</a:t>
            </a:r>
            <a:endParaRPr/>
          </a:p>
        </p:txBody>
      </p:sp>
      <p:sp>
        <p:nvSpPr>
          <p:cNvPr id="1403" name="Google Shape;1403;p126"/>
          <p:cNvSpPr txBox="1"/>
          <p:nvPr/>
        </p:nvSpPr>
        <p:spPr>
          <a:xfrm>
            <a:off x="4801024" y="3897457"/>
            <a:ext cx="2912698" cy="5247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Physical Activity &amp; Sedentary Behavior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Limited physical activity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Excessive screen time and sedentary habits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Adult impact: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lean mass development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Lower metabolic rate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insulin resistance and cardiometabolic risk</a:t>
            </a:r>
            <a:endParaRPr/>
          </a:p>
        </p:txBody>
      </p:sp>
      <p:sp>
        <p:nvSpPr>
          <p:cNvPr id="1404" name="Google Shape;1404;p126"/>
          <p:cNvSpPr txBox="1"/>
          <p:nvPr/>
        </p:nvSpPr>
        <p:spPr>
          <a:xfrm>
            <a:off x="8080699" y="3929207"/>
            <a:ext cx="2912699" cy="501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Sleep Patterns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sleep deprivation or irregular sleep schedules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Adult impact: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Dysregulation of appetite hormones (leptin, ghrelin)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cravings and caloric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Elevated obesity and diabetes risk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405" name="Google Shape;1405;p126"/>
          <p:cNvSpPr txBox="1"/>
          <p:nvPr/>
        </p:nvSpPr>
        <p:spPr>
          <a:xfrm>
            <a:off x="11411176" y="3922857"/>
            <a:ext cx="2912698" cy="4942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Stress &amp; Adverse Childhood Experiences (ACEs)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stress, trauma, and household instability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Adult impact: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HPA axis 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Elevated cortisol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risk of central adiposity, metabolic syndrome, and depression</a:t>
            </a:r>
            <a:endParaRPr/>
          </a:p>
        </p:txBody>
      </p:sp>
      <p:sp>
        <p:nvSpPr>
          <p:cNvPr id="1406" name="Google Shape;1406;p126"/>
          <p:cNvSpPr txBox="1"/>
          <p:nvPr/>
        </p:nvSpPr>
        <p:spPr>
          <a:xfrm>
            <a:off x="14652752" y="3922857"/>
            <a:ext cx="2912698" cy="4942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E. Family &amp; Environmental Influences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Parental modeling of food and activity behaviors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availability and household norms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Adult impact: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Intergenerational transmission of eating and lifestyle patterns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Learned emotional eating or restriction behaviors</a:t>
            </a:r>
            <a:endParaRPr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127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12" name="Google Shape;1412;p12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413" name="Google Shape;1413;p12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14" name="Google Shape;1414;p12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15" name="Google Shape;1415;p127"/>
          <p:cNvSpPr txBox="1"/>
          <p:nvPr/>
        </p:nvSpPr>
        <p:spPr>
          <a:xfrm>
            <a:off x="1199148" y="432821"/>
            <a:ext cx="16981336" cy="2284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Biological Mechanisms Linking Childhood to Adult Disease</a:t>
            </a:r>
            <a:endParaRPr/>
          </a:p>
        </p:txBody>
      </p:sp>
      <p:sp>
        <p:nvSpPr>
          <p:cNvPr id="1416" name="Google Shape;1416;p12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7" name="Google Shape;1417;p127"/>
          <p:cNvSpPr txBox="1"/>
          <p:nvPr/>
        </p:nvSpPr>
        <p:spPr>
          <a:xfrm>
            <a:off x="1598123" y="4038057"/>
            <a:ext cx="47955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Metabolic Programming</a:t>
            </a:r>
            <a:endParaRPr sz="2600"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Early-life nutrition and behaviors influence:</a:t>
            </a:r>
            <a:endParaRPr sz="2600"/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b="0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sensitivity</a:t>
            </a:r>
            <a:endParaRPr sz="2600"/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b="0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Adipocyte number and size</a:t>
            </a:r>
            <a:endParaRPr sz="2600"/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b="0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Energy expenditure patterns</a:t>
            </a:r>
            <a:endParaRPr sz="2600"/>
          </a:p>
        </p:txBody>
      </p:sp>
      <p:sp>
        <p:nvSpPr>
          <p:cNvPr id="1418" name="Google Shape;1418;p127"/>
          <p:cNvSpPr txBox="1"/>
          <p:nvPr/>
        </p:nvSpPr>
        <p:spPr>
          <a:xfrm>
            <a:off x="10260700" y="4038050"/>
            <a:ext cx="6720000" cy="36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Epigenetic Modifications</a:t>
            </a:r>
            <a:endParaRPr sz="2600"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Childhood exposures can alter gene expression related to:</a:t>
            </a:r>
            <a:endParaRPr sz="2600"/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b="0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Inflammation</a:t>
            </a:r>
            <a:endParaRPr sz="2600"/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b="0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 metabolism</a:t>
            </a:r>
            <a:endParaRPr sz="2600"/>
          </a:p>
          <a:p>
            <a:pPr indent="-330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"/>
              <a:buChar char="•"/>
            </a:pPr>
            <a:r>
              <a:rPr b="0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Appetite regulation</a:t>
            </a:r>
            <a:endParaRPr sz="2600"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These changes may persist into adulthood.</a:t>
            </a:r>
            <a:endParaRPr sz="260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128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24" name="Google Shape;1424;p12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425" name="Google Shape;1425;p12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26" name="Google Shape;1426;p12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27" name="Google Shape;1427;p128"/>
          <p:cNvSpPr txBox="1"/>
          <p:nvPr/>
        </p:nvSpPr>
        <p:spPr>
          <a:xfrm>
            <a:off x="1199148" y="432821"/>
            <a:ext cx="16981336" cy="2284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Chronic Conditions Associated with Childhood Behaviors</a:t>
            </a:r>
            <a:endParaRPr/>
          </a:p>
        </p:txBody>
      </p:sp>
      <p:sp>
        <p:nvSpPr>
          <p:cNvPr id="1428" name="Google Shape;1428;p12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128"/>
          <p:cNvSpPr txBox="1"/>
          <p:nvPr/>
        </p:nvSpPr>
        <p:spPr>
          <a:xfrm>
            <a:off x="1778424" y="4214957"/>
            <a:ext cx="4795474" cy="4460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5" lvl="0" marL="2807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Obesity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Type 2 diabetes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Cardiovascular disease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Nonalcoholic fatty liver disease (NAFLD)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Hypertension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Depression and anxiety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Musculoskeletal disorders</a:t>
            </a:r>
            <a:endParaRPr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3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p129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35" name="Google Shape;1435;p12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436" name="Google Shape;1436;p12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37" name="Google Shape;1437;p12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38" name="Google Shape;1438;p129"/>
          <p:cNvSpPr txBox="1"/>
          <p:nvPr/>
        </p:nvSpPr>
        <p:spPr>
          <a:xfrm>
            <a:off x="1224548" y="940820"/>
            <a:ext cx="16981336" cy="2451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Implications for CNS Practice</a:t>
            </a:r>
            <a:endParaRPr/>
          </a:p>
        </p:txBody>
      </p:sp>
      <p:sp>
        <p:nvSpPr>
          <p:cNvPr id="1439" name="Google Shape;1439;p12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Google Shape;1440;p129"/>
          <p:cNvSpPr txBox="1"/>
          <p:nvPr/>
        </p:nvSpPr>
        <p:spPr>
          <a:xfrm>
            <a:off x="1702223" y="3732357"/>
            <a:ext cx="8864039" cy="4028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Assess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early-life history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as part of nutrition assessment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Address learned behaviors and beliefs around food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Motivational Interviewing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to reframe habits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modifiable behaviors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blame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metabolic and psychological resilience</a:t>
            </a:r>
            <a:endParaRPr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130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46" name="Google Shape;1446;p13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447" name="Google Shape;1447;p13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48" name="Google Shape;1448;p13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49" name="Google Shape;1449;p130"/>
          <p:cNvSpPr txBox="1"/>
          <p:nvPr/>
        </p:nvSpPr>
        <p:spPr>
          <a:xfrm>
            <a:off x="919748" y="382020"/>
            <a:ext cx="16981336" cy="2226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2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000"/>
              <a:buFont typeface="Poppins"/>
              <a:buNone/>
            </a:pPr>
            <a:r>
              <a:rPr b="0" i="0" lang="en-US" sz="5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Effects of Disordered Eating Patterns on Nutrition Status, Body Composition, and Body Functions</a:t>
            </a:r>
            <a:endParaRPr/>
          </a:p>
        </p:txBody>
      </p:sp>
      <p:sp>
        <p:nvSpPr>
          <p:cNvPr id="1450" name="Google Shape;1450;p13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1" name="Google Shape;1451;p130"/>
          <p:cNvSpPr txBox="1"/>
          <p:nvPr/>
        </p:nvSpPr>
        <p:spPr>
          <a:xfrm>
            <a:off x="2880404" y="3960957"/>
            <a:ext cx="12850646" cy="53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Disordered eating patterns (e.g., chronic dieting, restrictive eating, binge–restrict cycles, emotional eating, irregular meal timing) exist on a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spectrum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and may occur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without meeting criteria for a diagnosable eating disorder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These patterns can significantly impair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status, metabolic regulation, body composition, and physiological function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over time.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0" i="1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Disordered eating patterns impair nutrient status, disrupt body composition by reducing lean mass and promoting fat regain, and alter metabolic, hormonal, and gastrointestinal function, increasing chronic disease risk.</a:t>
            </a:r>
            <a:endParaRPr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31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57" name="Google Shape;1457;p13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458" name="Google Shape;1458;p13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59" name="Google Shape;1459;p13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60" name="Google Shape;1460;p131"/>
          <p:cNvSpPr txBox="1"/>
          <p:nvPr/>
        </p:nvSpPr>
        <p:spPr>
          <a:xfrm>
            <a:off x="1148348" y="971241"/>
            <a:ext cx="16981336" cy="1143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Effects on Nutrition Status</a:t>
            </a:r>
            <a:endParaRPr/>
          </a:p>
        </p:txBody>
      </p:sp>
      <p:sp>
        <p:nvSpPr>
          <p:cNvPr id="1461" name="Google Shape;1461;p13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p131"/>
          <p:cNvSpPr txBox="1"/>
          <p:nvPr/>
        </p:nvSpPr>
        <p:spPr>
          <a:xfrm>
            <a:off x="1712004" y="3960957"/>
            <a:ext cx="6849300" cy="4060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Macronutrient Impacts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Inadequate protein intake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loss of lean mass, impaired immune function, reduced satiety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Erratic carbohydrate intake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blood glucose instability, fatigue, cravings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Very low-fat intake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impaired absorption of fat-soluble vitamins (A, D, E, K) and hormone synthesis</a:t>
            </a:r>
            <a:endParaRPr/>
          </a:p>
        </p:txBody>
      </p:sp>
      <p:sp>
        <p:nvSpPr>
          <p:cNvPr id="1463" name="Google Shape;1463;p131"/>
          <p:cNvSpPr txBox="1"/>
          <p:nvPr/>
        </p:nvSpPr>
        <p:spPr>
          <a:xfrm>
            <a:off x="9357404" y="3960957"/>
            <a:ext cx="6849300" cy="5408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Deficiencies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deficiencies include: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→ anemia, fatigue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&amp; vitamin D → compromised bone health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 vitamins → impaired energy metabolism, neurological symptoms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&amp; zinc → stress intolerance, immune dysfunction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Mechanism: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Chronic restriction and food avoidance reduce dietary diversity and total nutrient intake.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132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69" name="Google Shape;1469;p13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470" name="Google Shape;1470;p13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71" name="Google Shape;1471;p13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72" name="Google Shape;1472;p132"/>
          <p:cNvSpPr txBox="1"/>
          <p:nvPr/>
        </p:nvSpPr>
        <p:spPr>
          <a:xfrm>
            <a:off x="1148348" y="971241"/>
            <a:ext cx="16981336" cy="1143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Effects on Body Composition</a:t>
            </a:r>
            <a:endParaRPr/>
          </a:p>
        </p:txBody>
      </p:sp>
      <p:sp>
        <p:nvSpPr>
          <p:cNvPr id="1473" name="Google Shape;1473;p13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p132"/>
          <p:cNvSpPr txBox="1"/>
          <p:nvPr/>
        </p:nvSpPr>
        <p:spPr>
          <a:xfrm>
            <a:off x="1712004" y="3960957"/>
            <a:ext cx="6849300" cy="471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Lean Mass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Caloric restriction and inadequate protein intake promote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muscle catabolism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Loss of metabolically active tissue lowers resting energy expenditure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Fat Mass (Especially Central Adiposity)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Repeated dieting can lead to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metabolic adaptation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regain often favors fat mass over lean mass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Elevated cortisol from stress and restriction promotes visceral fat storage</a:t>
            </a:r>
            <a:endParaRPr/>
          </a:p>
        </p:txBody>
      </p:sp>
      <p:sp>
        <p:nvSpPr>
          <p:cNvPr id="1475" name="Google Shape;1475;p132"/>
          <p:cNvSpPr txBox="1"/>
          <p:nvPr/>
        </p:nvSpPr>
        <p:spPr>
          <a:xfrm>
            <a:off x="9357404" y="3960957"/>
            <a:ext cx="6849300" cy="2910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Cycling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Repeated loss and regain of weight is associated with: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cardiometabolic risk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Higher body fat percentage over time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metabolic flexibility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3"/>
          <p:cNvSpPr txBox="1"/>
          <p:nvPr/>
        </p:nvSpPr>
        <p:spPr>
          <a:xfrm>
            <a:off x="1126317" y="982924"/>
            <a:ext cx="16812962" cy="1120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Fresh vs Frozen vs Shelf-Stable</a:t>
            </a:r>
            <a:endParaRPr/>
          </a:p>
        </p:txBody>
      </p:sp>
      <p:sp>
        <p:nvSpPr>
          <p:cNvPr id="169" name="Google Shape;169;p1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0" name="Google Shape;170;p13"/>
          <p:cNvGraphicFramePr/>
          <p:nvPr/>
        </p:nvGraphicFramePr>
        <p:xfrm>
          <a:off x="2552700" y="32681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7318575"/>
                <a:gridCol w="6219325"/>
              </a:tblGrid>
              <a:tr h="169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 Type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Retention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69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Fresh (local, 24–48 hrs)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Excellent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2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Frozen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Very high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2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Canned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2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Shelf-stable processed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9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133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81" name="Google Shape;1481;p13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482" name="Google Shape;1482;p13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83" name="Google Shape;1483;p13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84" name="Google Shape;1484;p133"/>
          <p:cNvSpPr txBox="1"/>
          <p:nvPr/>
        </p:nvSpPr>
        <p:spPr>
          <a:xfrm>
            <a:off x="1148348" y="971240"/>
            <a:ext cx="16981336" cy="24765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Effects on Body Functions</a:t>
            </a:r>
            <a:endParaRPr/>
          </a:p>
        </p:txBody>
      </p:sp>
      <p:sp>
        <p:nvSpPr>
          <p:cNvPr id="1485" name="Google Shape;1485;p13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6" name="Google Shape;1486;p133"/>
          <p:cNvSpPr txBox="1"/>
          <p:nvPr/>
        </p:nvSpPr>
        <p:spPr>
          <a:xfrm>
            <a:off x="1712004" y="3960957"/>
            <a:ext cx="6849300" cy="5234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Metabolic 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Reactive hypoglycemia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metabolic rate due to adaptive thermogenesis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Hormonal Regulation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Disruption of leptin and ghrelin signaling (hunger/satiety)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thyroid hormone conversion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Dysregulation of sex hormones (amenorrhea, low testosterone)</a:t>
            </a:r>
            <a:endParaRPr/>
          </a:p>
        </p:txBody>
      </p:sp>
      <p:sp>
        <p:nvSpPr>
          <p:cNvPr id="1487" name="Google Shape;1487;p133"/>
          <p:cNvSpPr txBox="1"/>
          <p:nvPr/>
        </p:nvSpPr>
        <p:spPr>
          <a:xfrm>
            <a:off x="9357404" y="3960957"/>
            <a:ext cx="6849300" cy="4650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Gastrointestinal 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Slowed GI motility (constipation, bloating)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gut microbiota diversity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GI sensitivity and discomfort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Neurocognitive &amp; Psychological Effects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Preoccupation with food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Anxiety around eating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concentration and mood regulation</a:t>
            </a:r>
            <a:endParaRPr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134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93" name="Google Shape;1493;p13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494" name="Google Shape;1494;p13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95" name="Google Shape;1495;p13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96" name="Google Shape;1496;p134"/>
          <p:cNvSpPr txBox="1"/>
          <p:nvPr/>
        </p:nvSpPr>
        <p:spPr>
          <a:xfrm>
            <a:off x="1148348" y="971241"/>
            <a:ext cx="16981336" cy="1143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Long-Term Health Risks</a:t>
            </a:r>
            <a:endParaRPr/>
          </a:p>
        </p:txBody>
      </p:sp>
      <p:sp>
        <p:nvSpPr>
          <p:cNvPr id="1497" name="Google Shape;1497;p13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134"/>
          <p:cNvSpPr txBox="1"/>
          <p:nvPr/>
        </p:nvSpPr>
        <p:spPr>
          <a:xfrm>
            <a:off x="1712004" y="3960957"/>
            <a:ext cx="6849300" cy="311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20841" lvl="0" marL="3208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Osteopenia and osteoporosis</a:t>
            </a:r>
            <a:endParaRPr/>
          </a:p>
          <a:p>
            <a:pPr indent="-320841" lvl="0" marL="32084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Sarcopenic obesity</a:t>
            </a:r>
            <a:endParaRPr/>
          </a:p>
          <a:p>
            <a:pPr indent="-320841" lvl="0" marL="32084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Cardiometabolic disease</a:t>
            </a:r>
            <a:endParaRPr/>
          </a:p>
          <a:p>
            <a:pPr indent="-320841" lvl="0" marL="32084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Reproductive dysfunction</a:t>
            </a:r>
            <a:endParaRPr/>
          </a:p>
          <a:p>
            <a:pPr indent="-320841" lvl="0" marL="32084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risk of eating disorders</a:t>
            </a:r>
            <a:endParaRPr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135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04" name="Google Shape;1504;p13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505" name="Google Shape;1505;p13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06" name="Google Shape;1506;p13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07" name="Google Shape;1507;p135"/>
          <p:cNvSpPr txBox="1"/>
          <p:nvPr/>
        </p:nvSpPr>
        <p:spPr>
          <a:xfrm>
            <a:off x="1148348" y="971241"/>
            <a:ext cx="16981336" cy="1143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Implications for CNS Practice</a:t>
            </a:r>
            <a:endParaRPr/>
          </a:p>
        </p:txBody>
      </p:sp>
      <p:sp>
        <p:nvSpPr>
          <p:cNvPr id="1508" name="Google Shape;1508;p13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9" name="Google Shape;1509;p135"/>
          <p:cNvSpPr txBox="1"/>
          <p:nvPr/>
        </p:nvSpPr>
        <p:spPr>
          <a:xfrm>
            <a:off x="594404" y="3478357"/>
            <a:ext cx="3398893" cy="618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Assessment Considerations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CNS practitioners should: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Screen for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 history, weight cycling, restrictive behaviors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Assess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adequacy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just caloric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Evaluate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body composition trends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scale weight alone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Explore early-life food beliefs and dieting history</a:t>
            </a:r>
            <a:endParaRPr/>
          </a:p>
        </p:txBody>
      </p:sp>
      <p:sp>
        <p:nvSpPr>
          <p:cNvPr id="1510" name="Google Shape;1510;p135"/>
          <p:cNvSpPr txBox="1"/>
          <p:nvPr/>
        </p:nvSpPr>
        <p:spPr>
          <a:xfrm>
            <a:off x="4318517" y="3579957"/>
            <a:ext cx="3398895" cy="56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Clinical Interpretation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assuming excess body weight = excess nutrition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Recognize that individuals with higher BMI may be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undernourished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Identify signs of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metabolic adaptation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and lean mass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Interpret labs and symptoms through a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functional lens</a:t>
            </a:r>
            <a:endParaRPr/>
          </a:p>
        </p:txBody>
      </p:sp>
      <p:sp>
        <p:nvSpPr>
          <p:cNvPr id="1511" name="Google Shape;1511;p135"/>
          <p:cNvSpPr txBox="1"/>
          <p:nvPr/>
        </p:nvSpPr>
        <p:spPr>
          <a:xfrm>
            <a:off x="8144230" y="3605357"/>
            <a:ext cx="3256089" cy="6035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Intervention Strategy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regular, adequate, and balanced meals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Prioritize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sufficiency and micronutrient repletion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food-first approaches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to restore dietary diversity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prescriptive or restrictive meal plans that reinforce disordered patterns</a:t>
            </a:r>
            <a:endParaRPr/>
          </a:p>
        </p:txBody>
      </p:sp>
      <p:sp>
        <p:nvSpPr>
          <p:cNvPr id="1512" name="Google Shape;1512;p135"/>
          <p:cNvSpPr txBox="1"/>
          <p:nvPr/>
        </p:nvSpPr>
        <p:spPr>
          <a:xfrm>
            <a:off x="11628124" y="3579957"/>
            <a:ext cx="2811222" cy="532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Behavior Change &amp; Counseling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Motivational Interviewing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to reduce shame and resistance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Align interventions with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Stages of Change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Normalize hunger and satiety cues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autonomy and body trust</a:t>
            </a:r>
            <a:endParaRPr/>
          </a:p>
        </p:txBody>
      </p:sp>
      <p:sp>
        <p:nvSpPr>
          <p:cNvPr id="1513" name="Google Shape;1513;p135"/>
          <p:cNvSpPr txBox="1"/>
          <p:nvPr/>
        </p:nvSpPr>
        <p:spPr>
          <a:xfrm>
            <a:off x="14980924" y="3579957"/>
            <a:ext cx="2811222" cy="5171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E. Scope &amp; Referral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Recognize when behaviors exceed the nutrition scope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 to mental health professionals when an eating disorder risk is present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Collaborate within an interdisciplinary care team when appropriate</a:t>
            </a:r>
            <a:endParaRPr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137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19" name="Google Shape;1519;p13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520" name="Google Shape;1520;p13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21" name="Google Shape;1521;p13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22" name="Google Shape;1522;p137"/>
          <p:cNvSpPr txBox="1"/>
          <p:nvPr/>
        </p:nvSpPr>
        <p:spPr>
          <a:xfrm>
            <a:off x="1072148" y="478384"/>
            <a:ext cx="16981336" cy="22993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Identify Signs and Symptoms of Nutrient Status</a:t>
            </a:r>
            <a:endParaRPr/>
          </a:p>
        </p:txBody>
      </p:sp>
      <p:sp>
        <p:nvSpPr>
          <p:cNvPr id="1523" name="Google Shape;1523;p13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137"/>
          <p:cNvSpPr txBox="1"/>
          <p:nvPr/>
        </p:nvSpPr>
        <p:spPr>
          <a:xfrm>
            <a:off x="1915203" y="3579957"/>
            <a:ext cx="10558620" cy="56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General Indicators of Poor Nutrient Status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1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(Often reflects multiple nutrient insufficiencies)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fatigue or low energy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wound healing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Frequent infections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Hair thinning or hair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Brittle nails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Dry skin or mucous membranes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Unintentional weight changes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Decreased appetite or altered taste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Cognitive changes (brain fog, poor concentration)</a:t>
            </a:r>
            <a:endParaRPr/>
          </a:p>
        </p:txBody>
      </p:sp>
      <p:sp>
        <p:nvSpPr>
          <p:cNvPr id="1525" name="Google Shape;1525;p137"/>
          <p:cNvSpPr txBox="1"/>
          <p:nvPr/>
        </p:nvSpPr>
        <p:spPr>
          <a:xfrm>
            <a:off x="10093225" y="4969700"/>
            <a:ext cx="66909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2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Signs and symptoms of nutrient status provide functional clues to dietary adequacy and potential deficiencies and must be interpreted alongside intake data, labs, and clinical context.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9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139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31" name="Google Shape;1531;p13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532" name="Google Shape;1532;p13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33" name="Google Shape;1533;p13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34" name="Google Shape;1534;p139"/>
          <p:cNvSpPr txBox="1"/>
          <p:nvPr/>
        </p:nvSpPr>
        <p:spPr>
          <a:xfrm>
            <a:off x="1148348" y="960985"/>
            <a:ext cx="16981336" cy="1143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Macronutrient Status</a:t>
            </a:r>
            <a:endParaRPr/>
          </a:p>
        </p:txBody>
      </p:sp>
      <p:sp>
        <p:nvSpPr>
          <p:cNvPr id="1535" name="Google Shape;1535;p13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139"/>
          <p:cNvSpPr txBox="1"/>
          <p:nvPr/>
        </p:nvSpPr>
        <p:spPr>
          <a:xfrm>
            <a:off x="1864404" y="4087957"/>
            <a:ext cx="4601327" cy="358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Insufficiency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Signs/Symptoms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Muscle loss or weakness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Edema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immune 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Slow wound healing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Hair thinning</a:t>
            </a:r>
            <a:endParaRPr/>
          </a:p>
        </p:txBody>
      </p:sp>
      <p:sp>
        <p:nvSpPr>
          <p:cNvPr id="1537" name="Google Shape;1537;p139"/>
          <p:cNvSpPr txBox="1"/>
          <p:nvPr/>
        </p:nvSpPr>
        <p:spPr>
          <a:xfrm>
            <a:off x="6855504" y="4062557"/>
            <a:ext cx="4601327" cy="3279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Carbohydrate Imbalance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Signs/Symptoms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Hypoglycemia (shakiness, dizziness, irritability)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Fatigue, brain fog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Cravings for sweets or refined carbohydrates</a:t>
            </a:r>
            <a:endParaRPr/>
          </a:p>
        </p:txBody>
      </p:sp>
      <p:sp>
        <p:nvSpPr>
          <p:cNvPr id="1538" name="Google Shape;1538;p139"/>
          <p:cNvSpPr txBox="1"/>
          <p:nvPr/>
        </p:nvSpPr>
        <p:spPr>
          <a:xfrm>
            <a:off x="12126004" y="3992707"/>
            <a:ext cx="4601327" cy="3431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 Insufficiency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Signs/Symptoms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Dry skin, hair, and eyes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Fat-soluble vitamin deficiencies (A, D, E, K)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Hormonal imbalance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satiety</a:t>
            </a:r>
            <a:endParaRPr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2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p140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44" name="Google Shape;1544;p14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545" name="Google Shape;1545;p14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46" name="Google Shape;1546;p14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47" name="Google Shape;1547;p140"/>
          <p:cNvSpPr txBox="1"/>
          <p:nvPr/>
        </p:nvSpPr>
        <p:spPr>
          <a:xfrm>
            <a:off x="1148348" y="656184"/>
            <a:ext cx="16981336" cy="22993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Micronutrient Status -  Key Nutrients</a:t>
            </a:r>
            <a:endParaRPr/>
          </a:p>
        </p:txBody>
      </p:sp>
      <p:sp>
        <p:nvSpPr>
          <p:cNvPr id="1548" name="Google Shape;1548;p14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9" name="Google Shape;1549;p140"/>
          <p:cNvSpPr txBox="1"/>
          <p:nvPr/>
        </p:nvSpPr>
        <p:spPr>
          <a:xfrm>
            <a:off x="709274" y="3338657"/>
            <a:ext cx="2596315" cy="369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Fatigue, weakness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Pallor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Shortness of breath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Hair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Cold intolerance</a:t>
            </a:r>
            <a:endParaRPr/>
          </a:p>
        </p:txBody>
      </p:sp>
      <p:sp>
        <p:nvSpPr>
          <p:cNvPr id="1550" name="Google Shape;1550;p140"/>
          <p:cNvSpPr txBox="1"/>
          <p:nvPr/>
        </p:nvSpPr>
        <p:spPr>
          <a:xfrm>
            <a:off x="3617536" y="3325957"/>
            <a:ext cx="2481519" cy="4257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B12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Peripheral neuropathy (numbness, tingling)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Memory or concentration issues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Glossitis</a:t>
            </a:r>
            <a:endParaRPr/>
          </a:p>
        </p:txBody>
      </p:sp>
      <p:sp>
        <p:nvSpPr>
          <p:cNvPr id="1551" name="Google Shape;1551;p140"/>
          <p:cNvSpPr txBox="1"/>
          <p:nvPr/>
        </p:nvSpPr>
        <p:spPr>
          <a:xfrm>
            <a:off x="6411004" y="3345007"/>
            <a:ext cx="2363646" cy="3190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Folate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Megaloblastic anemia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Mouth sores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growth or cell turnover</a:t>
            </a:r>
            <a:endParaRPr/>
          </a:p>
        </p:txBody>
      </p:sp>
      <p:sp>
        <p:nvSpPr>
          <p:cNvPr id="1552" name="Google Shape;1552;p140"/>
          <p:cNvSpPr txBox="1"/>
          <p:nvPr/>
        </p:nvSpPr>
        <p:spPr>
          <a:xfrm>
            <a:off x="9349000" y="3325876"/>
            <a:ext cx="2363647" cy="3190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pain or weakness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Frequent infections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mood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Muscle aches</a:t>
            </a:r>
            <a:endParaRPr/>
          </a:p>
        </p:txBody>
      </p:sp>
      <p:sp>
        <p:nvSpPr>
          <p:cNvPr id="1553" name="Google Shape;1553;p140"/>
          <p:cNvSpPr txBox="1"/>
          <p:nvPr/>
        </p:nvSpPr>
        <p:spPr>
          <a:xfrm>
            <a:off x="509801" y="7213759"/>
            <a:ext cx="2473649" cy="283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Muscle cramps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Brittle nails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Osteopenia/osteoporosis</a:t>
            </a:r>
            <a:endParaRPr/>
          </a:p>
        </p:txBody>
      </p:sp>
      <p:sp>
        <p:nvSpPr>
          <p:cNvPr id="1554" name="Google Shape;1554;p140"/>
          <p:cNvSpPr txBox="1"/>
          <p:nvPr/>
        </p:nvSpPr>
        <p:spPr>
          <a:xfrm>
            <a:off x="12286998" y="3306827"/>
            <a:ext cx="2363647" cy="33426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Muscle cramps or twitching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Headaches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Anxiety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Insomnia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Constipation</a:t>
            </a:r>
            <a:endParaRPr/>
          </a:p>
        </p:txBody>
      </p:sp>
      <p:sp>
        <p:nvSpPr>
          <p:cNvPr id="1555" name="Google Shape;1555;p140"/>
          <p:cNvSpPr txBox="1"/>
          <p:nvPr/>
        </p:nvSpPr>
        <p:spPr>
          <a:xfrm>
            <a:off x="15174196" y="3338657"/>
            <a:ext cx="2596315" cy="3545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wound healing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Hair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taste or smell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Frequent infections</a:t>
            </a:r>
            <a:endParaRPr/>
          </a:p>
        </p:txBody>
      </p:sp>
      <p:sp>
        <p:nvSpPr>
          <p:cNvPr id="1556" name="Google Shape;1556;p140"/>
          <p:cNvSpPr txBox="1"/>
          <p:nvPr/>
        </p:nvSpPr>
        <p:spPr>
          <a:xfrm>
            <a:off x="14650646" y="7267658"/>
            <a:ext cx="28164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Iodine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Goiter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gain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Cold intolerance</a:t>
            </a:r>
            <a:endParaRPr/>
          </a:p>
        </p:txBody>
      </p:sp>
      <p:sp>
        <p:nvSpPr>
          <p:cNvPr id="1557" name="Google Shape;1557;p140"/>
          <p:cNvSpPr txBox="1"/>
          <p:nvPr/>
        </p:nvSpPr>
        <p:spPr>
          <a:xfrm>
            <a:off x="6411004" y="7213758"/>
            <a:ext cx="3619800" cy="30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/ Potassium Imbalance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Muscle weakness or cramps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Irregular heartbeat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Dizziness</a:t>
            </a:r>
            <a:endParaRPr/>
          </a:p>
        </p:txBody>
      </p:sp>
      <p:sp>
        <p:nvSpPr>
          <p:cNvPr id="1558" name="Google Shape;1558;p140"/>
          <p:cNvSpPr/>
          <p:nvPr/>
        </p:nvSpPr>
        <p:spPr>
          <a:xfrm>
            <a:off x="16508150" y="8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141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64" name="Google Shape;1564;p14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565" name="Google Shape;1565;p14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66" name="Google Shape;1566;p14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67" name="Google Shape;1567;p141"/>
          <p:cNvSpPr txBox="1"/>
          <p:nvPr/>
        </p:nvSpPr>
        <p:spPr>
          <a:xfrm>
            <a:off x="1148348" y="478384"/>
            <a:ext cx="16981336" cy="22993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Interpretation in CNS Practice</a:t>
            </a:r>
            <a:endParaRPr/>
          </a:p>
        </p:txBody>
      </p:sp>
      <p:sp>
        <p:nvSpPr>
          <p:cNvPr id="1568" name="Google Shape;1568;p14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141"/>
          <p:cNvSpPr txBox="1"/>
          <p:nvPr/>
        </p:nvSpPr>
        <p:spPr>
          <a:xfrm>
            <a:off x="1572873" y="3999057"/>
            <a:ext cx="5728800" cy="48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Signs and symptoms often reflect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patterns</a:t>
            </a: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not single nutrients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Subclinical deficiencies may occur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before abnormal labs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Interpretation should integrate: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Dietary intake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Body composition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Medical history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Medications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Lifestyle factors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70" name="Google Shape;1570;p141"/>
          <p:cNvSpPr txBox="1"/>
          <p:nvPr/>
        </p:nvSpPr>
        <p:spPr>
          <a:xfrm>
            <a:off x="8456273" y="4020675"/>
            <a:ext cx="6614873" cy="3431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Screen for dietary inadequacy and restriction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computerized food analysis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to support findings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Correlate symptoms with labs when available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food-first repletion strategies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diagnosing deficiency without biochemical confirmation</a:t>
            </a:r>
            <a:endParaRPr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4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142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76" name="Google Shape;1576;p14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577" name="Google Shape;1577;p14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78" name="Google Shape;1578;p14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79" name="Google Shape;1579;p142"/>
          <p:cNvSpPr txBox="1"/>
          <p:nvPr/>
        </p:nvSpPr>
        <p:spPr>
          <a:xfrm>
            <a:off x="1148348" y="478384"/>
            <a:ext cx="16981336" cy="22993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Nutrient Status - Quick Reference for Macronutrients</a:t>
            </a:r>
            <a:endParaRPr/>
          </a:p>
        </p:txBody>
      </p:sp>
      <p:sp>
        <p:nvSpPr>
          <p:cNvPr id="1580" name="Google Shape;1580;p14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81" name="Google Shape;1581;p142"/>
          <p:cNvGraphicFramePr/>
          <p:nvPr/>
        </p:nvGraphicFramePr>
        <p:xfrm>
          <a:off x="2997546" y="367692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559025"/>
                <a:gridCol w="9723925"/>
              </a:tblGrid>
              <a:tr h="113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Signs &amp; Symptoms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3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loss, weakness, edema, poor wound healing, hair thinning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75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Carbohydrate (imbalance)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Hypoglycemia, fatigue, irritability, cravings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75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(insufficient)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Dry skin/hair, hormonal disruption, poor satiety, fat-soluble vitamin deficiency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582" name="Google Shape;1582;p142"/>
          <p:cNvSpPr/>
          <p:nvPr/>
        </p:nvSpPr>
        <p:spPr>
          <a:xfrm>
            <a:off x="16536650" y="1418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6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143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88" name="Google Shape;1588;p14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589" name="Google Shape;1589;p14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90" name="Google Shape;1590;p14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91" name="Google Shape;1591;p143"/>
          <p:cNvSpPr txBox="1"/>
          <p:nvPr/>
        </p:nvSpPr>
        <p:spPr>
          <a:xfrm>
            <a:off x="1148348" y="478384"/>
            <a:ext cx="169812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Nutrient Status - Quick </a:t>
            </a:r>
            <a:endParaRPr b="0" i="0" sz="75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 for Micronutrients</a:t>
            </a:r>
            <a:endParaRPr/>
          </a:p>
        </p:txBody>
      </p:sp>
      <p:sp>
        <p:nvSpPr>
          <p:cNvPr id="1592" name="Google Shape;1592;p14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93" name="Google Shape;1593;p143"/>
          <p:cNvGraphicFramePr/>
          <p:nvPr/>
        </p:nvGraphicFramePr>
        <p:xfrm>
          <a:off x="2775460" y="373306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065175"/>
                <a:gridCol w="9671900"/>
              </a:tblGrid>
              <a:tr h="49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Common Signs &amp; Symptoms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Fatigue, pallor, hair loss, shortness of breath, cold intolerance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Numbness/tingling, memory issues, fatigue, glossitis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Fatigue, mouth sores, anemia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pain, muscle weakness, low mood, frequent infections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cramps, bone loss, brittle nails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8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cramps/twitches, headaches, anxiety, insomnia, constipation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Poor wound healing, hair loss, altered taste/smell, infections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Fatigue, weight gain, cold intolerance, goiter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Potassium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weakness, cramps, irregular heartbeat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8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Sodium (low)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Dizziness, fatigue, headaches, nausea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594" name="Google Shape;1594;p143"/>
          <p:cNvSpPr/>
          <p:nvPr/>
        </p:nvSpPr>
        <p:spPr>
          <a:xfrm>
            <a:off x="16508150" y="8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p144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00" name="Google Shape;1600;p14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601" name="Google Shape;1601;p14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02" name="Google Shape;1602;p14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03" name="Google Shape;1603;p144"/>
          <p:cNvSpPr txBox="1"/>
          <p:nvPr/>
        </p:nvSpPr>
        <p:spPr>
          <a:xfrm>
            <a:off x="1122948" y="971240"/>
            <a:ext cx="16981336" cy="11436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Functional System-Based Clues</a:t>
            </a:r>
            <a:endParaRPr/>
          </a:p>
        </p:txBody>
      </p:sp>
      <p:sp>
        <p:nvSpPr>
          <p:cNvPr id="1604" name="Google Shape;1604;p14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05" name="Google Shape;1605;p144"/>
          <p:cNvGraphicFramePr/>
          <p:nvPr/>
        </p:nvGraphicFramePr>
        <p:xfrm>
          <a:off x="3222120" y="373860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941800"/>
                <a:gridCol w="8353800"/>
              </a:tblGrid>
              <a:tr h="75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System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Possible Nutrient Links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7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Skin/Hair/Nails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iron, zinc, essential fatty acids, vitamin 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B12, B6, folate, iron, omega-3s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7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Musculoskeletal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vitamin D, calcium, magnesium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Zinc, vitamin C, vitamin D, protein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7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Function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fiber, B vitamins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606" name="Google Shape;1606;p144"/>
          <p:cNvSpPr/>
          <p:nvPr/>
        </p:nvSpPr>
        <p:spPr>
          <a:xfrm>
            <a:off x="16508150" y="8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4"/>
          <p:cNvSpPr txBox="1"/>
          <p:nvPr/>
        </p:nvSpPr>
        <p:spPr>
          <a:xfrm>
            <a:off x="1126317" y="982924"/>
            <a:ext cx="16812962" cy="1120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Chemical Basis of Nutrient Loss</a:t>
            </a:r>
            <a:endParaRPr/>
          </a:p>
        </p:txBody>
      </p:sp>
      <p:sp>
        <p:nvSpPr>
          <p:cNvPr id="178" name="Google Shape;178;p1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4"/>
          <p:cNvSpPr txBox="1"/>
          <p:nvPr/>
        </p:nvSpPr>
        <p:spPr>
          <a:xfrm>
            <a:off x="1689523" y="3485389"/>
            <a:ext cx="5961916" cy="14973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Oxidative Damage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O₂ + Light + Heat → ROS → Nutrient oxidation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 C → Dehydroascorbate → inactive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Vitamin A/E → peroxides → inactive</a:t>
            </a:r>
            <a:endParaRPr/>
          </a:p>
        </p:txBody>
      </p:sp>
      <p:sp>
        <p:nvSpPr>
          <p:cNvPr id="180" name="Google Shape;180;p14"/>
          <p:cNvSpPr txBox="1"/>
          <p:nvPr/>
        </p:nvSpPr>
        <p:spPr>
          <a:xfrm>
            <a:off x="1689524" y="5471450"/>
            <a:ext cx="8133713" cy="1501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Leaching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Water-soluble vitamins dissolve into cooking water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Minerals leave by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diffusion into soaking/cooking liquids</a:t>
            </a:r>
            <a:endParaRPr/>
          </a:p>
        </p:txBody>
      </p:sp>
      <p:sp>
        <p:nvSpPr>
          <p:cNvPr id="181" name="Google Shape;181;p14"/>
          <p:cNvSpPr txBox="1"/>
          <p:nvPr/>
        </p:nvSpPr>
        <p:spPr>
          <a:xfrm>
            <a:off x="1689523" y="7432275"/>
            <a:ext cx="8401903" cy="1501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Thermal Decomposition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Vitamins denature at high temperatures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Delicate phytonutrients undergo chemical ring breakdown</a:t>
            </a:r>
            <a:endParaRPr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0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145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12" name="Google Shape;1612;p14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613" name="Google Shape;1613;p14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14" name="Google Shape;1614;p14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15" name="Google Shape;1615;p145"/>
          <p:cNvSpPr txBox="1"/>
          <p:nvPr/>
        </p:nvSpPr>
        <p:spPr>
          <a:xfrm>
            <a:off x="843547" y="300585"/>
            <a:ext cx="17367796" cy="22292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8431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100"/>
              <a:buFont typeface="Poppins"/>
              <a:buNone/>
            </a:pPr>
            <a:r>
              <a:rPr b="0" i="0" lang="en-US" sz="51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Lifestyle Factors that Impact Nutrient Needs and Compliance, Such as Exercise, Stress, and S</a:t>
            </a:r>
            <a:r>
              <a:rPr b="0" i="0" lang="en-US" sz="4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leep</a:t>
            </a:r>
            <a:endParaRPr/>
          </a:p>
        </p:txBody>
      </p:sp>
      <p:sp>
        <p:nvSpPr>
          <p:cNvPr id="1616" name="Google Shape;1616;p14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145"/>
          <p:cNvSpPr txBox="1"/>
          <p:nvPr/>
        </p:nvSpPr>
        <p:spPr>
          <a:xfrm>
            <a:off x="918255" y="3820220"/>
            <a:ext cx="16155810" cy="5297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Why Lifestyle Factors Matter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Lifestyle behaviors influence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requirements, utilization, losses, appetite regulation, and adherence</a:t>
            </a: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to nutrition recommendations. Failing to consider these factors can result in suboptimal outcomes despite receiving</a:t>
            </a: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adequate dietary advice</a:t>
            </a: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rPr b="0" i="1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Exercise, stress, and sleep have a significant influence on nutrient requirements, metabolism, and adherence by altering physiological demand, nutrient losses, appetite regulation, and behavioral capacity.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147"/>
          <p:cNvSpPr/>
          <p:nvPr/>
        </p:nvSpPr>
        <p:spPr>
          <a:xfrm rot="10800000">
            <a:off x="-147843" y="-3"/>
            <a:ext cx="18288006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23" name="Google Shape;1623;p147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624" name="Google Shape;1624;p14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25" name="Google Shape;1625;p14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26" name="Google Shape;1626;p147"/>
          <p:cNvSpPr txBox="1"/>
          <p:nvPr/>
        </p:nvSpPr>
        <p:spPr>
          <a:xfrm>
            <a:off x="906682" y="880021"/>
            <a:ext cx="17367795" cy="1134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Physical Activity / Exercise</a:t>
            </a:r>
            <a:endParaRPr/>
          </a:p>
        </p:txBody>
      </p:sp>
      <p:sp>
        <p:nvSpPr>
          <p:cNvPr id="1627" name="Google Shape;1627;p14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8" name="Google Shape;1628;p147"/>
          <p:cNvSpPr txBox="1"/>
          <p:nvPr/>
        </p:nvSpPr>
        <p:spPr>
          <a:xfrm>
            <a:off x="918255" y="3820220"/>
            <a:ext cx="4364513" cy="213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p147"/>
          <p:cNvSpPr txBox="1"/>
          <p:nvPr/>
        </p:nvSpPr>
        <p:spPr>
          <a:xfrm>
            <a:off x="1073209" y="4292274"/>
            <a:ext cx="6567895" cy="50641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 on Nutrient Needs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Energy needs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(carbohydrates and fats)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requirements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for muscle repair and lean mass maintenance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turnover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especially: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(especially endurance athletes)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 vitamins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Electrolytes (sodium, potassium)</a:t>
            </a:r>
            <a:endParaRPr/>
          </a:p>
        </p:txBody>
      </p:sp>
      <p:sp>
        <p:nvSpPr>
          <p:cNvPr id="1630" name="Google Shape;1630;p147"/>
          <p:cNvSpPr txBox="1"/>
          <p:nvPr/>
        </p:nvSpPr>
        <p:spPr>
          <a:xfrm>
            <a:off x="9323532" y="4334363"/>
            <a:ext cx="6239152" cy="54286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Physiological Mechanisms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mitochondrial activity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sweat and mineral losses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Greater oxidative stress and tissue turnover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 on Compliance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 or soreness may reduce motivation to prepare meals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Underfueling is common in active individuals → energy crashes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Overtraining may suppress appetite</a:t>
            </a:r>
            <a:endParaRPr/>
          </a:p>
        </p:txBody>
      </p:sp>
      <p:sp>
        <p:nvSpPr>
          <p:cNvPr id="1631" name="Google Shape;1631;p147"/>
          <p:cNvSpPr txBox="1"/>
          <p:nvPr/>
        </p:nvSpPr>
        <p:spPr>
          <a:xfrm>
            <a:off x="3936533" y="3364434"/>
            <a:ext cx="8319573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Exercise increases nutrient </a:t>
            </a:r>
            <a:r>
              <a:rPr b="0" i="1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demand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just calorie needs</a:t>
            </a:r>
            <a:endParaRPr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5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148"/>
          <p:cNvSpPr/>
          <p:nvPr/>
        </p:nvSpPr>
        <p:spPr>
          <a:xfrm rot="10800000">
            <a:off x="-147843" y="-3"/>
            <a:ext cx="18288006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37" name="Google Shape;1637;p148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638" name="Google Shape;1638;p14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39" name="Google Shape;1639;p14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40" name="Google Shape;1640;p148"/>
          <p:cNvSpPr txBox="1"/>
          <p:nvPr/>
        </p:nvSpPr>
        <p:spPr>
          <a:xfrm>
            <a:off x="990862" y="482766"/>
            <a:ext cx="17367795" cy="2290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Psychological &amp; Physiological Stress</a:t>
            </a:r>
            <a:endParaRPr/>
          </a:p>
        </p:txBody>
      </p:sp>
      <p:sp>
        <p:nvSpPr>
          <p:cNvPr id="1641" name="Google Shape;1641;p14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2" name="Google Shape;1642;p148"/>
          <p:cNvSpPr txBox="1"/>
          <p:nvPr/>
        </p:nvSpPr>
        <p:spPr>
          <a:xfrm>
            <a:off x="918255" y="3820220"/>
            <a:ext cx="4364513" cy="213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3" name="Google Shape;1643;p148"/>
          <p:cNvSpPr txBox="1"/>
          <p:nvPr/>
        </p:nvSpPr>
        <p:spPr>
          <a:xfrm>
            <a:off x="1073209" y="4292274"/>
            <a:ext cx="6567895" cy="4528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 on Nutrient Needs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Need for: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C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 vitamins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fatty acids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Blood sugar instability → altered carbohydrate needs</a:t>
            </a:r>
            <a:endParaRPr/>
          </a:p>
        </p:txBody>
      </p:sp>
      <p:sp>
        <p:nvSpPr>
          <p:cNvPr id="1644" name="Google Shape;1644;p148"/>
          <p:cNvSpPr txBox="1"/>
          <p:nvPr/>
        </p:nvSpPr>
        <p:spPr>
          <a:xfrm>
            <a:off x="9323532" y="4334364"/>
            <a:ext cx="7049051" cy="5045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Physiological Mechanisms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cortisol elevation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nutrient excretion (especially magnesium)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digestion and 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gut permeability and microbiome balance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 on Compliance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Emotional eating or appetite suppression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meal planning and consistency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reliance on ultra-processed convenience foods</a:t>
            </a:r>
            <a:endParaRPr/>
          </a:p>
        </p:txBody>
      </p:sp>
      <p:sp>
        <p:nvSpPr>
          <p:cNvPr id="1645" name="Google Shape;1645;p148"/>
          <p:cNvSpPr txBox="1"/>
          <p:nvPr/>
        </p:nvSpPr>
        <p:spPr>
          <a:xfrm>
            <a:off x="3936533" y="3364434"/>
            <a:ext cx="7767768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 increases nutrient </a:t>
            </a:r>
            <a:r>
              <a:rPr b="0" i="1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losses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and impairs utilization</a:t>
            </a:r>
            <a:endParaRPr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149"/>
          <p:cNvSpPr/>
          <p:nvPr/>
        </p:nvSpPr>
        <p:spPr>
          <a:xfrm rot="10800000">
            <a:off x="-147843" y="-3"/>
            <a:ext cx="18288006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51" name="Google Shape;1651;p149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652" name="Google Shape;1652;p14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53" name="Google Shape;1653;p14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54" name="Google Shape;1654;p149"/>
          <p:cNvSpPr txBox="1"/>
          <p:nvPr/>
        </p:nvSpPr>
        <p:spPr>
          <a:xfrm>
            <a:off x="1053996" y="849353"/>
            <a:ext cx="17367795" cy="1134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Sleep Quantity &amp; Quality</a:t>
            </a:r>
            <a:endParaRPr/>
          </a:p>
        </p:txBody>
      </p:sp>
      <p:sp>
        <p:nvSpPr>
          <p:cNvPr id="1655" name="Google Shape;1655;p14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6" name="Google Shape;1656;p149"/>
          <p:cNvSpPr txBox="1"/>
          <p:nvPr/>
        </p:nvSpPr>
        <p:spPr>
          <a:xfrm>
            <a:off x="918255" y="3820220"/>
            <a:ext cx="4364513" cy="213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7" name="Google Shape;1657;p149"/>
          <p:cNvSpPr txBox="1"/>
          <p:nvPr/>
        </p:nvSpPr>
        <p:spPr>
          <a:xfrm>
            <a:off x="1073209" y="4292274"/>
            <a:ext cx="6567895" cy="5866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 on Nutrient Needs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sleep is associated with: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carbohydrate cravings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insulin sensitivity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appetite hormones (leptin ↓, ghrelin ↑)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Potential increased needs for: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 vitamins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Glycine and other calming amino acids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658" name="Google Shape;1658;p149"/>
          <p:cNvSpPr txBox="1"/>
          <p:nvPr/>
        </p:nvSpPr>
        <p:spPr>
          <a:xfrm>
            <a:off x="9323532" y="4334364"/>
            <a:ext cx="7049051" cy="4816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Physiological Mechanisms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Disrupted circadian regulation of metabolism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glucose regulation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muscle recovery and repair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 on Compliance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 reduces motivation for meal prep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Skipped meals or irregular eating patterns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caffeine intake affects nutrient absorption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659" name="Google Shape;1659;p149"/>
          <p:cNvSpPr txBox="1"/>
          <p:nvPr/>
        </p:nvSpPr>
        <p:spPr>
          <a:xfrm>
            <a:off x="3936533" y="3364434"/>
            <a:ext cx="10303229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sleep undermines dietary adherence even when knowledge is high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150"/>
          <p:cNvSpPr/>
          <p:nvPr/>
        </p:nvSpPr>
        <p:spPr>
          <a:xfrm rot="10800000">
            <a:off x="-147843" y="-3"/>
            <a:ext cx="18288006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65" name="Google Shape;1665;p150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666" name="Google Shape;1666;p15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67" name="Google Shape;1667;p15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68" name="Google Shape;1668;p150"/>
          <p:cNvSpPr txBox="1"/>
          <p:nvPr/>
        </p:nvSpPr>
        <p:spPr>
          <a:xfrm>
            <a:off x="1053996" y="849353"/>
            <a:ext cx="17367795" cy="1134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Combined Lifestyle Effects</a:t>
            </a:r>
            <a:endParaRPr/>
          </a:p>
        </p:txBody>
      </p:sp>
      <p:sp>
        <p:nvSpPr>
          <p:cNvPr id="1669" name="Google Shape;1669;p15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0" name="Google Shape;1670;p150"/>
          <p:cNvSpPr txBox="1"/>
          <p:nvPr/>
        </p:nvSpPr>
        <p:spPr>
          <a:xfrm>
            <a:off x="918255" y="3820220"/>
            <a:ext cx="4364513" cy="213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71" name="Google Shape;1671;p150"/>
          <p:cNvGraphicFramePr/>
          <p:nvPr/>
        </p:nvGraphicFramePr>
        <p:xfrm>
          <a:off x="1454694" y="366948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828450"/>
                <a:gridCol w="5967200"/>
                <a:gridCol w="5582950"/>
              </a:tblGrid>
              <a:tr h="1292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Lifestyle Factor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Increased Nutrient Needs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Common Compliance Challenges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92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exercise load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magnesium, iron, electrolytes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Underfueling, appetite suppression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Chronic stress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B vitamins, 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Emotional eating, skipped meals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Poor sleep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carbs for regulation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Cravings, irregular eating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92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stress + poor sleep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Multiple micronutrients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motivation, low consistency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672" name="Google Shape;1672;p150"/>
          <p:cNvSpPr/>
          <p:nvPr/>
        </p:nvSpPr>
        <p:spPr>
          <a:xfrm>
            <a:off x="16508150" y="8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151"/>
          <p:cNvSpPr/>
          <p:nvPr/>
        </p:nvSpPr>
        <p:spPr>
          <a:xfrm rot="10800000">
            <a:off x="-147843" y="-3"/>
            <a:ext cx="18288006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78" name="Google Shape;1678;p151"/>
          <p:cNvGrpSpPr/>
          <p:nvPr/>
        </p:nvGrpSpPr>
        <p:grpSpPr>
          <a:xfrm>
            <a:off x="-528007" y="-126272"/>
            <a:ext cx="19048335" cy="3086105"/>
            <a:chOff x="-1" y="-1"/>
            <a:chExt cx="19048333" cy="3086104"/>
          </a:xfrm>
        </p:grpSpPr>
        <p:sp>
          <p:nvSpPr>
            <p:cNvPr id="1679" name="Google Shape;1679;p15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80" name="Google Shape;1680;p15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81" name="Google Shape;1681;p151"/>
          <p:cNvSpPr txBox="1"/>
          <p:nvPr/>
        </p:nvSpPr>
        <p:spPr>
          <a:xfrm>
            <a:off x="1053996" y="849353"/>
            <a:ext cx="17367795" cy="2697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3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Poppins"/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CNS Clinical Implications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Times"/>
              <a:buNone/>
            </a:pPr>
            <a:r>
              <a:t/>
            </a:r>
            <a:endParaRPr b="0" i="0" sz="72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82" name="Google Shape;1682;p15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3" name="Google Shape;1683;p151"/>
          <p:cNvSpPr txBox="1"/>
          <p:nvPr/>
        </p:nvSpPr>
        <p:spPr>
          <a:xfrm>
            <a:off x="918255" y="3820220"/>
            <a:ext cx="4364513" cy="213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4" name="Google Shape;1684;p151"/>
          <p:cNvSpPr txBox="1"/>
          <p:nvPr/>
        </p:nvSpPr>
        <p:spPr>
          <a:xfrm>
            <a:off x="1600551" y="3356502"/>
            <a:ext cx="8560403" cy="6265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Assessment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Always assess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exercise load, stress level, and sleep patterns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Identify lifestyle-driven nutrient depletion risks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Screen for barriers to compliance (time, fatigue, motivation)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Intervention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Adjust nutrient recommendations based on lifestyle demands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simple, low-effort nutrition strategies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Prioritize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meal regularity over perfection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Motivational Interviewing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to address readiness and barriers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Monitoring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Track energy, recovery, cravings, and adherence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 nutrient needs as lifestyle factors change</a:t>
            </a:r>
            <a:endParaRPr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152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90" name="Google Shape;1690;p15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691" name="Google Shape;1691;p15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92" name="Google Shape;1692;p15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93" name="Google Shape;1693;p152"/>
          <p:cNvSpPr txBox="1"/>
          <p:nvPr/>
        </p:nvSpPr>
        <p:spPr>
          <a:xfrm>
            <a:off x="843547" y="300584"/>
            <a:ext cx="17367796" cy="229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Identification of symptoms that require medical referral</a:t>
            </a:r>
            <a:endParaRPr/>
          </a:p>
        </p:txBody>
      </p:sp>
      <p:sp>
        <p:nvSpPr>
          <p:cNvPr id="1694" name="Google Shape;1694;p15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5" name="Google Shape;1695;p152"/>
          <p:cNvSpPr txBox="1"/>
          <p:nvPr/>
        </p:nvSpPr>
        <p:spPr>
          <a:xfrm>
            <a:off x="1020040" y="4246561"/>
            <a:ext cx="6718060" cy="429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Purpose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 ensure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client safety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maintain the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scope of practice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and support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interdisciplinary care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by recognizing signs and symptoms that may indicate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underlying pathology requiring medical evaluation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  <p:sp>
        <p:nvSpPr>
          <p:cNvPr id="1696" name="Google Shape;1696;p152"/>
          <p:cNvSpPr txBox="1"/>
          <p:nvPr/>
        </p:nvSpPr>
        <p:spPr>
          <a:xfrm>
            <a:off x="9290677" y="4435965"/>
            <a:ext cx="8410940" cy="3621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General Principles for Referral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referral is warranted when symptoms are: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Severe, persistent, or progressive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Unexplained or rapidly worsening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Outside the nutrition scope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Suggestive of acute or serious pathology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Unresponsive to nutrition intervention</a:t>
            </a:r>
            <a:endParaRPr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154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02" name="Google Shape;1702;p15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703" name="Google Shape;1703;p15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04" name="Google Shape;1704;p15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05" name="Google Shape;1705;p154"/>
          <p:cNvSpPr txBox="1"/>
          <p:nvPr/>
        </p:nvSpPr>
        <p:spPr>
          <a:xfrm>
            <a:off x="843547" y="300584"/>
            <a:ext cx="17367796" cy="3629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 Symptoms by Body System- </a:t>
            </a:r>
            <a:r>
              <a:rPr b="0" i="0" lang="en-US" sz="5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Constitutional / General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Time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06" name="Google Shape;1706;p15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07" name="Google Shape;1707;p154"/>
          <p:cNvGraphicFramePr/>
          <p:nvPr/>
        </p:nvGraphicFramePr>
        <p:xfrm>
          <a:off x="2942564" y="386560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6638100"/>
                <a:gridCol w="6531650"/>
              </a:tblGrid>
              <a:tr h="82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Reason for Referral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8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Unintentional weight loss (&gt;5–10% in 6 months)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Possible malignancy, endocrine, GI disease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Persistent fatigue with no improvement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Anemia, endocrine disorders, systemic illness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8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Fever of unknown origin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Infection, inflammatory or malignant conditions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Night sweats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Infection, malignancy, endocrine disorders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Google Shape;1712;p155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13" name="Google Shape;1713;p15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714" name="Google Shape;1714;p15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15" name="Google Shape;1715;p15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16" name="Google Shape;1716;p155"/>
          <p:cNvSpPr txBox="1"/>
          <p:nvPr/>
        </p:nvSpPr>
        <p:spPr>
          <a:xfrm>
            <a:off x="843547" y="300584"/>
            <a:ext cx="17367796" cy="3629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 Symptoms by Body System - </a:t>
            </a:r>
            <a:r>
              <a:rPr b="0" i="0" lang="en-US" sz="5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Cardiovascular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Time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17" name="Google Shape;1717;p15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18" name="Google Shape;1718;p155"/>
          <p:cNvGraphicFramePr/>
          <p:nvPr/>
        </p:nvGraphicFramePr>
        <p:xfrm>
          <a:off x="2479565" y="379575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6794475"/>
                <a:gridCol w="5719100"/>
              </a:tblGrid>
              <a:tr h="837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Reason for Referral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7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Chest pain or pressure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Possible cardiac event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98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Shortness of breath at rest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Cardiac or pulmonary disease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98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Palpitations with dizziness/syncope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Arrhythmia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98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Sudden edema (legs, face)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Heart, kidney, or liver disease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2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156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24" name="Google Shape;1724;p156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725" name="Google Shape;1725;p156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26" name="Google Shape;1726;p156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27" name="Google Shape;1727;p156"/>
          <p:cNvSpPr txBox="1"/>
          <p:nvPr/>
        </p:nvSpPr>
        <p:spPr>
          <a:xfrm>
            <a:off x="843547" y="300584"/>
            <a:ext cx="17367796" cy="3629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 Symptoms by Body System - </a:t>
            </a:r>
            <a:r>
              <a:rPr b="0" i="0" lang="en-US" sz="5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Gastrointestinal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Time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28" name="Google Shape;1728;p15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29" name="Google Shape;1729;p156"/>
          <p:cNvGraphicFramePr/>
          <p:nvPr/>
        </p:nvGraphicFramePr>
        <p:xfrm>
          <a:off x="2539917" y="361045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6337600"/>
                <a:gridCol w="6870575"/>
              </a:tblGrid>
              <a:tr h="87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Reason for Referral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48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Blood in stool or black/tarry stools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bleeding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Persistent vomiting or diarrhea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Dehydration, infection, IBD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48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Severe abdominal pain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Appendicitis, obstruction, gallbladder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Dysphagia (difficulty swallowing)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 or structural disease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Persistent reflux with weight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Esophageal pathology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5"/>
          <p:cNvSpPr txBox="1"/>
          <p:nvPr/>
        </p:nvSpPr>
        <p:spPr>
          <a:xfrm>
            <a:off x="1202517" y="490068"/>
            <a:ext cx="16812962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&amp; Nutrition Counseling Relevance</a:t>
            </a:r>
            <a:endParaRPr/>
          </a:p>
        </p:txBody>
      </p:sp>
      <p:sp>
        <p:nvSpPr>
          <p:cNvPr id="189" name="Google Shape;189;p1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0" name="Google Shape;190;p15"/>
          <p:cNvGraphicFramePr/>
          <p:nvPr/>
        </p:nvGraphicFramePr>
        <p:xfrm>
          <a:off x="1952625" y="39031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4520725"/>
                <a:gridCol w="9398975"/>
              </a:tblGrid>
              <a:tr h="93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Lifestyle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Result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50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Ultra-processed diet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Fiber, magnesium, B vitamin insufficiency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Long food storage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 &amp; antioxidant deficiencies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boiling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B-complex depletion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50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produce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Polyphenol &amp; carotenoid insufficiency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3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157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35" name="Google Shape;1735;p15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736" name="Google Shape;1736;p15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7" name="Google Shape;1737;p15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38" name="Google Shape;1738;p157"/>
          <p:cNvSpPr txBox="1"/>
          <p:nvPr/>
        </p:nvSpPr>
        <p:spPr>
          <a:xfrm>
            <a:off x="843547" y="300584"/>
            <a:ext cx="17367796" cy="4963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 Symptoms by Body System - </a:t>
            </a:r>
            <a:r>
              <a:rPr b="0" i="0" lang="en-US" sz="5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Endocrine &amp; Metabolic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Time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5964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700"/>
              <a:buFont typeface="Poppin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Time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39" name="Google Shape;1739;p15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40" name="Google Shape;1740;p157"/>
          <p:cNvGraphicFramePr/>
          <p:nvPr/>
        </p:nvGraphicFramePr>
        <p:xfrm>
          <a:off x="2355203" y="396411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7921175"/>
                <a:gridCol w="5656425"/>
              </a:tblGrid>
              <a:tr h="806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Reason for Referral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5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Extreme thirst and frequent urination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Diabetes, electrolyte imbalance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5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Heat or cold intolerance with weight change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dysfunction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06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Hypoglycemia with loss of consciousness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Glucose regulation disorders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5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Amenorrhea &gt;3 months (non-pregnant)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Hormonal or energy deficiency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4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p158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46" name="Google Shape;1746;p15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747" name="Google Shape;1747;p15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48" name="Google Shape;1748;p15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49" name="Google Shape;1749;p158"/>
          <p:cNvSpPr txBox="1"/>
          <p:nvPr/>
        </p:nvSpPr>
        <p:spPr>
          <a:xfrm>
            <a:off x="843547" y="300584"/>
            <a:ext cx="17367796" cy="6296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 Symptoms by Body System - </a:t>
            </a:r>
            <a:r>
              <a:rPr b="0" i="0" lang="en-US" sz="5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Neurological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Time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5964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700"/>
              <a:buFont typeface="Poppin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Time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5964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700"/>
              <a:buFont typeface="Poppin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Times"/>
              <a:buNone/>
            </a:pPr>
            <a:r>
              <a:t/>
            </a:r>
            <a:endParaRPr b="0" i="0" sz="5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50" name="Google Shape;1750;p15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51" name="Google Shape;1751;p158"/>
          <p:cNvGraphicFramePr/>
          <p:nvPr/>
        </p:nvGraphicFramePr>
        <p:xfrm>
          <a:off x="2986473" y="350669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6702925"/>
                <a:gridCol w="6379025"/>
              </a:tblGrid>
              <a:tr h="100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Reason for Referral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0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New-onset severe headache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Stroke, hemorrhage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55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Numbness, weakness, facial drooping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Stroke or neuropathy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55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Confusion or altered mental status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 or metabolic emergency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0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Seizures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 disorder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5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p159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57" name="Google Shape;1757;p15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758" name="Google Shape;1758;p15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59" name="Google Shape;1759;p15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60" name="Google Shape;1760;p159"/>
          <p:cNvSpPr txBox="1"/>
          <p:nvPr/>
        </p:nvSpPr>
        <p:spPr>
          <a:xfrm>
            <a:off x="843547" y="300584"/>
            <a:ext cx="17367796" cy="7630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 Symptoms by Body System - </a:t>
            </a:r>
            <a:r>
              <a:rPr b="0" i="0" lang="en-US" sz="5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Psychological / Eating Behaviors</a:t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1" name="Google Shape;1761;p15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62" name="Google Shape;1762;p159"/>
          <p:cNvGraphicFramePr/>
          <p:nvPr/>
        </p:nvGraphicFramePr>
        <p:xfrm>
          <a:off x="3757633" y="375599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747775"/>
                <a:gridCol w="6021725"/>
              </a:tblGrid>
              <a:tr h="861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Reason for Referral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3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Disordered eating escalating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Eating disorder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1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Purging behaviors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Medical instability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3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Severe anxiety or depression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Mental health evaluation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3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Suicidal ideation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Immediate emergency referral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6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p160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68" name="Google Shape;1768;p16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769" name="Google Shape;1769;p16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70" name="Google Shape;1770;p16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71" name="Google Shape;1771;p160"/>
          <p:cNvSpPr txBox="1"/>
          <p:nvPr/>
        </p:nvSpPr>
        <p:spPr>
          <a:xfrm>
            <a:off x="843547" y="300584"/>
            <a:ext cx="17367796" cy="7630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Red-Flag Symptoms by Body System -</a:t>
            </a:r>
            <a:r>
              <a:rPr b="0" i="0" lang="en-US" sz="5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Musculoskeletal &amp; Bone</a:t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2" name="Google Shape;1772;p16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73" name="Google Shape;1773;p160"/>
          <p:cNvGraphicFramePr/>
          <p:nvPr/>
        </p:nvGraphicFramePr>
        <p:xfrm>
          <a:off x="3288468" y="398133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7810350"/>
                <a:gridCol w="4667600"/>
              </a:tblGrid>
              <a:tr h="132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Reason for Referral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2055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pain or fractures with minimal trauma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Osteoporosis, malignancy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2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Progressive muscle weakness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Neuromuscular disease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7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161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79" name="Google Shape;1779;p16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780" name="Google Shape;1780;p16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81" name="Google Shape;1781;p16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82" name="Google Shape;1782;p161"/>
          <p:cNvSpPr txBox="1"/>
          <p:nvPr/>
        </p:nvSpPr>
        <p:spPr>
          <a:xfrm>
            <a:off x="843550" y="300582"/>
            <a:ext cx="17367900" cy="117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Nutrition-Specific Referral Triggers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Times"/>
              <a:buNone/>
            </a:pPr>
            <a:r>
              <a:t/>
            </a:r>
            <a:endParaRPr b="0" i="0" sz="74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Times"/>
              <a:buNone/>
            </a:pPr>
            <a:r>
              <a:t/>
            </a:r>
            <a:endParaRPr b="0" i="0" sz="5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3" name="Google Shape;1783;p16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4" name="Google Shape;1784;p161"/>
          <p:cNvSpPr txBox="1"/>
          <p:nvPr/>
        </p:nvSpPr>
        <p:spPr>
          <a:xfrm>
            <a:off x="1559192" y="3876153"/>
            <a:ext cx="4779873" cy="4726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Nutrition-Specific Referral Triggers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 when clients present with: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Suspected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eating disorders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Severe nutrient deficiencies require medical treatment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Malabsorption syndromes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Persistent GI symptoms unresponsive to dietary changes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Signs of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refeeding syndrome risk</a:t>
            </a:r>
            <a:endParaRPr/>
          </a:p>
        </p:txBody>
      </p:sp>
      <p:sp>
        <p:nvSpPr>
          <p:cNvPr id="1785" name="Google Shape;1785;p161"/>
          <p:cNvSpPr txBox="1"/>
          <p:nvPr/>
        </p:nvSpPr>
        <p:spPr>
          <a:xfrm>
            <a:off x="7137509" y="3876153"/>
            <a:ext cx="4779872" cy="386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CNS Documentation Language (Example)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0" i="1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Client reports persistent unintentional weight loss and nocturnal sweating. Findings are outside the scope of nutrition intervention alone. Medical referral recommended for further evaluation.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6" name="Google Shape;1786;p161"/>
          <p:cNvSpPr txBox="1"/>
          <p:nvPr/>
        </p:nvSpPr>
        <p:spPr>
          <a:xfrm>
            <a:off x="12525729" y="3876153"/>
            <a:ext cx="4779872" cy="4713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Collaboration, Not Abandonment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Continue nutrition support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after medical clearance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Communicate findings clearly and objectively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diagnosing or alarming language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Reinforce referral as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supportive and protective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162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92" name="Google Shape;1792;p16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793" name="Google Shape;1793;p16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94" name="Google Shape;1794;p16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95" name="Google Shape;1795;p162"/>
          <p:cNvSpPr txBox="1"/>
          <p:nvPr/>
        </p:nvSpPr>
        <p:spPr>
          <a:xfrm>
            <a:off x="1474894" y="1057695"/>
            <a:ext cx="17367795" cy="1140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1796" name="Google Shape;1796;p16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7" name="Google Shape;1797;p162"/>
          <p:cNvSpPr txBox="1"/>
          <p:nvPr/>
        </p:nvSpPr>
        <p:spPr>
          <a:xfrm>
            <a:off x="339950" y="3384650"/>
            <a:ext cx="17083200" cy="69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A client reports unintentional weight loss of 12 pounds over 4 months, persistent fatigue, and night sweats. Which action is most appropriate for the CNS practitioner? </a:t>
            </a:r>
            <a:endParaRPr b="1" i="0" sz="1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2286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>
                <a:latin typeface="Times"/>
                <a:ea typeface="Times"/>
                <a:cs typeface="Times"/>
                <a:sym typeface="Times"/>
              </a:rPr>
              <a:t>A.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 caloric intake and reassess in 8 weeks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Begin iron-rich diet and supplementation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Refer the client for medical evaluation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Attribute symptoms to stress and sleep disruption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Which gastrointestinal symptom most clearly warrants immediate medical referral rather than nutrition intervention alone?</a:t>
            </a:r>
            <a:endParaRPr/>
          </a:p>
          <a:p>
            <a:pPr indent="0" lvl="0" marL="2286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Mild bloating after meals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Constipation responsive to fiber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Black, tarry stools</a:t>
            </a:r>
            <a:b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Occasional heartburn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A client reports dizziness, heart palpitations, and fainting episodes during periods of restricted intake. What is the most appropriate CNS response?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Recommend increased electrolyte intake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Suggest smaller, more frequent meals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Refer for medical evaluation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Provide stress management strategies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163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03" name="Google Shape;1803;p16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804" name="Google Shape;1804;p16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05" name="Google Shape;1805;p16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06" name="Google Shape;1806;p163"/>
          <p:cNvSpPr txBox="1"/>
          <p:nvPr/>
        </p:nvSpPr>
        <p:spPr>
          <a:xfrm>
            <a:off x="1474894" y="1057695"/>
            <a:ext cx="17367795" cy="1140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1807" name="Google Shape;1807;p16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8" name="Google Shape;1808;p163"/>
          <p:cNvSpPr txBox="1"/>
          <p:nvPr/>
        </p:nvSpPr>
        <p:spPr>
          <a:xfrm>
            <a:off x="864711" y="3623614"/>
            <a:ext cx="16558578" cy="755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Which neurological symptom should prompt immediate medical referral?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Mild brain fog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Chronic tension headaches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New-onset facial drooping and unilateral weakness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Difficulty concentrating during stress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A client reports amenorrhea for 6 months, intense exercise, low energy intake, and fatigue. What is the most appropriate CNS action?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Increase dietary fat intake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Recommend calcium and vitamin D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Refer for medical evaluation while providing nutrition support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Monitor symptoms for several months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Which eating-related behavior most clearly requires referral outside the nutrition scope?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Inconsistent meal timing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Emotional eating during stress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Self-induced vomiting after meals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Occasional food restriction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2" name="Shape 1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" name="Google Shape;1813;p164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14" name="Google Shape;1814;p16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815" name="Google Shape;1815;p16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16" name="Google Shape;1816;p16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17" name="Google Shape;1817;p164"/>
          <p:cNvSpPr txBox="1"/>
          <p:nvPr/>
        </p:nvSpPr>
        <p:spPr>
          <a:xfrm>
            <a:off x="1474894" y="1057695"/>
            <a:ext cx="17367795" cy="1140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1818" name="Google Shape;1818;p16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9" name="Google Shape;1819;p164"/>
          <p:cNvSpPr txBox="1"/>
          <p:nvPr/>
        </p:nvSpPr>
        <p:spPr>
          <a:xfrm>
            <a:off x="864711" y="3488148"/>
            <a:ext cx="16558578" cy="6212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Ross, A. C., Caballero, B., Cousins, R. J., Tucker, K. L., &amp; Ziegler, T. R.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Modern Nutrition in Health and Disease.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12th ed. Wolters Kluwer, 2020.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Gropper, S. S., Smith, J. L., &amp; Carr, T. P.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Advanced Nutrition and Human Metabolism.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7th ed. Cengage Learning, 2018.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Mahan, L. K., Raymond, J. L., &amp; Escott-Stump, 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Krause’s Food &amp; the Nutrition Care Process.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15th ed. Elsevier, 2020.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Gibson, R. 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Principles of Nutritional Assessment.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2nd ed. Oxford University Press, 2005.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Thompson, F. E., &amp; Subar, A. F.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assessment methodology. In Nutrition in the Prevention and Treatment of Disease, 4th ed. Academic Press, 2017.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(IOM).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Intakes: Applications in Dietary Assessment.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National Academies Press, 2000.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Heymsfield, S. B., Lohman, T. G., Wang, Z., &amp; Going, S. B.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Human Body Composition.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2nd ed. Human Kinetics, 2005.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Kyle, U. G., et al.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Bioelectrical impedance analysis—part I: review of principles and methods.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Nutrition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23(5), 2004.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 Expert Consultation.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Waist circumference and waist–hip ratio: Report of a WHO expert consultation. World Health Organization, 2008.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Eating Disorders Association (NEDA).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Eating disorders and disordered eating overview.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Dulloo, A. G., et al.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Adaptive thermogenesis in human body weight regulation.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Obesity Reviews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13(Suppl 2), 2012.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Montani, J. P., et al.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cycling during growth and beyond as a risk factor for later obesity.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International Journal of Obesity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2015.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Miller, W. R., &amp; Rollnick, 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Motivational Interviewing: Helping People Change.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3rd ed. Guilford Press, 2013.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Prochaska, J. O., &amp; DiClemente, C. C.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Stages and processes of self-change.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Consulting and Clinical Psychology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51(3), 1983.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Rollnick, S., Miller, W. R., &amp; Butler, C. C.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Motivational Interviewing in Health Care.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Guilford Press, 2008.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College of Sports Medicine (ACSM).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ACSM’s Nutrition for Exercise Science.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Lippincott Williams &amp; Wilkins, 2018.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McEwen, B. S.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Stress, adaptation, and disease.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Annals of the New York Academy of Sciences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840, 1998.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Spiegel, K., Leproult, R., &amp; Van Cauter, E.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 of sleep debt on metabolic and endocrine function.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Lancet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354(9188), 1999.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 (WHO).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on Food Fortification with Micronutrients.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WHO, 2006.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(NIH) – Office of Dietary Supplements.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and mineral fact sheets for health professionals.</a:t>
            </a:r>
            <a:endParaRPr/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3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Google Shape;1824;p165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25" name="Google Shape;1825;p16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826" name="Google Shape;1826;p16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27" name="Google Shape;1827;p16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28" name="Google Shape;1828;p165"/>
          <p:cNvSpPr txBox="1"/>
          <p:nvPr/>
        </p:nvSpPr>
        <p:spPr>
          <a:xfrm>
            <a:off x="1474894" y="1057695"/>
            <a:ext cx="17367795" cy="1140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1829" name="Google Shape;1829;p16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0" name="Google Shape;1830;p165"/>
          <p:cNvSpPr txBox="1"/>
          <p:nvPr/>
        </p:nvSpPr>
        <p:spPr>
          <a:xfrm>
            <a:off x="864711" y="3488148"/>
            <a:ext cx="16558578" cy="3318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(NIH) – Office of Dietary Supplements.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and mineral fact sheets for health professionals.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assessment and referral guidelines.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for Functional Medicine.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Applying Functional Medicine in Clinical Practice.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BCNS / National Board for Nutrition Specialists (NBNS).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CNS Candidate Handbook &amp; Exam Content Outline.</a:t>
            </a:r>
            <a:endParaRPr b="0" i="1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Barker, D. J. P.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Developmental origins of chronic disease.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Public Health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126(3), 2012.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Birch, L. L., &amp; Fisher, J. O.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Development of eating behaviors among children.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Pediatrics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101(3), 1998.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56116" lvl="0" marL="510116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6"/>
          <p:cNvSpPr txBox="1"/>
          <p:nvPr/>
        </p:nvSpPr>
        <p:spPr>
          <a:xfrm>
            <a:off x="1456517" y="982924"/>
            <a:ext cx="16812962" cy="1120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</a:t>
            </a:r>
            <a:endParaRPr/>
          </a:p>
        </p:txBody>
      </p:sp>
      <p:sp>
        <p:nvSpPr>
          <p:cNvPr id="198" name="Google Shape;198;p1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6"/>
          <p:cNvSpPr txBox="1"/>
          <p:nvPr/>
        </p:nvSpPr>
        <p:spPr>
          <a:xfrm>
            <a:off x="1664123" y="3977876"/>
            <a:ext cx="11089131" cy="3868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Nutrient loss occurs at every stage: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AGRICULTURE → PROCESSING → PREPARATION → STORAGE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Best nutrient retention occurs with: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Healthy soils (organic/regenerative)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Minimal processing (whole foods)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Gentle cooking (steam/microwave)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• Short storage &amp; light/oxygen protection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7"/>
          <p:cNvSpPr txBox="1"/>
          <p:nvPr/>
        </p:nvSpPr>
        <p:spPr>
          <a:xfrm>
            <a:off x="1202517" y="419675"/>
            <a:ext cx="16812962" cy="229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Nutrients Used in Fortification and Applicable Food Sources</a:t>
            </a:r>
            <a:endParaRPr/>
          </a:p>
        </p:txBody>
      </p:sp>
      <p:sp>
        <p:nvSpPr>
          <p:cNvPr id="207" name="Google Shape;207;p1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7"/>
          <p:cNvSpPr txBox="1"/>
          <p:nvPr/>
        </p:nvSpPr>
        <p:spPr>
          <a:xfrm>
            <a:off x="1943524" y="3977876"/>
            <a:ext cx="14595421" cy="1717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Fortification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is the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intentional addition of essential nutrients to foods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to prevent or correct population-wide deficiencies.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It differs from enrichment:</a:t>
            </a:r>
            <a:endParaRPr/>
          </a:p>
        </p:txBody>
      </p:sp>
      <p:graphicFrame>
        <p:nvGraphicFramePr>
          <p:cNvPr id="209" name="Google Shape;209;p17"/>
          <p:cNvGraphicFramePr/>
          <p:nvPr/>
        </p:nvGraphicFramePr>
        <p:xfrm>
          <a:off x="1984375" y="619742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324375"/>
                <a:gridCol w="10414200"/>
              </a:tblGrid>
              <a:tr h="646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Term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Definition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0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Fortification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Addition to replace or elevate levels above natural occurrence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6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Enrichment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Restoration of nutrients lost during processing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8"/>
          <p:cNvSpPr txBox="1"/>
          <p:nvPr/>
        </p:nvSpPr>
        <p:spPr>
          <a:xfrm>
            <a:off x="1253317" y="978476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Rationale for Fortification</a:t>
            </a:r>
            <a:endParaRPr/>
          </a:p>
        </p:txBody>
      </p:sp>
      <p:sp>
        <p:nvSpPr>
          <p:cNvPr id="217" name="Google Shape;217;p1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8"/>
          <p:cNvSpPr txBox="1"/>
          <p:nvPr/>
        </p:nvSpPr>
        <p:spPr>
          <a:xfrm>
            <a:off x="1444450" y="3292076"/>
            <a:ext cx="14595300" cy="6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Public Health Goals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Population deficiency → Reduced intake → Chronic disease risk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↓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Food fortification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↓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Improved nutrient status &amp; deficiency prevention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t/>
            </a:r>
            <a:endParaRPr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Key Populations Served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Infants and children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Pregnant females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Low-income or food-insecure populations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Vegetarians/vegans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Elderly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9"/>
          <p:cNvSpPr txBox="1"/>
          <p:nvPr/>
        </p:nvSpPr>
        <p:spPr>
          <a:xfrm>
            <a:off x="1126317" y="1080076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Vitamins Used in Fortification</a:t>
            </a:r>
            <a:endParaRPr/>
          </a:p>
        </p:txBody>
      </p:sp>
      <p:sp>
        <p:nvSpPr>
          <p:cNvPr id="226" name="Google Shape;226;p1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7" name="Google Shape;227;p19"/>
          <p:cNvGraphicFramePr/>
          <p:nvPr/>
        </p:nvGraphicFramePr>
        <p:xfrm>
          <a:off x="2488214" y="367012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049150"/>
                <a:gridCol w="5570675"/>
                <a:gridCol w="5469350"/>
              </a:tblGrid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Fortified Food 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Milk, margarine, cereals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Vision, immunity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0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Milk, plant milks, fats, cereals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Juices, beverages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Thiamine (B1)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Enriched grains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metabolism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0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Riboflavin (B2)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Grains, cereals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Redox reactions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Niacin (B3)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Grains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NAD+/ATP production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0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 (B9)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Grains, flour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Neural tube defect prevention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Cereals, plant milks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Vegan deficiency prevention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B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2"/>
          <p:cNvGrpSpPr/>
          <p:nvPr/>
        </p:nvGrpSpPr>
        <p:grpSpPr>
          <a:xfrm>
            <a:off x="1999666" y="1603519"/>
            <a:ext cx="1493836" cy="6325023"/>
            <a:chOff x="-2" y="-2"/>
            <a:chExt cx="1493834" cy="6325021"/>
          </a:xfrm>
        </p:grpSpPr>
        <p:sp>
          <p:nvSpPr>
            <p:cNvPr id="66" name="Google Shape;66;p2"/>
            <p:cNvSpPr/>
            <p:nvPr/>
          </p:nvSpPr>
          <p:spPr>
            <a:xfrm>
              <a:off x="2" y="-2"/>
              <a:ext cx="1493830" cy="6325021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13664" y="0"/>
                    <a:pt x="16411" y="269"/>
                    <a:pt x="18437" y="747"/>
                  </a:cubicBezTo>
                  <a:cubicBezTo>
                    <a:pt x="20462" y="1225"/>
                    <a:pt x="21600" y="1874"/>
                    <a:pt x="21600" y="2551"/>
                  </a:cubicBezTo>
                  <a:lnTo>
                    <a:pt x="21600" y="19049"/>
                  </a:lnTo>
                  <a:cubicBezTo>
                    <a:pt x="21600" y="19726"/>
                    <a:pt x="20462" y="20375"/>
                    <a:pt x="18437" y="20853"/>
                  </a:cubicBezTo>
                  <a:cubicBezTo>
                    <a:pt x="16411" y="21331"/>
                    <a:pt x="13664" y="21600"/>
                    <a:pt x="10800" y="21600"/>
                  </a:cubicBezTo>
                  <a:cubicBezTo>
                    <a:pt x="7936" y="21600"/>
                    <a:pt x="5189" y="21331"/>
                    <a:pt x="3163" y="20853"/>
                  </a:cubicBezTo>
                  <a:cubicBezTo>
                    <a:pt x="1138" y="20375"/>
                    <a:pt x="0" y="19726"/>
                    <a:pt x="0" y="19049"/>
                  </a:cubicBezTo>
                  <a:lnTo>
                    <a:pt x="0" y="2551"/>
                  </a:lnTo>
                  <a:cubicBezTo>
                    <a:pt x="0" y="1874"/>
                    <a:pt x="1138" y="1225"/>
                    <a:pt x="3163" y="747"/>
                  </a:cubicBezTo>
                  <a:cubicBezTo>
                    <a:pt x="5189" y="269"/>
                    <a:pt x="7936" y="0"/>
                    <a:pt x="10800" y="0"/>
                  </a:cubicBezTo>
                  <a:close/>
                </a:path>
              </a:pathLst>
            </a:cu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 txBox="1"/>
            <p:nvPr/>
          </p:nvSpPr>
          <p:spPr>
            <a:xfrm>
              <a:off x="-2" y="1037284"/>
              <a:ext cx="1493831" cy="42504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1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III</a:t>
              </a:r>
              <a:endParaRPr/>
            </a:p>
          </p:txBody>
        </p:sp>
      </p:grpSp>
      <p:sp>
        <p:nvSpPr>
          <p:cNvPr id="68" name="Google Shape;68;p2"/>
          <p:cNvSpPr/>
          <p:nvPr/>
        </p:nvSpPr>
        <p:spPr>
          <a:xfrm>
            <a:off x="-1543050" y="-558221"/>
            <a:ext cx="3086100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 txBox="1"/>
          <p:nvPr/>
        </p:nvSpPr>
        <p:spPr>
          <a:xfrm>
            <a:off x="3950120" y="1382982"/>
            <a:ext cx="7880796" cy="82585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Food Processing/Functional Foods/ Supplements/Upper Intake Levels/DRI's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Impact of agricultural methods and food processing, preparation, and storage on nutrient value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Nutrients used in fortification and applicable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   food sources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Functional and medical foods and their impact on health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Role of key phytochemicals and zoochemicals in health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Good manufacturing practices and other quality markers for nutritional supplements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Appropriate use of nutrient supplementation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Supplemental sources of nutrients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• Tolerable upper intake levels of nutrients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Nutrient toxicity: causes, symptoms, and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   treatment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Dietary Guidelines and Dietary Reference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   Intakes for preventive and therapeutic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   interventions</a:t>
            </a:r>
            <a:endParaRPr b="0" i="0" sz="2800" u="none" cap="none" strike="noStrike">
              <a:solidFill>
                <a:srgbClr val="7A81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7A81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433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**Headings on slides highlighted in blue represent a new topic within the domain</a:t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>
            <a:off x="17258507" y="9210674"/>
            <a:ext cx="153963" cy="34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pic>
        <p:nvPicPr>
          <p:cNvPr descr="produce-1996262_1280.jpg" id="71" name="Google Shape;7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88640" y="1888052"/>
            <a:ext cx="8987231" cy="6740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0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0"/>
          <p:cNvSpPr txBox="1"/>
          <p:nvPr/>
        </p:nvSpPr>
        <p:spPr>
          <a:xfrm>
            <a:off x="1126317" y="1105476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Minerals Used in Fortification</a:t>
            </a:r>
            <a:endParaRPr/>
          </a:p>
        </p:txBody>
      </p:sp>
      <p:sp>
        <p:nvSpPr>
          <p:cNvPr id="235" name="Google Shape;235;p2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6" name="Google Shape;236;p20"/>
          <p:cNvGraphicFramePr/>
          <p:nvPr/>
        </p:nvGraphicFramePr>
        <p:xfrm>
          <a:off x="2507114" y="37147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1836550"/>
                <a:gridCol w="6238050"/>
                <a:gridCol w="5976750"/>
              </a:tblGrid>
              <a:tr h="75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Mineral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Fortified Food 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Public-Health 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6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Flour, cereal, infant formula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 iron-deficiency anemia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Salt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Goiter prevention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6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Plant milks, orange juice, breads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Skeletal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Cereals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6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Fluoride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Drinking water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Dental caries prevention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1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1"/>
          <p:cNvSpPr txBox="1"/>
          <p:nvPr/>
        </p:nvSpPr>
        <p:spPr>
          <a:xfrm>
            <a:off x="1126317" y="343478"/>
            <a:ext cx="16812962" cy="2302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Regulatory-Driven Fortification Examples</a:t>
            </a:r>
            <a:endParaRPr/>
          </a:p>
        </p:txBody>
      </p:sp>
      <p:sp>
        <p:nvSpPr>
          <p:cNvPr id="244" name="Google Shape;244;p2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1"/>
          <p:cNvSpPr txBox="1"/>
          <p:nvPr/>
        </p:nvSpPr>
        <p:spPr>
          <a:xfrm>
            <a:off x="521121" y="4291157"/>
            <a:ext cx="5636171" cy="3799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Folic Acid Fortification (Mandatory – USA)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Enriched wheat flour, pasta, rice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Purpose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neural tube defects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25–35% reduction in congenital defects</a:t>
            </a:r>
            <a:endParaRPr/>
          </a:p>
        </p:txBody>
      </p:sp>
      <p:sp>
        <p:nvSpPr>
          <p:cNvPr id="246" name="Google Shape;246;p21"/>
          <p:cNvSpPr txBox="1"/>
          <p:nvPr/>
        </p:nvSpPr>
        <p:spPr>
          <a:xfrm>
            <a:off x="6892514" y="4303857"/>
            <a:ext cx="5636169" cy="3431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Iodization of Salt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Table salt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Purpose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iodine-deficiency goiter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Nearly eliminated endemic hypothyroidism</a:t>
            </a:r>
            <a:endParaRPr/>
          </a:p>
        </p:txBody>
      </p:sp>
      <p:sp>
        <p:nvSpPr>
          <p:cNvPr id="247" name="Google Shape;247;p21"/>
          <p:cNvSpPr txBox="1"/>
          <p:nvPr/>
        </p:nvSpPr>
        <p:spPr>
          <a:xfrm>
            <a:off x="12662324" y="4316557"/>
            <a:ext cx="4967729" cy="306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 Fortification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Milk, infant formula, cereals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Purpose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rickets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bone density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2"/>
          <p:cNvSpPr txBox="1"/>
          <p:nvPr/>
        </p:nvSpPr>
        <p:spPr>
          <a:xfrm>
            <a:off x="1126317" y="343478"/>
            <a:ext cx="16812962" cy="2302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Fortification Stability Challenges</a:t>
            </a:r>
            <a:endParaRPr/>
          </a:p>
        </p:txBody>
      </p:sp>
      <p:sp>
        <p:nvSpPr>
          <p:cNvPr id="255" name="Google Shape;255;p2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2"/>
          <p:cNvSpPr txBox="1"/>
          <p:nvPr/>
        </p:nvSpPr>
        <p:spPr>
          <a:xfrm>
            <a:off x="1438299" y="3395981"/>
            <a:ext cx="3851127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Oxidation sensitivity</a:t>
            </a:r>
            <a:endParaRPr/>
          </a:p>
        </p:txBody>
      </p:sp>
      <p:sp>
        <p:nvSpPr>
          <p:cNvPr id="257" name="Google Shape;257;p22"/>
          <p:cNvSpPr txBox="1"/>
          <p:nvPr/>
        </p:nvSpPr>
        <p:spPr>
          <a:xfrm>
            <a:off x="7767293" y="3468661"/>
            <a:ext cx="3150937" cy="4015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Heat Sensitivity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C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 vitamins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Especially vulnerable during: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Baking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Extrusion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Pasteurization</a:t>
            </a:r>
            <a:endParaRPr/>
          </a:p>
        </p:txBody>
      </p:sp>
      <p:graphicFrame>
        <p:nvGraphicFramePr>
          <p:cNvPr id="258" name="Google Shape;258;p22"/>
          <p:cNvGraphicFramePr/>
          <p:nvPr/>
        </p:nvGraphicFramePr>
        <p:xfrm>
          <a:off x="516581" y="41338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099675"/>
                <a:gridCol w="3594875"/>
              </a:tblGrid>
              <a:tr h="111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Susceptibility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72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A, D,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Degraded by light &amp; oxygen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1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Catalyzes oxidation of fats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259" name="Google Shape;259;p22"/>
          <p:cNvSpPr txBox="1"/>
          <p:nvPr/>
        </p:nvSpPr>
        <p:spPr>
          <a:xfrm>
            <a:off x="12938896" y="3472181"/>
            <a:ext cx="385112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Bioavailability Concerns</a:t>
            </a:r>
            <a:endParaRPr/>
          </a:p>
        </p:txBody>
      </p:sp>
      <p:graphicFrame>
        <p:nvGraphicFramePr>
          <p:cNvPr id="260" name="Google Shape;260;p22"/>
          <p:cNvGraphicFramePr/>
          <p:nvPr/>
        </p:nvGraphicFramePr>
        <p:xfrm>
          <a:off x="12099925" y="422909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047725"/>
                <a:gridCol w="2659525"/>
              </a:tblGrid>
              <a:tr h="46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Form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Bioavailability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Ferrous sulfate (iron)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Elemental iron powders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carbonate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citrate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Higher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Folic acid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High, synthetic form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Iodized salts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Highly bioavailable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3"/>
          <p:cNvSpPr txBox="1"/>
          <p:nvPr/>
        </p:nvSpPr>
        <p:spPr>
          <a:xfrm>
            <a:off x="112631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Fortification vs Supplementation</a:t>
            </a:r>
            <a:endParaRPr/>
          </a:p>
        </p:txBody>
      </p:sp>
      <p:sp>
        <p:nvSpPr>
          <p:cNvPr id="268" name="Google Shape;268;p2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3"/>
          <p:cNvSpPr txBox="1"/>
          <p:nvPr/>
        </p:nvSpPr>
        <p:spPr>
          <a:xfrm>
            <a:off x="1463699" y="3624581"/>
            <a:ext cx="3851127" cy="540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FORTIFICATION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• Low-dose reach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• Passive compliance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• Deficiency prevention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SUPPLEMENTATION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• High-dose therapy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• Active participation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• Treats deficiency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4"/>
          <p:cNvSpPr txBox="1"/>
          <p:nvPr/>
        </p:nvSpPr>
        <p:spPr>
          <a:xfrm>
            <a:off x="112631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Potential Risks</a:t>
            </a:r>
            <a:endParaRPr/>
          </a:p>
        </p:txBody>
      </p:sp>
      <p:sp>
        <p:nvSpPr>
          <p:cNvPr id="277" name="Google Shape;277;p2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4"/>
          <p:cNvSpPr txBox="1"/>
          <p:nvPr/>
        </p:nvSpPr>
        <p:spPr>
          <a:xfrm>
            <a:off x="1463699" y="3624581"/>
            <a:ext cx="3851127" cy="2803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Overconsumption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Folic acid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masks vitamin B12 deficiency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A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toxicity in pregnancy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oxidative stress</a:t>
            </a:r>
            <a:endParaRPr/>
          </a:p>
        </p:txBody>
      </p:sp>
      <p:sp>
        <p:nvSpPr>
          <p:cNvPr id="279" name="Google Shape;279;p24"/>
          <p:cNvSpPr txBox="1"/>
          <p:nvPr/>
        </p:nvSpPr>
        <p:spPr>
          <a:xfrm>
            <a:off x="6886602" y="3624581"/>
            <a:ext cx="3851124" cy="2758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Displacement Effect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Ultra-processed fortified foods may: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Appear nutrient-dense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Still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in fiber &amp; phytonutrients</a:t>
            </a:r>
            <a:endParaRPr/>
          </a:p>
        </p:txBody>
      </p:sp>
      <p:sp>
        <p:nvSpPr>
          <p:cNvPr id="280" name="Google Shape;280;p24"/>
          <p:cNvSpPr txBox="1"/>
          <p:nvPr/>
        </p:nvSpPr>
        <p:spPr>
          <a:xfrm>
            <a:off x="12309502" y="3751581"/>
            <a:ext cx="3851124" cy="2237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Ethical Concern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"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Nutritionism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":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Low-quality foods are marketed as “healthy” due to added nutrients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5"/>
          <p:cNvSpPr txBox="1"/>
          <p:nvPr/>
        </p:nvSpPr>
        <p:spPr>
          <a:xfrm>
            <a:off x="112631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Application</a:t>
            </a:r>
            <a:endParaRPr/>
          </a:p>
        </p:txBody>
      </p:sp>
      <p:sp>
        <p:nvSpPr>
          <p:cNvPr id="288" name="Google Shape;288;p2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89" name="Google Shape;289;p25"/>
          <p:cNvGraphicFramePr/>
          <p:nvPr/>
        </p:nvGraphicFramePr>
        <p:xfrm>
          <a:off x="1546225" y="37761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7226400"/>
                <a:gridCol w="8223550"/>
              </a:tblGrid>
              <a:tr h="1230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Population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Fortified Nutrients Needed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Pregnant females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Folate, iron, iodine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Children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iron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Older adults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B12,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Vegans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B12, iron, calcium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30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Low-income populations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Multifortified grains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6"/>
          <p:cNvSpPr txBox="1"/>
          <p:nvPr/>
        </p:nvSpPr>
        <p:spPr>
          <a:xfrm>
            <a:off x="112631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Fortification Map</a:t>
            </a:r>
            <a:endParaRPr/>
          </a:p>
        </p:txBody>
      </p:sp>
      <p:sp>
        <p:nvSpPr>
          <p:cNvPr id="297" name="Google Shape;297;p2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98" name="Google Shape;298;p26"/>
          <p:cNvGraphicFramePr/>
          <p:nvPr/>
        </p:nvGraphicFramePr>
        <p:xfrm>
          <a:off x="1676400" y="35052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149750"/>
                <a:gridCol w="10172500"/>
              </a:tblGrid>
              <a:tr h="75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Fortified Foods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Milk, margarines, cereals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Milk, plant milks, cereal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Juices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B1, B2, B3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Enriched grains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Enriched grains &amp; flour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Cereals, plant milks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Grains, baby foods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Plant milks, beverages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Salt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Cereals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Fluoride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Drinking water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7"/>
          <p:cNvSpPr txBox="1"/>
          <p:nvPr/>
        </p:nvSpPr>
        <p:spPr>
          <a:xfrm>
            <a:off x="1147362" y="476923"/>
            <a:ext cx="16812900" cy="25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600"/>
              <a:buFont typeface="Poppins"/>
              <a:buNone/>
            </a:pPr>
            <a:r>
              <a:rPr b="1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Functional</a:t>
            </a:r>
            <a:r>
              <a:rPr b="0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b="1" lang="en-US" sz="76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Medicinal</a:t>
            </a:r>
            <a:r>
              <a:rPr b="1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Foods </a:t>
            </a:r>
            <a:r>
              <a:rPr b="0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and Their Impact on Health</a:t>
            </a:r>
            <a:endParaRPr/>
          </a:p>
        </p:txBody>
      </p:sp>
      <p:sp>
        <p:nvSpPr>
          <p:cNvPr id="306" name="Google Shape;306;p2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7"/>
          <p:cNvSpPr txBox="1"/>
          <p:nvPr/>
        </p:nvSpPr>
        <p:spPr>
          <a:xfrm>
            <a:off x="885024" y="3566950"/>
            <a:ext cx="7225215" cy="653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Functional Foods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Definition: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Foods that provide benefits beyond basic nutrition because they contain physiologically active compounds—such as phytochemicals, zoochemicals, fiber, probiotics, prebiotics, or specific fatty acids—that support disease prevention and health optimization.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Functional foods may be: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Naturally occurring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(e.g., berries, oily fish, cruciferous vegetables)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Fortified or enriched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(e.g., vitamin D–fortified milk, calcium-fortified juice)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Enhanced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through agricultural or processing methods (e.g., omega-3 eggs, fermented foods)</a:t>
            </a:r>
            <a:endParaRPr/>
          </a:p>
        </p:txBody>
      </p:sp>
      <p:sp>
        <p:nvSpPr>
          <p:cNvPr id="308" name="Google Shape;308;p27"/>
          <p:cNvSpPr txBox="1"/>
          <p:nvPr/>
        </p:nvSpPr>
        <p:spPr>
          <a:xfrm>
            <a:off x="9956099" y="3609771"/>
            <a:ext cx="6900992" cy="5209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Mechanisms of Action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Functional foods impact health through: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Antioxidant activity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(neutralizing ROS; reducing oxidative stress)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pathways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Modulation of gut microbiota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(via fiber, probiotics, polyphenols)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 metabolism &amp; cardiovascular support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Immunomodulation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Detoxification support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(via phytochemicals and sulfur compounds)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8"/>
          <p:cNvSpPr txBox="1"/>
          <p:nvPr/>
        </p:nvSpPr>
        <p:spPr>
          <a:xfrm>
            <a:off x="1147362" y="476923"/>
            <a:ext cx="16812900" cy="25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Functional and </a:t>
            </a:r>
            <a:r>
              <a:rPr b="1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Med</a:t>
            </a:r>
            <a:r>
              <a:rPr b="1" lang="en-US" sz="76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icinal</a:t>
            </a:r>
            <a:r>
              <a:rPr b="1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Foods</a:t>
            </a:r>
            <a:r>
              <a:rPr b="0" i="0" lang="en-US" sz="7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 and Their Impact on Health</a:t>
            </a:r>
            <a:endParaRPr/>
          </a:p>
        </p:txBody>
      </p:sp>
      <p:sp>
        <p:nvSpPr>
          <p:cNvPr id="316" name="Google Shape;316;p2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8"/>
          <p:cNvSpPr txBox="1"/>
          <p:nvPr/>
        </p:nvSpPr>
        <p:spPr>
          <a:xfrm>
            <a:off x="1095474" y="3651129"/>
            <a:ext cx="7225215" cy="5425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Medical Foods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Definition (per FDA):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Foods formulated to be consumed or administered under physician supervision for the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management of a disease or condition with distinctive nutritional requirements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They are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 drugs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but must be: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Clinically proven to manage a specific condition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Used under medical supervision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Designed for patients with impaired ability to metabolize or digest certain nutrients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Oral rehydration solutions for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diarrheal illness</a:t>
            </a:r>
            <a:endParaRPr/>
          </a:p>
        </p:txBody>
      </p:sp>
      <p:sp>
        <p:nvSpPr>
          <p:cNvPr id="318" name="Google Shape;318;p28"/>
          <p:cNvSpPr txBox="1"/>
          <p:nvPr/>
        </p:nvSpPr>
        <p:spPr>
          <a:xfrm>
            <a:off x="9703559" y="3209919"/>
            <a:ext cx="8119623" cy="694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Phenylalanine-free formulas for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PKU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Medium-chain triglyceride formulas for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fat-malabsorption disorders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Ketogenic medical formulas for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epilepsy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Low-FODMAP enteral formulas for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IBS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Mechanisms of Action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foods target: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insufficiencies due to disease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metabolic pathways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 dysfunction or malabsorption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Specialized therapeutic diets (ketogenic, elemental, low-FODMAP)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Neurotransmitter or immune-modulating pathways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9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9"/>
          <p:cNvSpPr txBox="1"/>
          <p:nvPr/>
        </p:nvSpPr>
        <p:spPr>
          <a:xfrm>
            <a:off x="1147362" y="476923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Categories of Functional Foods &amp; Their Health Impact</a:t>
            </a:r>
            <a:endParaRPr/>
          </a:p>
        </p:txBody>
      </p:sp>
      <p:sp>
        <p:nvSpPr>
          <p:cNvPr id="326" name="Google Shape;326;p2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9"/>
          <p:cNvSpPr txBox="1"/>
          <p:nvPr/>
        </p:nvSpPr>
        <p:spPr>
          <a:xfrm>
            <a:off x="990250" y="3356502"/>
            <a:ext cx="7797536" cy="7087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Phytochemical-Rich Foods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berries, grapes, green tea, turmeric, cruciferous vegetables, tomatoes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Bioactive compounds: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polyphenols, carotenoids, flavonoids, glucosinolates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Oxidative stress (quercetin, anthocyanins)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Inflammation (curcumin, EGCG)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Detoxification via Phase II enzymes (sulforaphane)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Cancer risk (induction of apoptosis and anti-proliferative pathways)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Improved vascular function (polyphenols ↑ NO)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relevance: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cardiometabolic disease, cancer prevention, and cognitive health.</a:t>
            </a:r>
            <a:endParaRPr/>
          </a:p>
        </p:txBody>
      </p:sp>
      <p:sp>
        <p:nvSpPr>
          <p:cNvPr id="328" name="Google Shape;328;p29"/>
          <p:cNvSpPr txBox="1"/>
          <p:nvPr/>
        </p:nvSpPr>
        <p:spPr>
          <a:xfrm>
            <a:off x="9766695" y="3441412"/>
            <a:ext cx="8119621" cy="451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Zoochemical-Rich Foods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salmon, sardines, grass-fed dairy, eggs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Compounds: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omega-3 EPA/DHA, CLA, carnosine, CoQ10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Triglycerides, ↓ arrhythmia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effects (EPA competes with AA)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Cognitive and visual development support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Mitochondrial function (CoQ10)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 txBox="1"/>
          <p:nvPr/>
        </p:nvSpPr>
        <p:spPr>
          <a:xfrm>
            <a:off x="687998" y="265923"/>
            <a:ext cx="172050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958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800"/>
              <a:buFont typeface="Poppins"/>
              <a:buNone/>
            </a:pPr>
            <a:r>
              <a:rPr b="0" i="0" lang="en-US" sz="4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Impact of Agricultural Methods and Food Processing, Preparation, and Storage on Nutrient </a:t>
            </a:r>
            <a:r>
              <a:rPr lang="en-US" sz="4800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V</a:t>
            </a:r>
            <a:r>
              <a:rPr b="0" i="0" lang="en-US" sz="4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alue</a:t>
            </a:r>
            <a:endParaRPr/>
          </a:p>
        </p:txBody>
      </p:sp>
      <p:sp>
        <p:nvSpPr>
          <p:cNvPr id="79" name="Google Shape;79;p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 txBox="1"/>
          <p:nvPr/>
        </p:nvSpPr>
        <p:spPr>
          <a:xfrm>
            <a:off x="1110573" y="3663822"/>
            <a:ext cx="14755174" cy="6107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content of food is affected by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three major stages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Agricultural Production → Food Processing → Home/Commercial Preparation &amp; Storage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At each stage, nutrients can be: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Preserved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Lost or degraded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Major nutrient vulnerabilities: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Water-soluble vitamins: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C, B-complex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Fat-soluble vitamins: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A, 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Minerals: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lost via polishing, refining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Phytonutrients: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sensitive to heat &amp; oxygen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0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3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30"/>
          <p:cNvSpPr txBox="1"/>
          <p:nvPr/>
        </p:nvSpPr>
        <p:spPr>
          <a:xfrm>
            <a:off x="1147362" y="476923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Categories of Functional Foods &amp; Their Health Impact</a:t>
            </a:r>
            <a:endParaRPr/>
          </a:p>
        </p:txBody>
      </p:sp>
      <p:sp>
        <p:nvSpPr>
          <p:cNvPr id="336" name="Google Shape;336;p3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30"/>
          <p:cNvSpPr txBox="1"/>
          <p:nvPr/>
        </p:nvSpPr>
        <p:spPr>
          <a:xfrm>
            <a:off x="990250" y="3356502"/>
            <a:ext cx="7797536" cy="57705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Fiber-Rich Functional Foods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oats, legumes, nuts, flaxseed, whole grains, fruits, vegetables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Functional components: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soluble/insoluble fiber, resistant starch, beta-glucans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LDL cholesterol (beta-glucans increase bile excretion)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Improved glycemic control (slower glucose absorption)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Enhanced gut microbiota diversity (prebiotic effects)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Bowel regularity and reduced CRC 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 tip: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Viscous fibers are best for cholesterol-lowering.</a:t>
            </a:r>
            <a:endParaRPr/>
          </a:p>
        </p:txBody>
      </p:sp>
      <p:sp>
        <p:nvSpPr>
          <p:cNvPr id="338" name="Google Shape;338;p30"/>
          <p:cNvSpPr txBox="1"/>
          <p:nvPr/>
        </p:nvSpPr>
        <p:spPr>
          <a:xfrm>
            <a:off x="9766695" y="3441412"/>
            <a:ext cx="8119621" cy="4896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Probiotic and Fermented Foods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yogurt, kefir, kimchi, sauerkraut, miso, tempeh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Bioactive components: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Lactobacillus, Bifidobacteria, SCFA production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Improved barrier function (“leaky gut” reduction)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IBS symptoms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inflammation through SCFAs, especially butyrate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Immune enhancement via sIgA stimulation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1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1"/>
          <p:cNvSpPr txBox="1"/>
          <p:nvPr/>
        </p:nvSpPr>
        <p:spPr>
          <a:xfrm>
            <a:off x="1147362" y="476923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Categories of Functional Foods &amp; Their Health Impact</a:t>
            </a:r>
            <a:endParaRPr/>
          </a:p>
        </p:txBody>
      </p:sp>
      <p:sp>
        <p:nvSpPr>
          <p:cNvPr id="346" name="Google Shape;346;p3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31"/>
          <p:cNvSpPr txBox="1"/>
          <p:nvPr/>
        </p:nvSpPr>
        <p:spPr>
          <a:xfrm>
            <a:off x="1206150" y="3356502"/>
            <a:ext cx="4441783" cy="6524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Prebiotics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onions, garlic, asparagus, chicory root, bananas, inulin, FOS, GOS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selectively feed beneficial bacteria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SCFA production (butyrate → colonocyte fuel)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Improved mineral absorption (Ca, Mg)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for bone health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48" name="Google Shape;348;p31"/>
          <p:cNvSpPr txBox="1"/>
          <p:nvPr/>
        </p:nvSpPr>
        <p:spPr>
          <a:xfrm>
            <a:off x="6546828" y="3419637"/>
            <a:ext cx="5057536" cy="527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Fortified Functional Foods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vitamin D milk, B12-fortified plant milks, iodine in salt, folic acid in grains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Prevention of neural tube defects (folate fortification)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Prevention of rickets and osteomalacia (vitamin 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Correction of widespread deficiency risks (iodine)</a:t>
            </a:r>
            <a:endParaRPr/>
          </a:p>
        </p:txBody>
      </p:sp>
      <p:sp>
        <p:nvSpPr>
          <p:cNvPr id="349" name="Google Shape;349;p31"/>
          <p:cNvSpPr txBox="1"/>
          <p:nvPr/>
        </p:nvSpPr>
        <p:spPr>
          <a:xfrm>
            <a:off x="12630260" y="3419637"/>
            <a:ext cx="4441783" cy="47186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7. Functional Lipids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olive oil (oleic acid, polyphenols), avocado oil, walnuts, flaxseed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Impact: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↓ CVD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HDL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Improved endothelial 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2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3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32"/>
          <p:cNvSpPr txBox="1"/>
          <p:nvPr/>
        </p:nvSpPr>
        <p:spPr>
          <a:xfrm>
            <a:off x="1147362" y="476923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Categories of Medicinal Foods &amp; Their Health Impact</a:t>
            </a:r>
            <a:endParaRPr/>
          </a:p>
        </p:txBody>
      </p:sp>
      <p:sp>
        <p:nvSpPr>
          <p:cNvPr id="357" name="Google Shape;357;p3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32"/>
          <p:cNvSpPr txBox="1"/>
          <p:nvPr/>
        </p:nvSpPr>
        <p:spPr>
          <a:xfrm>
            <a:off x="743162" y="3416363"/>
            <a:ext cx="3902755" cy="6524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Foods for Inborn Errors of Metabolism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PKU → phenylalanine-free formulas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Maple Syrup Urine Disease → low BCAA formulas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Homocystinuria → methionine-free, B6/B12 formulas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Prevent toxic metabolite accumulation; support normal development.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59" name="Google Shape;359;p32"/>
          <p:cNvSpPr txBox="1"/>
          <p:nvPr/>
        </p:nvSpPr>
        <p:spPr>
          <a:xfrm>
            <a:off x="5202821" y="3440681"/>
            <a:ext cx="3757357" cy="6149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GI and Malabsorption Conditions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Elemental formulas (fully hydrolyzed amino acids)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MCT-based formulas for fat malabsorption (pancreatitis, short bowel)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Low-FODMAP medical shakes for IBS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Impact: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nutrient absorption, reduce GI symptoms, prevent weight loss and deficiencies.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60" name="Google Shape;360;p32"/>
          <p:cNvSpPr txBox="1"/>
          <p:nvPr/>
        </p:nvSpPr>
        <p:spPr>
          <a:xfrm>
            <a:off x="9655685" y="3448661"/>
            <a:ext cx="3902753" cy="5120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Neurological Uses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Ketogenic medical formulas for refractory epilepsy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Alzheimer’s formulas containing MCTs (ketone precursor fuels)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Impact: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Provide alternative energy substrates for brain metabolism.</a:t>
            </a:r>
            <a:endParaRPr/>
          </a:p>
        </p:txBody>
      </p:sp>
      <p:sp>
        <p:nvSpPr>
          <p:cNvPr id="361" name="Google Shape;361;p32"/>
          <p:cNvSpPr txBox="1"/>
          <p:nvPr/>
        </p:nvSpPr>
        <p:spPr>
          <a:xfrm>
            <a:off x="13835637" y="3448661"/>
            <a:ext cx="3902753" cy="5577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Immune &amp; Inflammation Modulation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foods containing: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Arginine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fatty acids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Nucleotides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Glutamine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Impact: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Improved wound healing, reduced infection risk, enhanced immune resistance.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3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33"/>
          <p:cNvSpPr txBox="1"/>
          <p:nvPr/>
        </p:nvSpPr>
        <p:spPr>
          <a:xfrm>
            <a:off x="1147362" y="476923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Shared Health Impacts: Functional vs. Medical Foods</a:t>
            </a:r>
            <a:endParaRPr/>
          </a:p>
        </p:txBody>
      </p:sp>
      <p:sp>
        <p:nvSpPr>
          <p:cNvPr id="369" name="Google Shape;369;p3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70" name="Google Shape;370;p33"/>
          <p:cNvGraphicFramePr/>
          <p:nvPr/>
        </p:nvGraphicFramePr>
        <p:xfrm>
          <a:off x="1893479" y="349881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036000"/>
                <a:gridCol w="5678700"/>
                <a:gridCol w="7094375"/>
              </a:tblGrid>
              <a:tr h="867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Health Domain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Functional Foods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Medical Foods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69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Cardio-</a:t>
                      </a:r>
                      <a:endParaRPr b="1" sz="2400" u="none" cap="none" strike="noStrik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metabolic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Lower LDL, improved blood pressure, ↓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Very-low-fat or specialized formulas for heart failure, lipid disorders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43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&amp; Microbiome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Prebiotics/probiotics improve bowel function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Elemental diets for IBD, low-residue formulas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7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System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Antioxidants, vitamins C/E, zinc, polyphenols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Immune-enhancing formulas (arginine, glutamine)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7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Polyphenols, omega-3s, MCT-rich foods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Ketogenic formulas for epilepsy, cognitive decline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7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Detoxification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Cruciferous vegetables (sulforaphane), alliums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Formulas supporting metabolic impairments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3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34"/>
          <p:cNvSpPr txBox="1"/>
          <p:nvPr/>
        </p:nvSpPr>
        <p:spPr>
          <a:xfrm>
            <a:off x="116840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</a:t>
            </a:r>
            <a:endParaRPr/>
          </a:p>
        </p:txBody>
      </p:sp>
      <p:sp>
        <p:nvSpPr>
          <p:cNvPr id="378" name="Google Shape;378;p3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4"/>
          <p:cNvSpPr txBox="1"/>
          <p:nvPr/>
        </p:nvSpPr>
        <p:spPr>
          <a:xfrm>
            <a:off x="1089732" y="3710990"/>
            <a:ext cx="16108538" cy="5349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Functional foods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wellness, and reduction of chronic disease risk through nutrient density and bioactive compounds.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foods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Provide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treatment-oriented nutrition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for patients with conditions requiring tailored nutrient profiles and physician supervision.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Both categories</a:t>
            </a:r>
            <a:endParaRPr/>
          </a:p>
          <a:p>
            <a:pPr indent="-280735" lvl="0" marL="28073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Modulate inflammation, oxidative stress, the gut microbiome, metabolic pathways, and disease outcomes.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3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35"/>
          <p:cNvSpPr txBox="1"/>
          <p:nvPr/>
        </p:nvSpPr>
        <p:spPr>
          <a:xfrm>
            <a:off x="1253317" y="495908"/>
            <a:ext cx="16812962" cy="2273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Role of Key Phytochemicals and Zoochemicals in Health</a:t>
            </a:r>
            <a:endParaRPr/>
          </a:p>
        </p:txBody>
      </p:sp>
      <p:sp>
        <p:nvSpPr>
          <p:cNvPr id="387" name="Google Shape;387;p3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35"/>
          <p:cNvSpPr txBox="1"/>
          <p:nvPr/>
        </p:nvSpPr>
        <p:spPr>
          <a:xfrm>
            <a:off x="2667924" y="3737802"/>
            <a:ext cx="4624216" cy="5488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Phytochemicals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Bioactive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plant compounds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that are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 essential nutrients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but confer substantial health protection through antioxidant, anti-inflammatory, detoxification, and gene-regulatory actions.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Over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25,000 phytochemicals identified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DRIs established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 effects are obtained primarily through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patterns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supplementation</a:t>
            </a:r>
            <a:endParaRPr/>
          </a:p>
        </p:txBody>
      </p:sp>
      <p:sp>
        <p:nvSpPr>
          <p:cNvPr id="389" name="Google Shape;389;p35"/>
          <p:cNvSpPr txBox="1"/>
          <p:nvPr/>
        </p:nvSpPr>
        <p:spPr>
          <a:xfrm>
            <a:off x="9779927" y="3684182"/>
            <a:ext cx="5064349" cy="5577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Zoochemicals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Bioactive compounds found in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animal-derived foods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that exert protective biological effects beyond basic nutrition.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Include fatty acids, peptides, cofactors, and lipid mediators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Act as: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Anti-inflammatories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Cell signaling molecules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Immune modulators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Neuroprotectants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3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36"/>
          <p:cNvSpPr txBox="1"/>
          <p:nvPr/>
        </p:nvSpPr>
        <p:spPr>
          <a:xfrm>
            <a:off x="12533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Phytochemical Classes &amp; Roles</a:t>
            </a:r>
            <a:endParaRPr/>
          </a:p>
        </p:txBody>
      </p:sp>
      <p:sp>
        <p:nvSpPr>
          <p:cNvPr id="397" name="Google Shape;397;p3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36"/>
          <p:cNvSpPr txBox="1"/>
          <p:nvPr/>
        </p:nvSpPr>
        <p:spPr>
          <a:xfrm>
            <a:off x="3023527" y="4074421"/>
            <a:ext cx="2146226" cy="459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Polyphenols</a:t>
            </a:r>
            <a:endParaRPr/>
          </a:p>
        </p:txBody>
      </p:sp>
      <p:sp>
        <p:nvSpPr>
          <p:cNvPr id="399" name="Google Shape;399;p36"/>
          <p:cNvSpPr txBox="1"/>
          <p:nvPr/>
        </p:nvSpPr>
        <p:spPr>
          <a:xfrm>
            <a:off x="11786527" y="4023366"/>
            <a:ext cx="2146226" cy="459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Carotenoids</a:t>
            </a:r>
            <a:endParaRPr/>
          </a:p>
        </p:txBody>
      </p:sp>
      <p:graphicFrame>
        <p:nvGraphicFramePr>
          <p:cNvPr id="400" name="Google Shape;400;p36"/>
          <p:cNvGraphicFramePr/>
          <p:nvPr/>
        </p:nvGraphicFramePr>
        <p:xfrm>
          <a:off x="1011733" y="475412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1949875"/>
                <a:gridCol w="2010600"/>
                <a:gridCol w="3065400"/>
              </a:tblGrid>
              <a:tr h="62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Subgroup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Health Roles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Flavonoids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Tea, citrus, berries, cacao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Antioxidant, vascular dilation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Anthocyanins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Blue/red berries, grapes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Brain protection, 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Catechins (EGCG)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Green tea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Detox enzyme activation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Resveratrol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 grapes, wine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Gene signaling (sirtuins), longevity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401" name="Google Shape;401;p36"/>
          <p:cNvGraphicFramePr/>
          <p:nvPr/>
        </p:nvGraphicFramePr>
        <p:xfrm>
          <a:off x="9832975" y="469619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1874425"/>
                <a:gridCol w="1799475"/>
                <a:gridCol w="2841875"/>
              </a:tblGrid>
              <a:tr h="91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Potent Compounds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1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β-carotene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Carrots, sweet potato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 precursor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1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Lutein &amp; zeaxanthin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Leafy greens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Eye protection (macular pigment)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Lycopene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Tomatoes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Prostate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6" name="Google Shape;406;p37"/>
          <p:cNvGrpSpPr/>
          <p:nvPr/>
        </p:nvGrpSpPr>
        <p:grpSpPr>
          <a:xfrm>
            <a:off x="-3" y="-465688"/>
            <a:ext cx="18288006" cy="10287011"/>
            <a:chOff x="0" y="-1"/>
            <a:chExt cx="18288005" cy="10287010"/>
          </a:xfrm>
        </p:grpSpPr>
        <p:sp>
          <p:nvSpPr>
            <p:cNvPr id="407" name="Google Shape;407;p37"/>
            <p:cNvSpPr/>
            <p:nvPr/>
          </p:nvSpPr>
          <p:spPr>
            <a:xfrm rot="10800000">
              <a:off x="0" y="-1"/>
              <a:ext cx="18288005" cy="1028701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37"/>
            <p:cNvSpPr txBox="1"/>
            <p:nvPr/>
          </p:nvSpPr>
          <p:spPr>
            <a:xfrm rot="10800000">
              <a:off x="0" y="9953924"/>
              <a:ext cx="18288005" cy="3330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endParaRPr/>
            </a:p>
          </p:txBody>
        </p:sp>
      </p:grpSp>
      <p:sp>
        <p:nvSpPr>
          <p:cNvPr id="409" name="Google Shape;409;p3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37"/>
          <p:cNvSpPr txBox="1"/>
          <p:nvPr/>
        </p:nvSpPr>
        <p:spPr>
          <a:xfrm>
            <a:off x="12533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Phytochemical Classes &amp; Roles</a:t>
            </a:r>
            <a:endParaRPr/>
          </a:p>
        </p:txBody>
      </p:sp>
      <p:sp>
        <p:nvSpPr>
          <p:cNvPr id="411" name="Google Shape;411;p3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37"/>
          <p:cNvSpPr txBox="1"/>
          <p:nvPr/>
        </p:nvSpPr>
        <p:spPr>
          <a:xfrm>
            <a:off x="6541203" y="3887382"/>
            <a:ext cx="4130303" cy="459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Organosulfur Compounds</a:t>
            </a:r>
            <a:endParaRPr/>
          </a:p>
        </p:txBody>
      </p:sp>
      <p:sp>
        <p:nvSpPr>
          <p:cNvPr id="413" name="Google Shape;413;p37"/>
          <p:cNvSpPr txBox="1"/>
          <p:nvPr/>
        </p:nvSpPr>
        <p:spPr>
          <a:xfrm>
            <a:off x="1550326" y="3887382"/>
            <a:ext cx="2940175" cy="459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Isothiocyanates</a:t>
            </a:r>
            <a:endParaRPr/>
          </a:p>
        </p:txBody>
      </p:sp>
      <p:sp>
        <p:nvSpPr>
          <p:cNvPr id="414" name="Google Shape;414;p37"/>
          <p:cNvSpPr txBox="1"/>
          <p:nvPr/>
        </p:nvSpPr>
        <p:spPr>
          <a:xfrm>
            <a:off x="12544407" y="3887382"/>
            <a:ext cx="3665166" cy="459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Terpenes &amp; Phytosterols</a:t>
            </a:r>
            <a:endParaRPr/>
          </a:p>
        </p:txBody>
      </p:sp>
      <p:graphicFrame>
        <p:nvGraphicFramePr>
          <p:cNvPr id="415" name="Google Shape;415;p37"/>
          <p:cNvGraphicFramePr/>
          <p:nvPr/>
        </p:nvGraphicFramePr>
        <p:xfrm>
          <a:off x="303104" y="472948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254625"/>
                <a:gridCol w="1036650"/>
                <a:gridCol w="2026475"/>
              </a:tblGrid>
              <a:tr h="853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Compound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3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Sulforaphane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Broccoli sprouts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Phase II detox enzyme induction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2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Phenethyl isothiocyanate (PEITC)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Watercress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Carcinogen detoxification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416" name="Google Shape;416;p37"/>
          <p:cNvGraphicFramePr/>
          <p:nvPr/>
        </p:nvGraphicFramePr>
        <p:xfrm>
          <a:off x="6094286" y="472313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1375975"/>
                <a:gridCol w="1028425"/>
                <a:gridCol w="2670550"/>
              </a:tblGrid>
              <a:tr h="120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Allicin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Garlic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activation, lipid lowering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Diallyl sulfides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Onions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Antimicrobial effects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417" name="Google Shape;417;p37"/>
          <p:cNvGraphicFramePr/>
          <p:nvPr/>
        </p:nvGraphicFramePr>
        <p:xfrm>
          <a:off x="12021139" y="462227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1751350"/>
                <a:gridCol w="1205575"/>
                <a:gridCol w="2130725"/>
              </a:tblGrid>
              <a:tr h="88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Subgroup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Health 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75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Terpenes (limonene)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Citrus peel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Enzyme induction, anticancer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75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Phytosterols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Nuts, seeds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LDL cholesterol lowering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3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38"/>
          <p:cNvSpPr txBox="1"/>
          <p:nvPr/>
        </p:nvSpPr>
        <p:spPr>
          <a:xfrm>
            <a:off x="1253317" y="406533"/>
            <a:ext cx="16812962" cy="2273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Key Key Zoochemicals Classes </a:t>
            </a:r>
            <a:endParaRPr/>
          </a:p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&amp; Roles</a:t>
            </a:r>
            <a:endParaRPr/>
          </a:p>
        </p:txBody>
      </p:sp>
      <p:sp>
        <p:nvSpPr>
          <p:cNvPr id="425" name="Google Shape;425;p3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38"/>
          <p:cNvSpPr txBox="1"/>
          <p:nvPr/>
        </p:nvSpPr>
        <p:spPr>
          <a:xfrm>
            <a:off x="2667927" y="3972821"/>
            <a:ext cx="3395784" cy="459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Fatty Acids</a:t>
            </a:r>
            <a:endParaRPr/>
          </a:p>
        </p:txBody>
      </p:sp>
      <p:sp>
        <p:nvSpPr>
          <p:cNvPr id="427" name="Google Shape;427;p38"/>
          <p:cNvSpPr txBox="1"/>
          <p:nvPr/>
        </p:nvSpPr>
        <p:spPr>
          <a:xfrm>
            <a:off x="10948327" y="3972821"/>
            <a:ext cx="4922862" cy="459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Conjugated Linoleic Acid (CLA)</a:t>
            </a:r>
            <a:endParaRPr/>
          </a:p>
        </p:txBody>
      </p:sp>
      <p:graphicFrame>
        <p:nvGraphicFramePr>
          <p:cNvPr id="428" name="Google Shape;428;p38"/>
          <p:cNvGraphicFramePr/>
          <p:nvPr/>
        </p:nvGraphicFramePr>
        <p:xfrm>
          <a:off x="1772957" y="46418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1400250"/>
                <a:gridCol w="1149225"/>
                <a:gridCol w="2636250"/>
              </a:tblGrid>
              <a:tr h="1061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Compound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64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EPA &amp; DHA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Fatty fish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Anti-inflammatory, neuronal membrane fluidity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429" name="Google Shape;429;p38"/>
          <p:cNvGraphicFramePr/>
          <p:nvPr/>
        </p:nvGraphicFramePr>
        <p:xfrm>
          <a:off x="10823244" y="463549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077650"/>
                <a:gridCol w="3095375"/>
              </a:tblGrid>
              <a:tr h="1066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653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Grass-fed beef, dairy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sensitivity, fat oxidation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4" name="Google Shape;434;p39"/>
          <p:cNvGrpSpPr/>
          <p:nvPr/>
        </p:nvGrpSpPr>
        <p:grpSpPr>
          <a:xfrm>
            <a:off x="-4" y="-940817"/>
            <a:ext cx="18288006" cy="10287011"/>
            <a:chOff x="0" y="-1"/>
            <a:chExt cx="18288005" cy="10287010"/>
          </a:xfrm>
        </p:grpSpPr>
        <p:sp>
          <p:nvSpPr>
            <p:cNvPr id="435" name="Google Shape;435;p39"/>
            <p:cNvSpPr/>
            <p:nvPr/>
          </p:nvSpPr>
          <p:spPr>
            <a:xfrm rot="10800000">
              <a:off x="0" y="-1"/>
              <a:ext cx="18288005" cy="1028701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"/>
                <a:buNone/>
              </a:pPr>
              <a:r>
                <a:t/>
              </a:r>
              <a:endParaRPr b="1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436" name="Google Shape;436;p39"/>
            <p:cNvSpPr txBox="1"/>
            <p:nvPr/>
          </p:nvSpPr>
          <p:spPr>
            <a:xfrm rot="10800000">
              <a:off x="0" y="9357371"/>
              <a:ext cx="18288005" cy="9296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"/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Times"/>
                  <a:ea typeface="Times"/>
                  <a:cs typeface="Times"/>
                  <a:sym typeface="Times"/>
                </a:rPr>
                <a:t>)</a:t>
              </a:r>
              <a:endParaRPr/>
            </a:p>
          </p:txBody>
        </p:sp>
      </p:grpSp>
      <p:sp>
        <p:nvSpPr>
          <p:cNvPr id="437" name="Google Shape;437;p3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39"/>
          <p:cNvSpPr txBox="1"/>
          <p:nvPr/>
        </p:nvSpPr>
        <p:spPr>
          <a:xfrm>
            <a:off x="1253317" y="81293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Mechanisms of Action</a:t>
            </a:r>
            <a:endParaRPr/>
          </a:p>
        </p:txBody>
      </p:sp>
      <p:sp>
        <p:nvSpPr>
          <p:cNvPr id="439" name="Google Shape;439;p3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39"/>
          <p:cNvSpPr txBox="1"/>
          <p:nvPr/>
        </p:nvSpPr>
        <p:spPr>
          <a:xfrm>
            <a:off x="1039163" y="3769621"/>
            <a:ext cx="8148600" cy="3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Antioxidant Protection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Free radicals + phytochemicals → Stable molecules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Reduced lipid peroxidation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Lower DNA damage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t/>
            </a:r>
            <a:endParaRPr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Detoxification Support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Sulforaphane → ↑ Phase II enzymes (GST,UGT)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Toxin conjugation → elimination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urier"/>
              <a:buNone/>
            </a:pPr>
            <a:r>
              <a:t/>
            </a:r>
            <a:endParaRPr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1" name="Google Shape;441;p39"/>
          <p:cNvSpPr txBox="1"/>
          <p:nvPr/>
        </p:nvSpPr>
        <p:spPr>
          <a:xfrm>
            <a:off x="9954565" y="3287021"/>
            <a:ext cx="6975300" cy="47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Anti-inflammatory Effects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Omega-3s → ↓ prostaglandin E2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Polyphenols → ↓ NF-κB gene expression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Gene Regulation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Polyphenols interact with transcription factors: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↑ Tumor suppressor genes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↓ Oncogene expression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 txBox="1"/>
          <p:nvPr/>
        </p:nvSpPr>
        <p:spPr>
          <a:xfrm>
            <a:off x="1024717" y="1067916"/>
            <a:ext cx="16812962" cy="1120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Factors Influencing Nutrient Density</a:t>
            </a: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9" name="Google Shape;89;p4"/>
          <p:cNvGraphicFramePr/>
          <p:nvPr/>
        </p:nvGraphicFramePr>
        <p:xfrm>
          <a:off x="2142625" y="34544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202350"/>
                <a:gridCol w="8800400"/>
              </a:tblGrid>
              <a:tr h="59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Agricultural Variable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Impact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Soil mineral content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Determines mineral levels in crops (Se, Zn, Mg)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Fertilizers (synthetic vs compost)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Compost improves micronutrient diversity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Pesticide use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Minimal effect on nutrients but impacts gut health via residue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Crop variety (heirloom vs hybrid)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Hybrids prioritize yield over nutrient density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Ripeness at harvest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Fully ripe foods have more antioxidants &amp; vitamin 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Sunlight exposure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vitamin C, carotenoids, polyphenols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Irrigation quality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Contaminants affect mineral uptake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Soil microbes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Mycorrhizae improve mineral bioavailability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40"/>
          <p:cNvGrpSpPr/>
          <p:nvPr/>
        </p:nvGrpSpPr>
        <p:grpSpPr>
          <a:xfrm>
            <a:off x="-4" y="-940817"/>
            <a:ext cx="18288006" cy="10287011"/>
            <a:chOff x="0" y="-1"/>
            <a:chExt cx="18288005" cy="10287010"/>
          </a:xfrm>
        </p:grpSpPr>
        <p:sp>
          <p:nvSpPr>
            <p:cNvPr id="447" name="Google Shape;447;p40"/>
            <p:cNvSpPr/>
            <p:nvPr/>
          </p:nvSpPr>
          <p:spPr>
            <a:xfrm rot="10800000">
              <a:off x="0" y="-1"/>
              <a:ext cx="18288005" cy="1028701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"/>
                <a:buNone/>
              </a:pPr>
              <a:r>
                <a:t/>
              </a:r>
              <a:endParaRPr b="1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448" name="Google Shape;448;p40"/>
            <p:cNvSpPr txBox="1"/>
            <p:nvPr/>
          </p:nvSpPr>
          <p:spPr>
            <a:xfrm rot="10800000">
              <a:off x="0" y="9357371"/>
              <a:ext cx="18288005" cy="9296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"/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Times"/>
                  <a:ea typeface="Times"/>
                  <a:cs typeface="Times"/>
                  <a:sym typeface="Times"/>
                </a:rPr>
                <a:t>)</a:t>
              </a:r>
              <a:endParaRPr/>
            </a:p>
          </p:txBody>
        </p:sp>
      </p:grpSp>
      <p:sp>
        <p:nvSpPr>
          <p:cNvPr id="449" name="Google Shape;449;p4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40"/>
          <p:cNvSpPr txBox="1"/>
          <p:nvPr/>
        </p:nvSpPr>
        <p:spPr>
          <a:xfrm>
            <a:off x="1253317" y="584333"/>
            <a:ext cx="16812962" cy="2273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Phytochemicals &amp; Chronic </a:t>
            </a:r>
            <a:endParaRPr/>
          </a:p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Disease Prevention</a:t>
            </a:r>
            <a:endParaRPr/>
          </a:p>
        </p:txBody>
      </p:sp>
      <p:sp>
        <p:nvSpPr>
          <p:cNvPr id="451" name="Google Shape;451;p4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52" name="Google Shape;452;p40"/>
          <p:cNvGraphicFramePr/>
          <p:nvPr/>
        </p:nvGraphicFramePr>
        <p:xfrm>
          <a:off x="2219325" y="38161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340750"/>
                <a:gridCol w="9227825"/>
              </a:tblGrid>
              <a:tr h="79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Disease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Phytochemical Role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123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Cardiovascular disease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Flavonoids ↓ platelet aggregation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79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Neurodegeneration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Anthocyanins protect neurons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123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Cancer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Isothiocyanates upregulate detox pathways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79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Type 2 diabetes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Polyphenols ↑ insulin sensitivity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79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Macular degeneration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Lutein/zeaxanthin protect retina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1"/>
          <p:cNvSpPr/>
          <p:nvPr/>
        </p:nvSpPr>
        <p:spPr>
          <a:xfrm rot="10800000">
            <a:off x="-3" y="-940816"/>
            <a:ext cx="18288005" cy="102870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58" name="Google Shape;458;p4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41"/>
          <p:cNvSpPr txBox="1"/>
          <p:nvPr/>
        </p:nvSpPr>
        <p:spPr>
          <a:xfrm>
            <a:off x="1253317" y="58433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Zoochemicals in Disease Prevention</a:t>
            </a:r>
            <a:endParaRPr/>
          </a:p>
        </p:txBody>
      </p:sp>
      <p:sp>
        <p:nvSpPr>
          <p:cNvPr id="460" name="Google Shape;460;p4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61" name="Google Shape;461;p41"/>
          <p:cNvGraphicFramePr/>
          <p:nvPr/>
        </p:nvGraphicFramePr>
        <p:xfrm>
          <a:off x="1965325" y="39177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6162975"/>
                <a:gridCol w="8819150"/>
              </a:tblGrid>
              <a:tr h="93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Zoochemical Benefit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4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Cardiovascular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EPA/DHA ↓ triglycerides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4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Neurodegeneration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DHA supports synaptic membranes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Sarcopenia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Creatine preserves muscle mass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Metabolic syndrome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CLA improves fat oxidation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2"/>
          <p:cNvSpPr/>
          <p:nvPr/>
        </p:nvSpPr>
        <p:spPr>
          <a:xfrm rot="10800000">
            <a:off x="-3" y="-940816"/>
            <a:ext cx="18288005" cy="102870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67" name="Google Shape;467;p4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42"/>
          <p:cNvSpPr txBox="1"/>
          <p:nvPr/>
        </p:nvSpPr>
        <p:spPr>
          <a:xfrm>
            <a:off x="1253317" y="584333"/>
            <a:ext cx="16812962" cy="2273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Synergy with Nutrients &amp; Detox Pathways</a:t>
            </a:r>
            <a:endParaRPr/>
          </a:p>
        </p:txBody>
      </p:sp>
      <p:sp>
        <p:nvSpPr>
          <p:cNvPr id="469" name="Google Shape;469;p4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70" name="Google Shape;470;p42"/>
          <p:cNvGraphicFramePr/>
          <p:nvPr/>
        </p:nvGraphicFramePr>
        <p:xfrm>
          <a:off x="2774949" y="393598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462150"/>
                <a:gridCol w="9986650"/>
              </a:tblGrid>
              <a:tr h="104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Synergistic Phytochemical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4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Flavonoid regeneration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615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Polyphenol antioxidant enzymes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615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 vitamins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Detox methylation enzymes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3"/>
          <p:cNvSpPr/>
          <p:nvPr/>
        </p:nvSpPr>
        <p:spPr>
          <a:xfrm rot="10800000">
            <a:off x="-3" y="-940816"/>
            <a:ext cx="18288005" cy="102870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76" name="Google Shape;476;p4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43"/>
          <p:cNvSpPr txBox="1"/>
          <p:nvPr/>
        </p:nvSpPr>
        <p:spPr>
          <a:xfrm>
            <a:off x="13295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Preventive Strategies</a:t>
            </a:r>
            <a:endParaRPr/>
          </a:p>
        </p:txBody>
      </p:sp>
      <p:sp>
        <p:nvSpPr>
          <p:cNvPr id="478" name="Google Shape;478;p4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43"/>
          <p:cNvSpPr txBox="1"/>
          <p:nvPr/>
        </p:nvSpPr>
        <p:spPr>
          <a:xfrm>
            <a:off x="1364725" y="4106171"/>
            <a:ext cx="8550302" cy="242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Times"/>
              <a:buChar char="•"/>
            </a:pPr>
            <a:r>
              <a:rPr b="0" i="0" lang="en-US" sz="3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Rainbow food diversity (≥30 plant compounds/day)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Times"/>
              <a:buChar char="•"/>
            </a:pPr>
            <a:r>
              <a:rPr b="0" i="0" lang="en-US" sz="3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Fatty fish ≥2 servings/week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Times"/>
              <a:buChar char="•"/>
            </a:pPr>
            <a:r>
              <a:rPr b="0" i="0" lang="en-US" sz="3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Cruciferous vegetables daily</a:t>
            </a:r>
            <a:endParaRPr/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Times"/>
              <a:buChar char="•"/>
            </a:pPr>
            <a:r>
              <a:rPr b="0" i="0" lang="en-US" sz="3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Garlic, onions, and herbs regularly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4"/>
          <p:cNvSpPr/>
          <p:nvPr/>
        </p:nvSpPr>
        <p:spPr>
          <a:xfrm rot="10800000">
            <a:off x="-3" y="-940816"/>
            <a:ext cx="18288005" cy="102870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85" name="Google Shape;485;p4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44"/>
          <p:cNvSpPr txBox="1"/>
          <p:nvPr/>
        </p:nvSpPr>
        <p:spPr>
          <a:xfrm>
            <a:off x="13295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Therapeutic Strategies</a:t>
            </a:r>
            <a:endParaRPr/>
          </a:p>
        </p:txBody>
      </p:sp>
      <p:sp>
        <p:nvSpPr>
          <p:cNvPr id="487" name="Google Shape;487;p4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88" name="Google Shape;488;p44"/>
          <p:cNvGraphicFramePr/>
          <p:nvPr/>
        </p:nvGraphicFramePr>
        <p:xfrm>
          <a:off x="2003425" y="401302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170025"/>
                <a:gridCol w="7306350"/>
              </a:tblGrid>
              <a:tr h="875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Dietary Focus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5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Inflammation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Omega-3 fish + berries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875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Cancer risk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Broccoli sprouts nightly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875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Visual health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Lutein-rich greens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1356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Elderly muscle loss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Creatine-rich foods + protein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5"/>
          <p:cNvSpPr/>
          <p:nvPr/>
        </p:nvSpPr>
        <p:spPr>
          <a:xfrm rot="10800000">
            <a:off x="-3" y="-940816"/>
            <a:ext cx="18288005" cy="102870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94" name="Google Shape;494;p4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45"/>
          <p:cNvSpPr txBox="1"/>
          <p:nvPr/>
        </p:nvSpPr>
        <p:spPr>
          <a:xfrm>
            <a:off x="13295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Safety Considerations</a:t>
            </a:r>
            <a:endParaRPr/>
          </a:p>
        </p:txBody>
      </p:sp>
      <p:sp>
        <p:nvSpPr>
          <p:cNvPr id="496" name="Google Shape;496;p4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97" name="Google Shape;497;p45"/>
          <p:cNvGraphicFramePr/>
          <p:nvPr/>
        </p:nvGraphicFramePr>
        <p:xfrm>
          <a:off x="3279775" y="380982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526300"/>
                <a:gridCol w="5663900"/>
              </a:tblGrid>
              <a:tr h="105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Compounds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63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High-dose β-carotene supplements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Increased lung cancer risk in smokers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105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Resveratrol megadoses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GI upset, hormone interference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105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CLA supplements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Insulin resistance if excessive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105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CoQ10 high doses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Drug interactions (statins)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6"/>
          <p:cNvSpPr/>
          <p:nvPr/>
        </p:nvSpPr>
        <p:spPr>
          <a:xfrm rot="10800000">
            <a:off x="-3" y="-940816"/>
            <a:ext cx="18288005" cy="102870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03" name="Google Shape;503;p4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46"/>
          <p:cNvSpPr txBox="1"/>
          <p:nvPr/>
        </p:nvSpPr>
        <p:spPr>
          <a:xfrm>
            <a:off x="13295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</a:t>
            </a:r>
            <a:endParaRPr/>
          </a:p>
        </p:txBody>
      </p:sp>
      <p:sp>
        <p:nvSpPr>
          <p:cNvPr id="505" name="Google Shape;505;p4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46"/>
          <p:cNvSpPr txBox="1"/>
          <p:nvPr/>
        </p:nvSpPr>
        <p:spPr>
          <a:xfrm>
            <a:off x="1867269" y="3757757"/>
            <a:ext cx="13304100" cy="2865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✅ Phytochemicals &amp; zoochemicals act as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non-nutrient chemical messengers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✅ They drive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detoxification, antioxidant defense, and immune modulation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✅ Best obtained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from whole foods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supplements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✅ Synergize with essential nutrients and enzymes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7"/>
          <p:cNvSpPr/>
          <p:nvPr/>
        </p:nvSpPr>
        <p:spPr>
          <a:xfrm rot="10800000">
            <a:off x="-3" y="-940816"/>
            <a:ext cx="18288005" cy="102870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12" name="Google Shape;512;p4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47"/>
          <p:cNvSpPr txBox="1"/>
          <p:nvPr/>
        </p:nvSpPr>
        <p:spPr>
          <a:xfrm>
            <a:off x="1329517" y="984384"/>
            <a:ext cx="1681296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 Chart</a:t>
            </a:r>
            <a:endParaRPr/>
          </a:p>
        </p:txBody>
      </p:sp>
      <p:sp>
        <p:nvSpPr>
          <p:cNvPr id="514" name="Google Shape;514;p4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15" name="Google Shape;515;p47"/>
          <p:cNvGraphicFramePr/>
          <p:nvPr/>
        </p:nvGraphicFramePr>
        <p:xfrm>
          <a:off x="1838325" y="38608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4802200"/>
                <a:gridCol w="4535000"/>
                <a:gridCol w="5574875"/>
              </a:tblGrid>
              <a:tr h="87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Compound Class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Sources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Health 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Flavonoids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Tea, berries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Vascular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Anthocyanins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Blue berries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brain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Carotenoids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Greens &amp; tomato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eye &amp; prostate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Sulforaphane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Broccoli sprouts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Detoxification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EPA/DHA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Fatty fish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 control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Creatine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 meat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CoQ10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Organ meats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mitochondrial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Taurine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Seafood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bile acid metabolism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8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4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48"/>
          <p:cNvSpPr txBox="1"/>
          <p:nvPr/>
        </p:nvSpPr>
        <p:spPr>
          <a:xfrm>
            <a:off x="758563" y="419677"/>
            <a:ext cx="17419318" cy="2246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649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300"/>
              <a:buFont typeface="Poppins"/>
              <a:buNone/>
            </a:pPr>
            <a:r>
              <a:rPr b="0" i="0" lang="en-US" sz="53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Good Manufacturing Practices (GMP) and Other Quality Markers for Nutritional Supplements</a:t>
            </a:r>
            <a:r>
              <a:rPr b="0" i="0" lang="en-US" sz="5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/>
          </a:p>
        </p:txBody>
      </p:sp>
      <p:sp>
        <p:nvSpPr>
          <p:cNvPr id="523" name="Google Shape;523;p4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48"/>
          <p:cNvSpPr txBox="1"/>
          <p:nvPr/>
        </p:nvSpPr>
        <p:spPr>
          <a:xfrm>
            <a:off x="378817" y="3235931"/>
            <a:ext cx="17530366" cy="955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Nutritional supplements vary widely in quality. For safe, effective use in clinical practice, it is essential to understand the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manufacturing standards, testing markers, certifications, and documentation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that indicate a trustworthy product.</a:t>
            </a:r>
            <a:endParaRPr/>
          </a:p>
        </p:txBody>
      </p:sp>
      <p:sp>
        <p:nvSpPr>
          <p:cNvPr id="525" name="Google Shape;525;p48"/>
          <p:cNvSpPr txBox="1"/>
          <p:nvPr/>
        </p:nvSpPr>
        <p:spPr>
          <a:xfrm>
            <a:off x="724324" y="4760479"/>
            <a:ext cx="4794600" cy="50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Raw Material Specifications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None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Manufacturers must define: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Identity tests (correct botanical species, chemical form)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Purity criteria (microbial limits, heavy metals)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Potency (active constituents within spec)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Rejection criteria for adulterated or contaminated ingredients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Supplier Qualification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None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Manufacturers must: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Audit suppliers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Obtain Certificates of Analysis (COA)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Confirm authenticity and absence of adulterants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6" name="Google Shape;526;p48"/>
          <p:cNvSpPr txBox="1"/>
          <p:nvPr/>
        </p:nvSpPr>
        <p:spPr>
          <a:xfrm>
            <a:off x="6499371" y="4683700"/>
            <a:ext cx="6267900" cy="53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Standard Operating Procedures (SOPs)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None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Critical for: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Blending and mixing uniformity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Encapsulation/tableting parameters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Labeling accuracy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Packaging integrity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Quality Control (QC) and Quality Assurance (QA)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None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QC steps include: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Identity testing (DNA barcoding, HPLC, mass spectrometry)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Potency testing (assays for vitamins, minerals, actives)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Microbial testing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Heavy metal quantification (ICP-MS)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•"/>
            </a:pPr>
            <a:r>
              <a:rPr i="0" lang="en-US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Stability testing to determine shelf life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7" name="Google Shape;527;p48"/>
          <p:cNvSpPr txBox="1"/>
          <p:nvPr/>
        </p:nvSpPr>
        <p:spPr>
          <a:xfrm>
            <a:off x="13144923" y="4595379"/>
            <a:ext cx="3890700" cy="25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Record Keeping and Traceability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Manufacturers must maintain: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Batch production records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Test results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Ingredient origin history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•"/>
            </a:pPr>
            <a:r>
              <a:rPr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Recall procedures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9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49"/>
          <p:cNvSpPr txBox="1"/>
          <p:nvPr/>
        </p:nvSpPr>
        <p:spPr>
          <a:xfrm>
            <a:off x="758563" y="419678"/>
            <a:ext cx="17419200" cy="3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Quality Markers for Supplements (What Clinicians Should Look For)</a:t>
            </a:r>
            <a:endParaRPr/>
          </a:p>
        </p:txBody>
      </p:sp>
      <p:sp>
        <p:nvSpPr>
          <p:cNvPr id="535" name="Google Shape;535;p4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49"/>
          <p:cNvSpPr txBox="1"/>
          <p:nvPr/>
        </p:nvSpPr>
        <p:spPr>
          <a:xfrm>
            <a:off x="758574" y="3912179"/>
            <a:ext cx="30597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Identity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Ensures the product is what it claims to be.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Methods: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HPLC, GC-MS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DNA authentication (botanicals)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Microscopy for plant powders</a:t>
            </a:r>
            <a:endParaRPr/>
          </a:p>
        </p:txBody>
      </p:sp>
      <p:sp>
        <p:nvSpPr>
          <p:cNvPr id="537" name="Google Shape;537;p49"/>
          <p:cNvSpPr txBox="1"/>
          <p:nvPr/>
        </p:nvSpPr>
        <p:spPr>
          <a:xfrm>
            <a:off x="4209521" y="3924300"/>
            <a:ext cx="3256200" cy="49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Purity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Absence of: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Microbial contamination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Heavy metals (lead, arsenic, cadmium, mercury)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Pesticides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Solvent residues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Undeclared pharmaceuticals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Testing: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ICP-MS for metals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GC for solvents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AOAC methods for microbes</a:t>
            </a:r>
            <a:endParaRPr/>
          </a:p>
        </p:txBody>
      </p:sp>
      <p:sp>
        <p:nvSpPr>
          <p:cNvPr id="538" name="Google Shape;538;p49"/>
          <p:cNvSpPr txBox="1"/>
          <p:nvPr/>
        </p:nvSpPr>
        <p:spPr>
          <a:xfrm>
            <a:off x="8293453" y="3956629"/>
            <a:ext cx="46329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Potency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Active ingredients should match label claims throughout shelf life.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Assay testing is required pre-release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Overages are sometimes added to account for degradation (e.g., vitamin C, probiotics)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Bioavailability / Form Matters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Clinically significant considerations: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Chelated minerals (bisglycinate &gt; oxide)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Methylated B vitamins (methylcobalamin vs cyanocobalamin)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Liposomal forms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Delayed-release coatings for probiotics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Triglyceride vs ethyl-ester fish oil</a:t>
            </a:r>
            <a:endParaRPr/>
          </a:p>
        </p:txBody>
      </p:sp>
      <p:sp>
        <p:nvSpPr>
          <p:cNvPr id="539" name="Google Shape;539;p49"/>
          <p:cNvSpPr txBox="1"/>
          <p:nvPr/>
        </p:nvSpPr>
        <p:spPr>
          <a:xfrm>
            <a:off x="13259154" y="3956629"/>
            <a:ext cx="46329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E. Stability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Proper packaging to protect from: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Light (amber bottles)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Oxygen (nitrogen flushing)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Moisture (desiccants)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Stability testing must support expiration and “best by” dating.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 txBox="1"/>
          <p:nvPr/>
        </p:nvSpPr>
        <p:spPr>
          <a:xfrm>
            <a:off x="1100917" y="490068"/>
            <a:ext cx="16812962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Organic &amp; Regenerative Agriculture Benefits</a:t>
            </a: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 txBox="1"/>
          <p:nvPr/>
        </p:nvSpPr>
        <p:spPr>
          <a:xfrm>
            <a:off x="1435524" y="4265757"/>
            <a:ext cx="13470578" cy="547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Higher levels of: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Polyphenols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C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Carotenoids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Improved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soil micronutrient cycling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Enhanced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profile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in grass-fed animal products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50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5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50"/>
          <p:cNvSpPr txBox="1"/>
          <p:nvPr/>
        </p:nvSpPr>
        <p:spPr>
          <a:xfrm>
            <a:off x="758563" y="419677"/>
            <a:ext cx="17419318" cy="2273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Third-Party Testing &amp; Certifications (Strongest Indicators of Quality)</a:t>
            </a:r>
            <a:endParaRPr/>
          </a:p>
        </p:txBody>
      </p:sp>
      <p:sp>
        <p:nvSpPr>
          <p:cNvPr id="547" name="Google Shape;547;p5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50"/>
          <p:cNvSpPr txBox="1"/>
          <p:nvPr/>
        </p:nvSpPr>
        <p:spPr>
          <a:xfrm>
            <a:off x="758586" y="3729350"/>
            <a:ext cx="4671000" cy="33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USP Verified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Tests for: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Accurate potency and ingredients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Contaminant limits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Proper dissolution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GMP auditing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Used by brands like Nature Made, Kirkland Signature (select products).</a:t>
            </a:r>
            <a:endParaRPr/>
          </a:p>
        </p:txBody>
      </p:sp>
      <p:sp>
        <p:nvSpPr>
          <p:cNvPr id="549" name="Google Shape;549;p50"/>
          <p:cNvSpPr txBox="1"/>
          <p:nvPr/>
        </p:nvSpPr>
        <p:spPr>
          <a:xfrm>
            <a:off x="5943611" y="3697850"/>
            <a:ext cx="5780100" cy="54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NSF Certifications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NSF International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offers several options: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NSF Certified for Sport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Ensures no banned substances; required for pro and collegiate athletes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NSF GMP Registration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Facility audit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NSF Certified Supplement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Product-specific testing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ConsumerLab.com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Evaluates: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Ingredient quality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Label accuracy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Contaminant screening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Cost comparisons</a:t>
            </a:r>
            <a:endParaRPr/>
          </a:p>
        </p:txBody>
      </p:sp>
      <p:sp>
        <p:nvSpPr>
          <p:cNvPr id="550" name="Google Shape;550;p50"/>
          <p:cNvSpPr txBox="1"/>
          <p:nvPr/>
        </p:nvSpPr>
        <p:spPr>
          <a:xfrm>
            <a:off x="12507783" y="3729347"/>
            <a:ext cx="5677500" cy="32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Informed Choice &amp; Informed Sport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Used primarily for athlete-safe products.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Tests for &gt;250 banned substances.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ISO-Accredited Laboratories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Testing performed under ISO/IEC 17025 certification indicates: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Reliable laboratory methods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Validated testing procedures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51"/>
          <p:cNvSpPr/>
          <p:nvPr/>
        </p:nvSpPr>
        <p:spPr>
          <a:xfrm rot="10800000">
            <a:off x="-2" y="-8125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5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51"/>
          <p:cNvSpPr txBox="1"/>
          <p:nvPr/>
        </p:nvSpPr>
        <p:spPr>
          <a:xfrm>
            <a:off x="860163" y="1069378"/>
            <a:ext cx="17419318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Label Red Flags to Avoid</a:t>
            </a:r>
            <a:endParaRPr/>
          </a:p>
        </p:txBody>
      </p:sp>
      <p:sp>
        <p:nvSpPr>
          <p:cNvPr id="558" name="Google Shape;558;p5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51"/>
          <p:cNvSpPr txBox="1"/>
          <p:nvPr/>
        </p:nvSpPr>
        <p:spPr>
          <a:xfrm>
            <a:off x="582017" y="3413731"/>
            <a:ext cx="17530500" cy="63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🚩 Proprietary blends that hide ingredient amounts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Makes dosing impossible for clinical use.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🚩 Lack of third-party testing or COA availability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🚩 "Mega-dose" formulations without rationale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Increased toxicity, especially fat-soluble vitamins and minerals.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🚩 Herbal supplements listing only "extract" without standardization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No guarantee of active compound levels (e.g., curcuminoids, EGCG).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🚩 Supplements with unrealistic claims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“Cures cancer”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“Blocks all carbs”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“Instant weight loss”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These are signs of noncompliant companies.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52"/>
          <p:cNvSpPr/>
          <p:nvPr/>
        </p:nvSpPr>
        <p:spPr>
          <a:xfrm rot="10800000">
            <a:off x="-2" y="-11681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5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52"/>
          <p:cNvSpPr txBox="1"/>
          <p:nvPr/>
        </p:nvSpPr>
        <p:spPr>
          <a:xfrm>
            <a:off x="834763" y="358178"/>
            <a:ext cx="17419318" cy="2302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Brand Characteristics of High-Quality Manufacturers</a:t>
            </a:r>
            <a:endParaRPr/>
          </a:p>
        </p:txBody>
      </p:sp>
      <p:sp>
        <p:nvSpPr>
          <p:cNvPr id="567" name="Google Shape;567;p5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52"/>
          <p:cNvSpPr txBox="1"/>
          <p:nvPr/>
        </p:nvSpPr>
        <p:spPr>
          <a:xfrm>
            <a:off x="734417" y="3972531"/>
            <a:ext cx="7087791" cy="5196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High-quality professional brands typically offer: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Full transparency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COAs available for every batch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dosing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based on research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Standardized botanicals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(e.g., 95% curcuminoids)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of scientifically supported forms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(e.g., TRAACS minerals)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Clean excipients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(no artificial dyes, low-allergen formulas)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Robust stability testing</a:t>
            </a:r>
            <a:endParaRPr/>
          </a:p>
        </p:txBody>
      </p:sp>
      <p:sp>
        <p:nvSpPr>
          <p:cNvPr id="569" name="Google Shape;569;p52"/>
          <p:cNvSpPr txBox="1"/>
          <p:nvPr/>
        </p:nvSpPr>
        <p:spPr>
          <a:xfrm>
            <a:off x="9014817" y="4086831"/>
            <a:ext cx="7087791" cy="496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 of reputable professional-grade brands (non-promotional, for educational purposes):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Thorne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Pure Encapsulations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Designs for Health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Integrative Therapeutics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Metagenics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Orthomolecular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These brands all follow GMP and offer full transparency in testing.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53"/>
          <p:cNvSpPr/>
          <p:nvPr/>
        </p:nvSpPr>
        <p:spPr>
          <a:xfrm rot="10800000">
            <a:off x="-2" y="-11681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5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53"/>
          <p:cNvSpPr txBox="1"/>
          <p:nvPr/>
        </p:nvSpPr>
        <p:spPr>
          <a:xfrm>
            <a:off x="834763" y="358178"/>
            <a:ext cx="17419318" cy="2302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GMP vs. Third-Party Testing — What’s the Difference?</a:t>
            </a:r>
            <a:endParaRPr/>
          </a:p>
        </p:txBody>
      </p:sp>
      <p:sp>
        <p:nvSpPr>
          <p:cNvPr id="577" name="Google Shape;577;p5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78" name="Google Shape;578;p53"/>
          <p:cNvGraphicFramePr/>
          <p:nvPr/>
        </p:nvGraphicFramePr>
        <p:xfrm>
          <a:off x="2498725" y="407017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564500"/>
                <a:gridCol w="4625175"/>
                <a:gridCol w="5901725"/>
              </a:tblGrid>
              <a:tr h="76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Factor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GMP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Third-Party Testing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Required by law?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Yes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(voluntary but highly valuable)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8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Who performs testing?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The manufacturer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Independent lab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Manufacturing processes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Finished product quality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Ensures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Consistency and safety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Purity, potency, and lack of adulterants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89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Best practice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GMP-compliant companies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Choose supplements with 3rd-party seals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54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5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54"/>
          <p:cNvSpPr txBox="1"/>
          <p:nvPr/>
        </p:nvSpPr>
        <p:spPr>
          <a:xfrm>
            <a:off x="1202517" y="419675"/>
            <a:ext cx="16812962" cy="22993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33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500"/>
              <a:buFont typeface="Poppins"/>
              <a:buNone/>
            </a:pPr>
            <a:r>
              <a:rPr b="0" i="0" lang="en-US" sz="75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Appropriate Use of Nutrient Supplementation</a:t>
            </a:r>
            <a:endParaRPr/>
          </a:p>
        </p:txBody>
      </p:sp>
      <p:sp>
        <p:nvSpPr>
          <p:cNvPr id="586" name="Google Shape;586;p5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54"/>
          <p:cNvSpPr txBox="1"/>
          <p:nvPr/>
        </p:nvSpPr>
        <p:spPr>
          <a:xfrm>
            <a:off x="1943523" y="4435076"/>
            <a:ext cx="14105274" cy="3075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Times"/>
              <a:buNone/>
            </a:pPr>
            <a:r>
              <a:rPr b="0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supplementation is most effective when targeted, evidence-based, and used to fill gaps created by </a:t>
            </a:r>
            <a:r>
              <a:rPr b="1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inadequate intake</a:t>
            </a:r>
            <a:r>
              <a:rPr b="0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needs</a:t>
            </a:r>
            <a:r>
              <a:rPr b="0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absorption</a:t>
            </a:r>
            <a:r>
              <a:rPr b="0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metabolic defects</a:t>
            </a:r>
            <a:r>
              <a:rPr b="0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or </a:t>
            </a:r>
            <a:r>
              <a:rPr b="1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disease progression</a:t>
            </a:r>
            <a:r>
              <a:rPr b="0" i="0" lang="en-US" sz="3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Supplements are tools—not substitutes—for nutrient-dense diets and lifestyle interventions.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5"/>
          <p:cNvSpPr/>
          <p:nvPr/>
        </p:nvSpPr>
        <p:spPr>
          <a:xfrm rot="10800000">
            <a:off x="-147842" y="-6093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5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55"/>
          <p:cNvSpPr txBox="1"/>
          <p:nvPr/>
        </p:nvSpPr>
        <p:spPr>
          <a:xfrm>
            <a:off x="1202517" y="419676"/>
            <a:ext cx="16812962" cy="2305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Reasons for Supplementation</a:t>
            </a:r>
            <a:endParaRPr/>
          </a:p>
        </p:txBody>
      </p:sp>
      <p:sp>
        <p:nvSpPr>
          <p:cNvPr id="595" name="Google Shape;595;p5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55"/>
          <p:cNvSpPr txBox="1"/>
          <p:nvPr/>
        </p:nvSpPr>
        <p:spPr>
          <a:xfrm>
            <a:off x="891041" y="3691087"/>
            <a:ext cx="4778481" cy="51854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Documented Deficiency or Insufficiency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deficiency anemia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iron bisglycinate, iron sulfate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 insufficiency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vitamin D3 with K2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B12 deficiency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methylcobalamin, hydroxocobalamin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Iodine deficiency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potassium iodide (with thyroid function monitoring)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Best practice: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Base dosing on labs, symptoms, and root cause.</a:t>
            </a:r>
            <a:endParaRPr/>
          </a:p>
        </p:txBody>
      </p:sp>
      <p:sp>
        <p:nvSpPr>
          <p:cNvPr id="597" name="Google Shape;597;p55"/>
          <p:cNvSpPr txBox="1"/>
          <p:nvPr/>
        </p:nvSpPr>
        <p:spPr>
          <a:xfrm>
            <a:off x="6298200" y="3716487"/>
            <a:ext cx="4574884" cy="5033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Increased Physiological Requirements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Certain populations have higher nutritional needs: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Pregnancy &amp; lactation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prenatal vitamins, iron, DHA, choline, folate (methylated or folinic)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Aging adults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B12, vitamin D, calcium, protein, omega-3s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Athletes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electrolytes, magnesium, protein, creatine, 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Infants/children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vitamin D, iron (if breastfeeding)</a:t>
            </a:r>
            <a:endParaRPr/>
          </a:p>
        </p:txBody>
      </p:sp>
      <p:sp>
        <p:nvSpPr>
          <p:cNvPr id="598" name="Google Shape;598;p55"/>
          <p:cNvSpPr txBox="1"/>
          <p:nvPr/>
        </p:nvSpPr>
        <p:spPr>
          <a:xfrm>
            <a:off x="11781163" y="3767287"/>
            <a:ext cx="6126071" cy="6244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Malabsorption or Digestive Disorders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Conditions that limit nutrient absorption often </a:t>
            </a:r>
            <a:r>
              <a:rPr b="0" i="1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require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supplementation: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Celiac disease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Crohn’s disease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Ulcerative colitis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Bariatric surgery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PPI or metformin use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Exocrine pancreatic insufficiency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SIBO or chronic diarrhea</a:t>
            </a:r>
            <a:endParaRPr/>
          </a:p>
          <a:p>
            <a:pPr indent="0" lvl="0" marL="0" marR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supplements:</a:t>
            </a:r>
            <a:endParaRPr/>
          </a:p>
          <a:p>
            <a:pPr indent="-317500" lvl="0" marL="457200" marR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Char char="•"/>
            </a:pPr>
            <a:r>
              <a:rPr b="1" i="0" lang="en-US" sz="1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B12, iron, folate</a:t>
            </a:r>
            <a:endParaRPr/>
          </a:p>
          <a:p>
            <a:pPr indent="-317500" lvl="0" marL="457200" marR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Char char="•"/>
            </a:pPr>
            <a:r>
              <a:rPr b="1" i="0" lang="en-US" sz="1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Fat-soluble vitamins (A, D, E, K)</a:t>
            </a:r>
            <a:endParaRPr/>
          </a:p>
          <a:p>
            <a:pPr indent="-317500" lvl="0" marL="457200" marR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Char char="•"/>
            </a:pPr>
            <a:r>
              <a:rPr b="1" i="0" lang="en-US" sz="1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Calcium, magnesium</a:t>
            </a:r>
            <a:endParaRPr/>
          </a:p>
          <a:p>
            <a:pPr indent="-317500" lvl="0" marL="457200" marR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Char char="•"/>
            </a:pPr>
            <a:r>
              <a:rPr b="1" i="0" lang="en-US" sz="1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Pancreatic enzymes</a:t>
            </a:r>
            <a:endParaRPr/>
          </a:p>
          <a:p>
            <a:pPr indent="-317500" lvl="0" marL="457200" marR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"/>
              <a:buChar char="•"/>
            </a:pPr>
            <a:r>
              <a:rPr b="1" i="0" lang="en-US" sz="16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Medium-chain triglycerides (MCTs)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56"/>
          <p:cNvSpPr/>
          <p:nvPr/>
        </p:nvSpPr>
        <p:spPr>
          <a:xfrm rot="10800000">
            <a:off x="-147842" y="-6093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5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56"/>
          <p:cNvSpPr txBox="1"/>
          <p:nvPr/>
        </p:nvSpPr>
        <p:spPr>
          <a:xfrm>
            <a:off x="1202517" y="419676"/>
            <a:ext cx="16812962" cy="3632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Appropriate Supplement </a:t>
            </a:r>
            <a:endParaRPr/>
          </a:p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Forms and Dosing</a:t>
            </a:r>
            <a:endParaRPr/>
          </a:p>
        </p:txBody>
      </p:sp>
      <p:sp>
        <p:nvSpPr>
          <p:cNvPr id="606" name="Google Shape;606;p5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56"/>
          <p:cNvSpPr txBox="1"/>
          <p:nvPr/>
        </p:nvSpPr>
        <p:spPr>
          <a:xfrm>
            <a:off x="891041" y="3691087"/>
            <a:ext cx="4778481" cy="4904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Bioavailable Forms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 of preferred 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glycinate or citrate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(better absorbed than oxide)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Methylcobalamin or adenosylcobalamin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(vs. cyanocobalamin)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triglyceride form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(vs. ethyl ester)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Chelated minerals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(bisglycinate, picolinate)</a:t>
            </a:r>
            <a:endParaRPr/>
          </a:p>
        </p:txBody>
      </p:sp>
      <p:sp>
        <p:nvSpPr>
          <p:cNvPr id="608" name="Google Shape;608;p56"/>
          <p:cNvSpPr txBox="1"/>
          <p:nvPr/>
        </p:nvSpPr>
        <p:spPr>
          <a:xfrm>
            <a:off x="6298200" y="3716487"/>
            <a:ext cx="5691601" cy="6619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Clinically Effective Doses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doses supported by: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RDA/DRI for prevention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trials for therapeutic use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D3: 1,000–4,000 IU/day (maintenance)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EPA+DHA: 1–2 g/day for inflammation, 2–4 g/day for triglycerides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Iron: 30–60 mg elemental iron/day for deficiency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Folate: 400–800 mcg/day, 4 mg/day in high-risk NTD pregnancies</a:t>
            </a:r>
            <a:endParaRPr/>
          </a:p>
        </p:txBody>
      </p:sp>
      <p:sp>
        <p:nvSpPr>
          <p:cNvPr id="609" name="Google Shape;609;p56"/>
          <p:cNvSpPr txBox="1"/>
          <p:nvPr/>
        </p:nvSpPr>
        <p:spPr>
          <a:xfrm>
            <a:off x="12593963" y="3665687"/>
            <a:ext cx="4907565" cy="6473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Targeted vs. Broad Supplementation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Targeted supplementation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Based on individual labs, symptoms, medications, diet, and genetics.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Most clinically effective and safest.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Broad supplementation (multivitamins)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Useful for general coverage in low-nutrient diets, aging adults, or chronic illness.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Must not exceed tolerable upper intake levels.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57"/>
          <p:cNvSpPr/>
          <p:nvPr/>
        </p:nvSpPr>
        <p:spPr>
          <a:xfrm rot="10800000">
            <a:off x="-147842" y="-6093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5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57"/>
          <p:cNvSpPr txBox="1"/>
          <p:nvPr/>
        </p:nvSpPr>
        <p:spPr>
          <a:xfrm>
            <a:off x="1202517" y="419676"/>
            <a:ext cx="16812962" cy="2305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Safety Considerations in Supplementation</a:t>
            </a:r>
            <a:endParaRPr/>
          </a:p>
        </p:txBody>
      </p:sp>
      <p:sp>
        <p:nvSpPr>
          <p:cNvPr id="617" name="Google Shape;617;p5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57"/>
          <p:cNvSpPr txBox="1"/>
          <p:nvPr/>
        </p:nvSpPr>
        <p:spPr>
          <a:xfrm>
            <a:off x="661556" y="3640287"/>
            <a:ext cx="4778481" cy="468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Tolerable Upper Intake Levels (ULs)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Important nutrients with toxicity risks: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A (retinol): liver toxicity, teratogenicity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D: hypercalcemia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Iron: oxidative stress, GI distress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Zinc: copper deficiency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Selenium: selenosis</a:t>
            </a:r>
            <a:endParaRPr/>
          </a:p>
        </p:txBody>
      </p:sp>
      <p:sp>
        <p:nvSpPr>
          <p:cNvPr id="619" name="Google Shape;619;p57"/>
          <p:cNvSpPr txBox="1"/>
          <p:nvPr/>
        </p:nvSpPr>
        <p:spPr>
          <a:xfrm>
            <a:off x="6298200" y="3716487"/>
            <a:ext cx="5691601" cy="5207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Drug–Nutrient Interactions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PPIs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↓ B12, Mg, Ca 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Metformin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↓ B12 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Statins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↓ CoQ10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Warfarin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affected by vitamin K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Diuretics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alter Mg, K, Na levels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Monitoring is essential.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20" name="Google Shape;620;p57"/>
          <p:cNvSpPr txBox="1"/>
          <p:nvPr/>
        </p:nvSpPr>
        <p:spPr>
          <a:xfrm>
            <a:off x="12593963" y="3665687"/>
            <a:ext cx="4907565" cy="53325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Conditions Where Over-Supplementation Is Dangerous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Hemochromatosis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avoid iron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Sarcoidosis or hyperparathyroidism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avoid high-dose 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Kidney disease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caution with minerals, fat-soluble vitamins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Pregnancy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limit vitamin A (retinol), herbs with uterotonic potential</a:t>
            </a:r>
            <a:endParaRPr/>
          </a:p>
        </p:txBody>
      </p:sp>
      <p:sp>
        <p:nvSpPr>
          <p:cNvPr id="621" name="Google Shape;621;p57"/>
          <p:cNvSpPr/>
          <p:nvPr/>
        </p:nvSpPr>
        <p:spPr>
          <a:xfrm>
            <a:off x="15957100" y="5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58"/>
          <p:cNvSpPr/>
          <p:nvPr/>
        </p:nvSpPr>
        <p:spPr>
          <a:xfrm rot="10800000">
            <a:off x="-147842" y="-6093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5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58"/>
          <p:cNvSpPr txBox="1"/>
          <p:nvPr/>
        </p:nvSpPr>
        <p:spPr>
          <a:xfrm>
            <a:off x="1151717" y="1003876"/>
            <a:ext cx="16812962" cy="11494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When Food First Is Preferred</a:t>
            </a:r>
            <a:endParaRPr/>
          </a:p>
        </p:txBody>
      </p:sp>
      <p:sp>
        <p:nvSpPr>
          <p:cNvPr id="629" name="Google Shape;629;p5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58"/>
          <p:cNvSpPr txBox="1"/>
          <p:nvPr/>
        </p:nvSpPr>
        <p:spPr>
          <a:xfrm>
            <a:off x="1432065" y="3792687"/>
            <a:ext cx="15128190" cy="491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should be prioritized when: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density can be improved through dietary modification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Whole-food matrix enhances absorption (e.g., vitamin C with iron; fat with carotenoids)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Phytochemicals and fiber provide synergistic benefits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disease risk reduction requires lifestyle change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Clinically, supplementation does not replace dietary correction.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59"/>
          <p:cNvSpPr/>
          <p:nvPr/>
        </p:nvSpPr>
        <p:spPr>
          <a:xfrm rot="10800000">
            <a:off x="-147842" y="-6093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5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59"/>
          <p:cNvSpPr txBox="1"/>
          <p:nvPr/>
        </p:nvSpPr>
        <p:spPr>
          <a:xfrm>
            <a:off x="1126317" y="394276"/>
            <a:ext cx="16812962" cy="2305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Decision Framework for Supplementation</a:t>
            </a:r>
            <a:endParaRPr/>
          </a:p>
        </p:txBody>
      </p:sp>
      <p:sp>
        <p:nvSpPr>
          <p:cNvPr id="638" name="Google Shape;638;p5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59"/>
          <p:cNvSpPr txBox="1"/>
          <p:nvPr/>
        </p:nvSpPr>
        <p:spPr>
          <a:xfrm>
            <a:off x="492265" y="4402287"/>
            <a:ext cx="3017548" cy="471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Step 1: Assess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Symptoms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Lifestyle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Family history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Special populations (pregnant, elderly, athletes)</a:t>
            </a:r>
            <a:endParaRPr/>
          </a:p>
        </p:txBody>
      </p:sp>
      <p:sp>
        <p:nvSpPr>
          <p:cNvPr id="640" name="Google Shape;640;p59"/>
          <p:cNvSpPr txBox="1"/>
          <p:nvPr/>
        </p:nvSpPr>
        <p:spPr>
          <a:xfrm>
            <a:off x="3845066" y="4402287"/>
            <a:ext cx="3017548" cy="440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Step 2: Identify Gaps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nutrient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requirements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Absorption impairments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Metabolic dysfunction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Disease-specific needs</a:t>
            </a:r>
            <a:endParaRPr/>
          </a:p>
        </p:txBody>
      </p:sp>
      <p:sp>
        <p:nvSpPr>
          <p:cNvPr id="641" name="Google Shape;641;p59"/>
          <p:cNvSpPr txBox="1"/>
          <p:nvPr/>
        </p:nvSpPr>
        <p:spPr>
          <a:xfrm>
            <a:off x="7401066" y="4351487"/>
            <a:ext cx="3017548" cy="4638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Step 3: Select Correct Nutrient, Form, and Dose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evidence-based dosing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Choose bioavailable forms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Prefer third-party tested supplements (USP, NSF, etc.)</a:t>
            </a:r>
            <a:endParaRPr/>
          </a:p>
        </p:txBody>
      </p:sp>
      <p:sp>
        <p:nvSpPr>
          <p:cNvPr id="642" name="Google Shape;642;p59"/>
          <p:cNvSpPr txBox="1"/>
          <p:nvPr/>
        </p:nvSpPr>
        <p:spPr>
          <a:xfrm>
            <a:off x="10957066" y="4313387"/>
            <a:ext cx="3017548" cy="369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Step 4: Monitor &amp; Adjust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Follow-up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Symptom change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Side effects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Drug interactions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Duration of supplementation</a:t>
            </a:r>
            <a:endParaRPr/>
          </a:p>
        </p:txBody>
      </p:sp>
      <p:sp>
        <p:nvSpPr>
          <p:cNvPr id="643" name="Google Shape;643;p59"/>
          <p:cNvSpPr txBox="1"/>
          <p:nvPr/>
        </p:nvSpPr>
        <p:spPr>
          <a:xfrm>
            <a:off x="14513066" y="4237187"/>
            <a:ext cx="3017548" cy="3393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Step 5: Discontinue When Appropriate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Once the deficiency is corrected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When dietary intake is adequate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If no clinical benefit is observed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 txBox="1"/>
          <p:nvPr/>
        </p:nvSpPr>
        <p:spPr>
          <a:xfrm>
            <a:off x="1100917" y="1067916"/>
            <a:ext cx="16812962" cy="1120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Industrial Agricultural Downsides</a:t>
            </a:r>
            <a:endParaRPr/>
          </a:p>
        </p:txBody>
      </p:sp>
      <p:sp>
        <p:nvSpPr>
          <p:cNvPr id="106" name="Google Shape;106;p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7" name="Google Shape;107;p6"/>
          <p:cNvGraphicFramePr/>
          <p:nvPr/>
        </p:nvGraphicFramePr>
        <p:xfrm>
          <a:off x="2289175" y="41209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703150"/>
                <a:gridCol w="8180125"/>
              </a:tblGrid>
              <a:tr h="87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Practice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Consequence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Monocropping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Soil micronutrient depletion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5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High-yield hybrids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Lower vitamin and mineral density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Early harvest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Decreased antioxidants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5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Long shipping distances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loss from oxidation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0"/>
          <p:cNvSpPr/>
          <p:nvPr/>
        </p:nvSpPr>
        <p:spPr>
          <a:xfrm rot="10800000">
            <a:off x="-147842" y="-6093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6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60"/>
          <p:cNvSpPr txBox="1"/>
          <p:nvPr/>
        </p:nvSpPr>
        <p:spPr>
          <a:xfrm>
            <a:off x="1126317" y="394276"/>
            <a:ext cx="16812962" cy="3657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Population-Specific Supplementation Guidelines</a:t>
            </a:r>
            <a:endParaRPr/>
          </a:p>
        </p:txBody>
      </p:sp>
      <p:sp>
        <p:nvSpPr>
          <p:cNvPr id="651" name="Google Shape;651;p6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60"/>
          <p:cNvSpPr txBox="1"/>
          <p:nvPr/>
        </p:nvSpPr>
        <p:spPr>
          <a:xfrm>
            <a:off x="492265" y="4402287"/>
            <a:ext cx="3017548" cy="4561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Pregnancy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Folate/folinic acid or 5-MTHF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Iodine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DHA (300–600 mg/day)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Choline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 (1,000–4,000 IU)</a:t>
            </a:r>
            <a:endParaRPr/>
          </a:p>
        </p:txBody>
      </p:sp>
      <p:sp>
        <p:nvSpPr>
          <p:cNvPr id="653" name="Google Shape;653;p60"/>
          <p:cNvSpPr txBox="1"/>
          <p:nvPr/>
        </p:nvSpPr>
        <p:spPr>
          <a:xfrm>
            <a:off x="3845066" y="4402287"/>
            <a:ext cx="3017548" cy="405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Older Adults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and magnesium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supplements (sarcopenia prevention)</a:t>
            </a:r>
            <a:endParaRPr/>
          </a:p>
        </p:txBody>
      </p:sp>
      <p:sp>
        <p:nvSpPr>
          <p:cNvPr id="654" name="Google Shape;654;p60"/>
          <p:cNvSpPr txBox="1"/>
          <p:nvPr/>
        </p:nvSpPr>
        <p:spPr>
          <a:xfrm>
            <a:off x="7401066" y="4351487"/>
            <a:ext cx="3017548" cy="5755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Vegans/Vegetarians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(if low ferritin)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Iodine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DHA/EPA from algal oil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Possibly taurine or carnitine (case-by-case)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55" name="Google Shape;655;p60"/>
          <p:cNvSpPr txBox="1"/>
          <p:nvPr/>
        </p:nvSpPr>
        <p:spPr>
          <a:xfrm>
            <a:off x="10957066" y="4313387"/>
            <a:ext cx="3017548" cy="6085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Athletes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(if menstruating female athletes)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Electrolytes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Creatine monohydrate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powder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 vitamins for energy metabolism</a:t>
            </a:r>
            <a:endParaRPr/>
          </a:p>
        </p:txBody>
      </p:sp>
      <p:sp>
        <p:nvSpPr>
          <p:cNvPr id="656" name="Google Shape;656;p60"/>
          <p:cNvSpPr txBox="1"/>
          <p:nvPr/>
        </p:nvSpPr>
        <p:spPr>
          <a:xfrm>
            <a:off x="14513067" y="4237187"/>
            <a:ext cx="3256089" cy="6394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E. Chronic Illness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Diabetes → magnesium, chromium, alpha-lipoic acid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Cardiovascular disease → omega-3s, CoQ10, niacin (as clinically indicated)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 disorders → vitamins A/D/E/K, B12, iron, zinc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Autoimmunity → vitamin D, omega-3s, curcumin (adjunctive)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57" name="Google Shape;657;p60"/>
          <p:cNvSpPr/>
          <p:nvPr/>
        </p:nvSpPr>
        <p:spPr>
          <a:xfrm>
            <a:off x="15957100" y="5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61"/>
          <p:cNvSpPr/>
          <p:nvPr/>
        </p:nvSpPr>
        <p:spPr>
          <a:xfrm rot="10800000">
            <a:off x="-147842" y="-6093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6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61"/>
          <p:cNvSpPr txBox="1"/>
          <p:nvPr/>
        </p:nvSpPr>
        <p:spPr>
          <a:xfrm>
            <a:off x="1126317" y="394276"/>
            <a:ext cx="16812962" cy="3657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Poppins"/>
              <a:buNone/>
            </a:pPr>
            <a:r>
              <a:rPr b="0" i="0" lang="en-US" sz="7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When Supplements Improve Clinical Outcomes</a:t>
            </a:r>
            <a:endParaRPr/>
          </a:p>
        </p:txBody>
      </p:sp>
      <p:sp>
        <p:nvSpPr>
          <p:cNvPr id="665" name="Google Shape;665;p6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66" name="Google Shape;666;p61"/>
          <p:cNvGraphicFramePr/>
          <p:nvPr/>
        </p:nvGraphicFramePr>
        <p:xfrm>
          <a:off x="2612538" y="343517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769375"/>
                <a:gridCol w="8071150"/>
              </a:tblGrid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Effective Supplements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deficiency anemia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+ vitamin 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Osteoporosis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+ vitamin D + K2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Hypertriglyceridemia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High-dose EPA/DHA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Depression (adjunct)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methylfolate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Age-related macular degeneration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AREDS/AREDS2 formula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Pregnancy NTD prevention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 or 5-MTHF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Pernicious anemia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 injections/oral high-dose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IBD remission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omega-3, probiotics (strain specific)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67" name="Google Shape;667;p61"/>
          <p:cNvSpPr/>
          <p:nvPr/>
        </p:nvSpPr>
        <p:spPr>
          <a:xfrm>
            <a:off x="15957100" y="5634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2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6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62"/>
          <p:cNvSpPr txBox="1"/>
          <p:nvPr/>
        </p:nvSpPr>
        <p:spPr>
          <a:xfrm>
            <a:off x="1118336" y="997527"/>
            <a:ext cx="16812964" cy="1129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</a:t>
            </a:r>
            <a:endParaRPr/>
          </a:p>
        </p:txBody>
      </p:sp>
      <p:sp>
        <p:nvSpPr>
          <p:cNvPr id="675" name="Google Shape;675;p6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62"/>
          <p:cNvSpPr txBox="1"/>
          <p:nvPr/>
        </p:nvSpPr>
        <p:spPr>
          <a:xfrm>
            <a:off x="2172123" y="3469876"/>
            <a:ext cx="12591403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Fat-Soluble Vitamins: Supplemental Forms &amp; Clinical Notes</a:t>
            </a:r>
            <a:endParaRPr/>
          </a:p>
        </p:txBody>
      </p:sp>
      <p:sp>
        <p:nvSpPr>
          <p:cNvPr id="677" name="Google Shape;677;p62"/>
          <p:cNvSpPr txBox="1"/>
          <p:nvPr/>
        </p:nvSpPr>
        <p:spPr>
          <a:xfrm>
            <a:off x="1029124" y="4376887"/>
            <a:ext cx="3027421" cy="5703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Retinol / Retinyl palmitate or acetate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animal-derived, active form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Beta-carotene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plant form, provitamin 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notes: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Retinol is more potent; excessive intake risks toxicity.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Beta-carotene is safer but poorly converted in smokers or those with hypothyroidism.</a:t>
            </a:r>
            <a:endParaRPr/>
          </a:p>
        </p:txBody>
      </p:sp>
      <p:sp>
        <p:nvSpPr>
          <p:cNvPr id="678" name="Google Shape;678;p62"/>
          <p:cNvSpPr txBox="1"/>
          <p:nvPr/>
        </p:nvSpPr>
        <p:spPr>
          <a:xfrm>
            <a:off x="5512224" y="4425896"/>
            <a:ext cx="3027300" cy="49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D3 (cholecalciferol)</a:t>
            </a:r>
            <a:r>
              <a:rPr b="0" i="0" lang="en-US" sz="1900" u="none" cap="none" strike="noStrike">
                <a:solidFill>
                  <a:srgbClr val="000000"/>
                </a:solidFill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 → higher bioavailability; preferred</a:t>
            </a:r>
            <a:endParaRPr>
              <a:highlight>
                <a:srgbClr val="FFF2CC"/>
              </a:highlight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D2 (ergocalciferol)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used pharmaceutically but less effective in raising 25(OH)D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Special 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Calcitriol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active form used ONLY in renal disease or hypoparathyroidism..</a:t>
            </a:r>
            <a:endParaRPr/>
          </a:p>
        </p:txBody>
      </p:sp>
      <p:sp>
        <p:nvSpPr>
          <p:cNvPr id="679" name="Google Shape;679;p62"/>
          <p:cNvSpPr txBox="1"/>
          <p:nvPr/>
        </p:nvSpPr>
        <p:spPr>
          <a:xfrm>
            <a:off x="9995324" y="4456257"/>
            <a:ext cx="30273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d-alpha-tocopherol</a:t>
            </a:r>
            <a:r>
              <a:rPr b="0" i="0" lang="en-US" sz="1900" u="none" cap="none" strike="noStrike">
                <a:solidFill>
                  <a:srgbClr val="000000"/>
                </a:solidFill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 → natural, preferred</a:t>
            </a:r>
            <a:endParaRPr>
              <a:highlight>
                <a:srgbClr val="FFF2CC"/>
              </a:highlight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dl-alpha-tocopherol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synthetic, less bioactive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Mixed tocopherols/tocotrienols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better antioxidant profile</a:t>
            </a:r>
            <a:endParaRPr/>
          </a:p>
        </p:txBody>
      </p:sp>
      <p:sp>
        <p:nvSpPr>
          <p:cNvPr id="680" name="Google Shape;680;p62"/>
          <p:cNvSpPr txBox="1"/>
          <p:nvPr/>
        </p:nvSpPr>
        <p:spPr>
          <a:xfrm>
            <a:off x="14135523" y="4430398"/>
            <a:ext cx="30273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K1 (phylloquinone)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clotting factor support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Times"/>
                <a:ea typeface="Times"/>
                <a:cs typeface="Times"/>
                <a:sym typeface="Times"/>
              </a:rPr>
              <a:t>K2 (MK-4, MK-7)</a:t>
            </a:r>
            <a:r>
              <a:rPr b="0" i="0" lang="en-US" sz="19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Times"/>
                <a:ea typeface="Times"/>
                <a:cs typeface="Times"/>
                <a:sym typeface="Times"/>
              </a:rPr>
              <a:t> → bone/vascular health</a:t>
            </a:r>
            <a:endParaRPr>
              <a:highlight>
                <a:srgbClr val="FFFFFF"/>
              </a:highlight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MK-7 has a longer half-life and superior activation of osteocalcin.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63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6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63"/>
          <p:cNvSpPr txBox="1"/>
          <p:nvPr/>
        </p:nvSpPr>
        <p:spPr>
          <a:xfrm>
            <a:off x="1118336" y="997527"/>
            <a:ext cx="16812964" cy="1129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</a:t>
            </a:r>
            <a:endParaRPr/>
          </a:p>
        </p:txBody>
      </p:sp>
      <p:sp>
        <p:nvSpPr>
          <p:cNvPr id="688" name="Google Shape;688;p6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63"/>
          <p:cNvSpPr txBox="1"/>
          <p:nvPr/>
        </p:nvSpPr>
        <p:spPr>
          <a:xfrm>
            <a:off x="2172123" y="3469876"/>
            <a:ext cx="12591403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Water-Soluble Vitamins: Supplemental Forms &amp; Clinical Notes</a:t>
            </a:r>
            <a:endParaRPr/>
          </a:p>
        </p:txBody>
      </p:sp>
      <p:sp>
        <p:nvSpPr>
          <p:cNvPr id="690" name="Google Shape;690;p63"/>
          <p:cNvSpPr txBox="1"/>
          <p:nvPr/>
        </p:nvSpPr>
        <p:spPr>
          <a:xfrm>
            <a:off x="2629324" y="4834087"/>
            <a:ext cx="4112873" cy="3280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C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Ascorbic acid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standard form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Buffered forms (calcium/magnesium ascorbate)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gentler on GI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Liposomal vitamin C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higher absorption</a:t>
            </a:r>
            <a:endParaRPr/>
          </a:p>
        </p:txBody>
      </p:sp>
      <p:sp>
        <p:nvSpPr>
          <p:cNvPr id="691" name="Google Shape;691;p63"/>
          <p:cNvSpPr txBox="1"/>
          <p:nvPr/>
        </p:nvSpPr>
        <p:spPr>
          <a:xfrm>
            <a:off x="7944715" y="4757887"/>
            <a:ext cx="9145645" cy="48545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B-Complex Vitamins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Thiamine HCl,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Benfotiamine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(high-bioavailability fat-soluble form)</a:t>
            </a:r>
            <a:b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B2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Riboflavin-5’-phosphate (active form)</a:t>
            </a:r>
            <a:b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B3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Nicotinic acid (lipids), Niacinamide (non-flushing), Inositol hexanicotinate</a:t>
            </a:r>
            <a:b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B5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Pantothenic acid, Pantethine (cholesterol support)</a:t>
            </a:r>
            <a:b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B6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Pyridoxine HCl,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P5P (active form)</a:t>
            </a:r>
            <a:b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B7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Biotin</a:t>
            </a:r>
            <a:b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B9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Folic acid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Folinic acid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5-MTHF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(preferred for MTHFR variants)</a:t>
            </a:r>
            <a:b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Cyanocobalamin, Methylcobalamin, Hydroxocobalamin, Adenosylcobalamin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notes: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 neurological conditions and MTHFR polymorphisms → methylcobalamin + 5-MTHF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 smokers → avoid high-dose niacinamide due to methylation burden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64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6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64"/>
          <p:cNvSpPr txBox="1"/>
          <p:nvPr/>
        </p:nvSpPr>
        <p:spPr>
          <a:xfrm>
            <a:off x="1118336" y="997527"/>
            <a:ext cx="16812964" cy="1129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</a:t>
            </a:r>
            <a:endParaRPr/>
          </a:p>
        </p:txBody>
      </p:sp>
      <p:sp>
        <p:nvSpPr>
          <p:cNvPr id="699" name="Google Shape;699;p6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64"/>
          <p:cNvSpPr txBox="1"/>
          <p:nvPr/>
        </p:nvSpPr>
        <p:spPr>
          <a:xfrm>
            <a:off x="2172123" y="3469876"/>
            <a:ext cx="12591403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Minerals: Supplemental Forms &amp; Clinical Notes</a:t>
            </a:r>
            <a:endParaRPr/>
          </a:p>
        </p:txBody>
      </p:sp>
      <p:sp>
        <p:nvSpPr>
          <p:cNvPr id="701" name="Google Shape;701;p64"/>
          <p:cNvSpPr txBox="1"/>
          <p:nvPr/>
        </p:nvSpPr>
        <p:spPr>
          <a:xfrm>
            <a:off x="546524" y="4605487"/>
            <a:ext cx="2930185" cy="46860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Calcium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carbonate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requires stomach acid; 40% elemental Ca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citrate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best for low-acid users, elderly; 21% elemental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hydroxyapatite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bone-supporting matrix form</a:t>
            </a:r>
            <a:endParaRPr/>
          </a:p>
        </p:txBody>
      </p:sp>
      <p:sp>
        <p:nvSpPr>
          <p:cNvPr id="702" name="Google Shape;702;p64"/>
          <p:cNvSpPr txBox="1"/>
          <p:nvPr/>
        </p:nvSpPr>
        <p:spPr>
          <a:xfrm>
            <a:off x="3670724" y="4669447"/>
            <a:ext cx="3543656" cy="45581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Magnesium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glycinate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relaxation, anxiety, sleep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citrate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constipation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malate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energy, fibromyalgia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oxide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poor absorption; laxative benefits only</a:t>
            </a:r>
            <a:endParaRPr/>
          </a:p>
        </p:txBody>
      </p:sp>
      <p:sp>
        <p:nvSpPr>
          <p:cNvPr id="703" name="Google Shape;703;p64"/>
          <p:cNvSpPr txBox="1"/>
          <p:nvPr/>
        </p:nvSpPr>
        <p:spPr>
          <a:xfrm>
            <a:off x="7048924" y="4630887"/>
            <a:ext cx="3256089" cy="3733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Iron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Ferrous sulfate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standard, more GI upset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Ferrous bisglycinate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gentle, highly absorbed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Heme iron polypeptide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highest bioavailability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04" name="Google Shape;704;p64"/>
          <p:cNvSpPr txBox="1"/>
          <p:nvPr/>
        </p:nvSpPr>
        <p:spPr>
          <a:xfrm>
            <a:off x="10528724" y="4465787"/>
            <a:ext cx="3256089" cy="6767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Zinc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 picolinate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best 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 gluconate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common cold lozenges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 oxide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poor absorption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E. Selenium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Selenomethionine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most bioavailable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selenite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used therapeutically in cancer trials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05" name="Google Shape;705;p64"/>
          <p:cNvSpPr txBox="1"/>
          <p:nvPr/>
        </p:nvSpPr>
        <p:spPr>
          <a:xfrm>
            <a:off x="14414923" y="4465787"/>
            <a:ext cx="3256089" cy="5995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F. Chromium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Chromium picolinate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glucose control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Chromium polynicotinate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alternative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G. Iodine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Potassium iodide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Kelp extracts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(variable content; not preferred clinically)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5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6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65"/>
          <p:cNvSpPr txBox="1"/>
          <p:nvPr/>
        </p:nvSpPr>
        <p:spPr>
          <a:xfrm>
            <a:off x="1118336" y="997527"/>
            <a:ext cx="16812964" cy="1129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</a:t>
            </a:r>
            <a:endParaRPr/>
          </a:p>
        </p:txBody>
      </p:sp>
      <p:sp>
        <p:nvSpPr>
          <p:cNvPr id="713" name="Google Shape;713;p6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65"/>
          <p:cNvSpPr txBox="1"/>
          <p:nvPr/>
        </p:nvSpPr>
        <p:spPr>
          <a:xfrm>
            <a:off x="2172123" y="3469876"/>
            <a:ext cx="12591403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Fatty Acids: Supplemental Forms &amp; Clinical Notes</a:t>
            </a:r>
            <a:endParaRPr/>
          </a:p>
        </p:txBody>
      </p:sp>
      <p:sp>
        <p:nvSpPr>
          <p:cNvPr id="715" name="Google Shape;715;p65"/>
          <p:cNvSpPr txBox="1"/>
          <p:nvPr/>
        </p:nvSpPr>
        <p:spPr>
          <a:xfrm>
            <a:off x="3213524" y="4376887"/>
            <a:ext cx="5772009" cy="54800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Fatty Acids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Triglyceride form (TG)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best absorbed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Ethyl ester (EE)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requires digestion; lower bioavailability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Phospholipid form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(krill oil) → enhanced 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Algal oil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vegan DHA/EPA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notes: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Triglyceride and phospholipid forms consistently outperform ethyl esters in plasma EPA/DHA levels.</a:t>
            </a:r>
            <a:endParaRPr/>
          </a:p>
        </p:txBody>
      </p:sp>
      <p:sp>
        <p:nvSpPr>
          <p:cNvPr id="716" name="Google Shape;716;p65"/>
          <p:cNvSpPr txBox="1"/>
          <p:nvPr/>
        </p:nvSpPr>
        <p:spPr>
          <a:xfrm>
            <a:off x="10325524" y="4542447"/>
            <a:ext cx="5073609" cy="2987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Omega-6 &amp; Omega-9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GLA from borage or evening primrose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Oleic acid from olive oil (usually food-based)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66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6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66"/>
          <p:cNvSpPr txBox="1"/>
          <p:nvPr/>
        </p:nvSpPr>
        <p:spPr>
          <a:xfrm>
            <a:off x="1118336" y="997527"/>
            <a:ext cx="16812964" cy="1129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</a:t>
            </a:r>
            <a:endParaRPr/>
          </a:p>
        </p:txBody>
      </p:sp>
      <p:sp>
        <p:nvSpPr>
          <p:cNvPr id="724" name="Google Shape;724;p6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66"/>
          <p:cNvSpPr txBox="1"/>
          <p:nvPr/>
        </p:nvSpPr>
        <p:spPr>
          <a:xfrm>
            <a:off x="2172123" y="3469876"/>
            <a:ext cx="12591403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&amp; Amino Acids: Supplemental Forms &amp; Clinical Notes</a:t>
            </a:r>
            <a:endParaRPr/>
          </a:p>
        </p:txBody>
      </p:sp>
      <p:sp>
        <p:nvSpPr>
          <p:cNvPr id="726" name="Google Shape;726;p66"/>
          <p:cNvSpPr txBox="1"/>
          <p:nvPr/>
        </p:nvSpPr>
        <p:spPr>
          <a:xfrm>
            <a:off x="3213524" y="4376887"/>
            <a:ext cx="5772009" cy="4988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Powders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Whey protein isolate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complete protein; fast 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Whey concentrate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contains lactose; more whole-food nutrients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Casein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slow-digesting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Pea, rice, soy protein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plant-based alternatives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Collagen peptides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not a complete protein, but supports connective tissue</a:t>
            </a:r>
            <a:endParaRPr/>
          </a:p>
        </p:txBody>
      </p:sp>
      <p:sp>
        <p:nvSpPr>
          <p:cNvPr id="727" name="Google Shape;727;p66"/>
          <p:cNvSpPr txBox="1"/>
          <p:nvPr/>
        </p:nvSpPr>
        <p:spPr>
          <a:xfrm>
            <a:off x="10325524" y="4542447"/>
            <a:ext cx="5073609" cy="4836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Amino Acids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BCAAs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leucine, isoleucine, valine (muscle repair)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Glutamine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gut healing, immune support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Taurine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cardiovascular &amp; bile acid support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Carnitine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(L-carnitine, acetyl-L-carnitine) → mitochondrial energy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Tryptophan / 5-HTP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serotonin support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67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6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67"/>
          <p:cNvSpPr txBox="1"/>
          <p:nvPr/>
        </p:nvSpPr>
        <p:spPr>
          <a:xfrm>
            <a:off x="1118336" y="997527"/>
            <a:ext cx="16812964" cy="1129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</a:t>
            </a:r>
            <a:endParaRPr/>
          </a:p>
        </p:txBody>
      </p:sp>
      <p:sp>
        <p:nvSpPr>
          <p:cNvPr id="735" name="Google Shape;735;p6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67"/>
          <p:cNvSpPr txBox="1"/>
          <p:nvPr/>
        </p:nvSpPr>
        <p:spPr>
          <a:xfrm>
            <a:off x="2172123" y="3469876"/>
            <a:ext cx="12591403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lang="en-US" sz="2800">
                <a:latin typeface="Times"/>
                <a:ea typeface="Times"/>
                <a:cs typeface="Times"/>
                <a:sym typeface="Times"/>
              </a:rPr>
              <a:t>Phytonutrients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&amp; Botanicals: Supplemental Forms &amp; Clinical Notes</a:t>
            </a:r>
            <a:endParaRPr/>
          </a:p>
        </p:txBody>
      </p:sp>
      <p:sp>
        <p:nvSpPr>
          <p:cNvPr id="737" name="Google Shape;737;p67"/>
          <p:cNvSpPr txBox="1"/>
          <p:nvPr/>
        </p:nvSpPr>
        <p:spPr>
          <a:xfrm>
            <a:off x="5880524" y="4191134"/>
            <a:ext cx="5772009" cy="5755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Whole herb powder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(lowest potency)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Standardized extracts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(e.g., 95% curcuminoids)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Tinctures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CO2 extracts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Liposomal botanicals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(enhanced delivery)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Mechanisms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Botanicals supply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polyphenols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flavonoids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glucosinolates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terpenes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and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alkaloids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affecting: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antioxidant capacity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phase II detoxification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inflammatory pathways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microbiome modulation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68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6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68"/>
          <p:cNvSpPr txBox="1"/>
          <p:nvPr/>
        </p:nvSpPr>
        <p:spPr>
          <a:xfrm>
            <a:off x="1118336" y="997527"/>
            <a:ext cx="16812964" cy="1129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7000"/>
              <a:buFont typeface="Poppins"/>
              <a:buNone/>
            </a:pPr>
            <a:r>
              <a:rPr b="0" i="0" lang="en-US" sz="7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Supplemental Sources of Nutrients</a:t>
            </a:r>
            <a:endParaRPr/>
          </a:p>
        </p:txBody>
      </p:sp>
      <p:sp>
        <p:nvSpPr>
          <p:cNvPr id="745" name="Google Shape;745;p6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68"/>
          <p:cNvSpPr txBox="1"/>
          <p:nvPr/>
        </p:nvSpPr>
        <p:spPr>
          <a:xfrm>
            <a:off x="2172123" y="3469876"/>
            <a:ext cx="12591403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Specialized </a:t>
            </a:r>
            <a:r>
              <a:rPr b="1" lang="en-US" sz="2800">
                <a:latin typeface="Times"/>
                <a:ea typeface="Times"/>
                <a:cs typeface="Times"/>
                <a:sym typeface="Times"/>
              </a:rPr>
              <a:t>Functional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Formulations</a:t>
            </a:r>
            <a:endParaRPr/>
          </a:p>
        </p:txBody>
      </p:sp>
      <p:sp>
        <p:nvSpPr>
          <p:cNvPr id="747" name="Google Shape;747;p68"/>
          <p:cNvSpPr txBox="1"/>
          <p:nvPr/>
        </p:nvSpPr>
        <p:spPr>
          <a:xfrm>
            <a:off x="2375324" y="4572134"/>
            <a:ext cx="4215663" cy="471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Liposomal Nutrients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Uses phospholipid carriers to enhance absorption of: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C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Glutathione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Curcumin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B-complex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Useful in malabsorption, chronic inflammation, and GI dysfunction.</a:t>
            </a:r>
            <a:endParaRPr/>
          </a:p>
        </p:txBody>
      </p:sp>
      <p:sp>
        <p:nvSpPr>
          <p:cNvPr id="748" name="Google Shape;748;p68"/>
          <p:cNvSpPr txBox="1"/>
          <p:nvPr/>
        </p:nvSpPr>
        <p:spPr>
          <a:xfrm>
            <a:off x="7416986" y="4572134"/>
            <a:ext cx="4215664" cy="405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Time-Release or Delayed-Release Coatings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Used for: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(reduces GI irritation)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Probiotics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(target delivery to the intestine)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(extended absorption)</a:t>
            </a:r>
            <a:endParaRPr/>
          </a:p>
        </p:txBody>
      </p:sp>
      <p:sp>
        <p:nvSpPr>
          <p:cNvPr id="749" name="Google Shape;749;p68"/>
          <p:cNvSpPr txBox="1"/>
          <p:nvPr/>
        </p:nvSpPr>
        <p:spPr>
          <a:xfrm>
            <a:off x="12458649" y="4572134"/>
            <a:ext cx="4215664" cy="471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Medical Food Forms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 specific clinical conditions: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Elemental amino acid formulas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MCT-based formulas for fat malabsorption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Low-FODMAP medical shakes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Ketogenic medical formulas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Phenylalanine-free formulas (PKU)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69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6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69"/>
          <p:cNvSpPr txBox="1"/>
          <p:nvPr/>
        </p:nvSpPr>
        <p:spPr>
          <a:xfrm>
            <a:off x="1169136" y="400692"/>
            <a:ext cx="16812964" cy="22934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Comparative Table: Supplemental Forms by Category</a:t>
            </a:r>
            <a:endParaRPr/>
          </a:p>
        </p:txBody>
      </p:sp>
      <p:sp>
        <p:nvSpPr>
          <p:cNvPr id="757" name="Google Shape;757;p6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58" name="Google Shape;758;p69"/>
          <p:cNvGraphicFramePr/>
          <p:nvPr/>
        </p:nvGraphicFramePr>
        <p:xfrm>
          <a:off x="1660525" y="358757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198500"/>
                <a:gridCol w="5071125"/>
                <a:gridCol w="7697350"/>
              </a:tblGrid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Better-Absorbed Forms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Forms to Avoid or Use with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Glycinate, citrate, malate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Oxide (poor absorption)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Citrate, hydroxyapatite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Carbonate in low-acid patients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Bisglycinate, heme 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Ferrous sulfate (GI upset)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Picolinate, citrate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Methylcobalamin, hydroxo-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Cyanocobalamin (adequate but less active)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5-MTHF, folinic acid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Folic acid in MTHFR variants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TG or phospholipid forms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Ethyl ester without food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Liposomal, buffered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High-dose ascorbic acid in sensitive GI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759" name="Google Shape;759;p69"/>
          <p:cNvSpPr/>
          <p:nvPr/>
        </p:nvSpPr>
        <p:spPr>
          <a:xfrm>
            <a:off x="16627500" y="1527800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7"/>
          <p:cNvSpPr txBox="1"/>
          <p:nvPr/>
        </p:nvSpPr>
        <p:spPr>
          <a:xfrm>
            <a:off x="1151717" y="405073"/>
            <a:ext cx="16812962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Food Processing: Nutrient </a:t>
            </a:r>
            <a:endParaRPr/>
          </a:p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Loss &amp; Gain</a:t>
            </a:r>
            <a:endParaRPr/>
          </a:p>
        </p:txBody>
      </p:sp>
      <p:sp>
        <p:nvSpPr>
          <p:cNvPr id="115" name="Google Shape;115;p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6" name="Google Shape;116;p7"/>
          <p:cNvGraphicFramePr/>
          <p:nvPr/>
        </p:nvGraphicFramePr>
        <p:xfrm>
          <a:off x="2736850" y="34861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858000"/>
                <a:gridCol w="3925475"/>
                <a:gridCol w="5859225"/>
              </a:tblGrid>
              <a:tr h="1486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Processing Level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Impact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86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Minimal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Frozen vegetables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Excellent preservation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58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Pasteurized milk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Small vitamin losses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86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Refined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White flour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Severe fiber &amp; mineral loss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58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Ultra-processed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Snack foods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dilution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70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7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70"/>
          <p:cNvSpPr txBox="1"/>
          <p:nvPr/>
        </p:nvSpPr>
        <p:spPr>
          <a:xfrm>
            <a:off x="1202517" y="419675"/>
            <a:ext cx="16812962" cy="2246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649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700"/>
              <a:buFont typeface="Poppins"/>
              <a:buNone/>
            </a:pPr>
            <a:r>
              <a:rPr b="0" i="0" lang="en-US" sz="57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Tolerable upper intake levels of nutrients, toxicity, causes, symptoms, and treatment</a:t>
            </a:r>
            <a:r>
              <a:rPr b="0" i="0" lang="en-US" sz="5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/>
          </a:p>
        </p:txBody>
      </p:sp>
      <p:sp>
        <p:nvSpPr>
          <p:cNvPr id="767" name="Google Shape;767;p7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70"/>
          <p:cNvSpPr txBox="1"/>
          <p:nvPr/>
        </p:nvSpPr>
        <p:spPr>
          <a:xfrm>
            <a:off x="1943524" y="3977876"/>
            <a:ext cx="5853356" cy="527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Tolerable Upper Intake Level (UL)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maximum daily intake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of a nutrient that is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unlikely to cause adverse health effects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in almost all healthy individuals.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Established by the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Academies of Sciences (DRI system)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Applies to: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+ supplements + fortified foods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Does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apply to: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supervision dosing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Acute therapeutic use</a:t>
            </a:r>
            <a:endParaRPr/>
          </a:p>
        </p:txBody>
      </p:sp>
      <p:sp>
        <p:nvSpPr>
          <p:cNvPr id="769" name="Google Shape;769;p70"/>
          <p:cNvSpPr txBox="1"/>
          <p:nvPr/>
        </p:nvSpPr>
        <p:spPr>
          <a:xfrm>
            <a:off x="9639724" y="3977876"/>
            <a:ext cx="5331000" cy="49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Toxicity Risk Occurs Because: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Intake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   ↓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Tissue Accumulation or Metabolic Saturation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   ↓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Enzyme Overload or Oxidative Conversion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   ↓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Cellular Injury → Organ Toxicity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71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5" name="Google Shape;775;p7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776" name="Google Shape;776;p7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77" name="Google Shape;777;p7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78" name="Google Shape;778;p71"/>
          <p:cNvSpPr txBox="1"/>
          <p:nvPr/>
        </p:nvSpPr>
        <p:spPr>
          <a:xfrm>
            <a:off x="150731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Major Risk Factors</a:t>
            </a:r>
            <a:endParaRPr/>
          </a:p>
        </p:txBody>
      </p:sp>
      <p:sp>
        <p:nvSpPr>
          <p:cNvPr id="779" name="Google Shape;779;p7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80" name="Google Shape;780;p71"/>
          <p:cNvGraphicFramePr/>
          <p:nvPr/>
        </p:nvGraphicFramePr>
        <p:xfrm>
          <a:off x="2562225" y="35621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507425"/>
                <a:gridCol w="7656125"/>
              </a:tblGrid>
              <a:tr h="82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 Factor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Explanation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Fat-soluble vitamins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Stored in liver/adipose tissue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77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High-dose supplements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Bypass normal absorption limits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Renal or liver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Impaired excretion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Chronic intakes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Accumulation over time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77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Mineral antagonism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blocks absorption of others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72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6" name="Google Shape;786;p7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787" name="Google Shape;787;p7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88" name="Google Shape;788;p7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89" name="Google Shape;789;p72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Values — Water-Soluble Vitamins (Adults ≥19)</a:t>
            </a:r>
            <a:endParaRPr/>
          </a:p>
        </p:txBody>
      </p:sp>
      <p:sp>
        <p:nvSpPr>
          <p:cNvPr id="790" name="Google Shape;790;p7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91" name="Google Shape;791;p72"/>
          <p:cNvGraphicFramePr/>
          <p:nvPr/>
        </p:nvGraphicFramePr>
        <p:xfrm>
          <a:off x="2406650" y="38417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019425"/>
                <a:gridCol w="3661200"/>
                <a:gridCol w="7320050"/>
              </a:tblGrid>
              <a:tr h="761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Toxicity Signs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80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 (retinol)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3,000 mcg RAE/day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Liver injury, bone loss, teratogenicity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80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 mcg/day (4,000 IU)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Hypercalcemia, kidney damage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1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risk, anticoagulant effects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80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 established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Synthetic forms may interfere with anticoagulants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792" name="Google Shape;792;p72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7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8" name="Google Shape;798;p7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799" name="Google Shape;799;p7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00" name="Google Shape;800;p7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01" name="Google Shape;801;p73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Values — Fat-Soluble Vitamins (Adults ≥19)</a:t>
            </a:r>
            <a:endParaRPr/>
          </a:p>
        </p:txBody>
      </p:sp>
      <p:sp>
        <p:nvSpPr>
          <p:cNvPr id="802" name="Google Shape;802;p7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03" name="Google Shape;803;p73"/>
          <p:cNvGraphicFramePr/>
          <p:nvPr/>
        </p:nvGraphicFramePr>
        <p:xfrm>
          <a:off x="2552700" y="35623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4175950"/>
                <a:gridCol w="4812550"/>
                <a:gridCol w="5203450"/>
              </a:tblGrid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Toxicity Signs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Diarrhea, kidney stones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Niacin (B3)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35 mg/day</a:t>
                      </a:r>
                      <a:r>
                        <a:rPr b="0" lang="en-US" sz="2400" u="none" cap="none" strike="noStrike"/>
                        <a:t> </a:t>
                      </a:r>
                      <a:r>
                        <a:rPr b="0" i="1" lang="en-US" sz="2400" u="none" cap="none" strike="noStrike"/>
                        <a:t>(supplemental)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Flushing, hepatotoxicity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B6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Sensory neuropathy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 (synthetic)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Masks B12 deficiency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Riboflavin (B2)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Harmless urine discoloration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Thiamine (B1)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toxicity reported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Biotin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Interferes with lab tests only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Pantothenic acid (B5)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Mild GI distress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documented toxicity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804" name="Google Shape;804;p73"/>
          <p:cNvSpPr/>
          <p:nvPr/>
        </p:nvSpPr>
        <p:spPr>
          <a:xfrm>
            <a:off x="16443025" y="1419863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7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0" name="Google Shape;810;p7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11" name="Google Shape;811;p7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12" name="Google Shape;812;p7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13" name="Google Shape;813;p74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Values — Major Minerals </a:t>
            </a:r>
            <a:endParaRPr/>
          </a:p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(Adults ≥19)</a:t>
            </a:r>
            <a:endParaRPr/>
          </a:p>
        </p:txBody>
      </p:sp>
      <p:sp>
        <p:nvSpPr>
          <p:cNvPr id="814" name="Google Shape;814;p7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15" name="Google Shape;815;p74"/>
          <p:cNvGraphicFramePr/>
          <p:nvPr/>
        </p:nvGraphicFramePr>
        <p:xfrm>
          <a:off x="2241550" y="40047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4329750"/>
                <a:gridCol w="5495700"/>
                <a:gridCol w="4620625"/>
              </a:tblGrid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Mineral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Toxicity Signs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1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2,500 mg/day (19–50)</a:t>
                      </a:r>
                      <a:r>
                        <a:rPr b="0" lang="en-US" sz="2400" u="none" cap="none" strike="noStrike"/>
                        <a:t>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 mg/day (51+)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Kidney stones, vascular calcification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1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(supplemental only)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350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Diarrhea, hypotension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Phosphorus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Soft tissue calcification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Sodium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2,300 mg/day (Upper guidance)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Hypertension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Potassium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r>
                        <a:rPr b="0" lang="en-US" sz="2400" u="none" cap="none" strike="noStrike"/>
                        <a:t> </a:t>
                      </a:r>
                      <a:r>
                        <a:rPr b="0" i="1" lang="en-US" sz="2400" u="none" cap="none" strike="noStrike"/>
                        <a:t>(dietary)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Hyperkalemia from supplements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816" name="Google Shape;816;p74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7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2" name="Google Shape;822;p7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23" name="Google Shape;823;p7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24" name="Google Shape;824;p7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25" name="Google Shape;825;p75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Values — Trace Minerals </a:t>
            </a:r>
            <a:endParaRPr/>
          </a:p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(Adults ≥19)</a:t>
            </a:r>
            <a:endParaRPr/>
          </a:p>
        </p:txBody>
      </p:sp>
      <p:sp>
        <p:nvSpPr>
          <p:cNvPr id="826" name="Google Shape;826;p7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27" name="Google Shape;827;p75"/>
          <p:cNvGraphicFramePr/>
          <p:nvPr/>
        </p:nvGraphicFramePr>
        <p:xfrm>
          <a:off x="2230239" y="38671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539050"/>
                <a:gridCol w="3177700"/>
                <a:gridCol w="8110775"/>
              </a:tblGrid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Mineral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Toxicity Signs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45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bleeding, organ failure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9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Copper deficiency, immune suppression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Copper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Liver damage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Hair loss, nail brittleness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9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1,100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dysfunction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9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Manganese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11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 symptoms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Fluoride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Skeletal fluorosis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828" name="Google Shape;828;p75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7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34" name="Google Shape;834;p7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35" name="Google Shape;835;p7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36" name="Google Shape;836;p7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37" name="Google Shape;837;p77"/>
          <p:cNvSpPr txBox="1"/>
          <p:nvPr/>
        </p:nvSpPr>
        <p:spPr>
          <a:xfrm>
            <a:off x="1456517" y="476921"/>
            <a:ext cx="16812962" cy="2302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UL Interactions &amp; Nutrient Antagonism</a:t>
            </a:r>
            <a:endParaRPr/>
          </a:p>
        </p:txBody>
      </p:sp>
      <p:sp>
        <p:nvSpPr>
          <p:cNvPr id="838" name="Google Shape;838;p7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39" name="Google Shape;839;p77"/>
          <p:cNvGraphicFramePr/>
          <p:nvPr/>
        </p:nvGraphicFramePr>
        <p:xfrm>
          <a:off x="3340100" y="40491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122675"/>
                <a:gridCol w="7177075"/>
              </a:tblGrid>
              <a:tr h="125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Impairs Absorption of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Copper, iron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Iron, magnesium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 activity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840" name="Google Shape;840;p77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7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46" name="Google Shape;846;p7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47" name="Google Shape;847;p7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48" name="Google Shape;848;p7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49" name="Google Shape;849;p78"/>
          <p:cNvSpPr txBox="1"/>
          <p:nvPr/>
        </p:nvSpPr>
        <p:spPr>
          <a:xfrm>
            <a:off x="1481917" y="90872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Supplement Toxicity Patterns</a:t>
            </a:r>
            <a:endParaRPr/>
          </a:p>
        </p:txBody>
      </p:sp>
      <p:sp>
        <p:nvSpPr>
          <p:cNvPr id="850" name="Google Shape;850;p7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51" name="Google Shape;851;p78"/>
          <p:cNvGraphicFramePr/>
          <p:nvPr/>
        </p:nvGraphicFramePr>
        <p:xfrm>
          <a:off x="2355849" y="35433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7217200"/>
                <a:gridCol w="6701500"/>
              </a:tblGrid>
              <a:tr h="76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Scenario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Common Issue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0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“Mega-dose” vitamin regimens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Liver stress, neuropathy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0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drink overuse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Niacin toxicity, B6 neuropathy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0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prenatal vitamin stacking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 teratogenicity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0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over-supplementation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Kidney stones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6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misuse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Acute poisoning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79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7" name="Google Shape;857;p7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58" name="Google Shape;858;p7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59" name="Google Shape;859;p7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60" name="Google Shape;860;p79"/>
          <p:cNvSpPr txBox="1"/>
          <p:nvPr/>
        </p:nvSpPr>
        <p:spPr>
          <a:xfrm>
            <a:off x="1481917" y="90872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Chemical Causes of Toxicity</a:t>
            </a:r>
            <a:endParaRPr/>
          </a:p>
        </p:txBody>
      </p:sp>
      <p:sp>
        <p:nvSpPr>
          <p:cNvPr id="861" name="Google Shape;861;p7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79"/>
          <p:cNvSpPr txBox="1"/>
          <p:nvPr/>
        </p:nvSpPr>
        <p:spPr>
          <a:xfrm>
            <a:off x="1410124" y="3579957"/>
            <a:ext cx="15467700" cy="57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Accumulation Toxicity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Retinol stored in liver → cellular membrane disruption → fibrosis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i="0" sz="3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Pro-oxidant Effects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Fe²⁺ + H₂O₂ → Free radicals (Fenton reaction) → lipid peroxidation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"/>
              <a:buNone/>
            </a:pPr>
            <a:r>
              <a:t/>
            </a:r>
            <a:endParaRPr i="0" sz="3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Enzyme Inhibition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 zinc blocks copper-dependent enzymes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"/>
              <a:buNone/>
            </a:pPr>
            <a:r>
              <a:t/>
            </a:r>
            <a:endParaRPr i="0" sz="3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Electrolyte Imbalance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Excess Vitamin D → ↑ calcium absorption → cardiac and renal toxicity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81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8" name="Google Shape;868;p8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69" name="Google Shape;869;p8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70" name="Google Shape;870;p8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71" name="Google Shape;871;p81"/>
          <p:cNvSpPr txBox="1"/>
          <p:nvPr/>
        </p:nvSpPr>
        <p:spPr>
          <a:xfrm>
            <a:off x="1481917" y="90872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Safe Supplement Strategy</a:t>
            </a:r>
            <a:endParaRPr/>
          </a:p>
        </p:txBody>
      </p:sp>
      <p:sp>
        <p:nvSpPr>
          <p:cNvPr id="872" name="Google Shape;872;p8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81"/>
          <p:cNvSpPr txBox="1"/>
          <p:nvPr/>
        </p:nvSpPr>
        <p:spPr>
          <a:xfrm>
            <a:off x="1638723" y="3870099"/>
            <a:ext cx="12052535" cy="4993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✅ Do not exceed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100–200% of RDA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unless medically indicated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✅ Avoid stacking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multi + single nutrient products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✅ Consider food sources over supplements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✅ Monitor labs when high-dose therapy is applied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UL concerns apply primarily to supplements, not whole foods (except vitamin A liver, selenium-rich sources in excess).</a:t>
            </a:r>
            <a:endParaRPr/>
          </a:p>
          <a:p>
            <a:pPr indent="-1029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Natural food matrices contain fiber, water, and competing compounds — limiting toxicity risk.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8"/>
          <p:cNvSpPr txBox="1"/>
          <p:nvPr/>
        </p:nvSpPr>
        <p:spPr>
          <a:xfrm>
            <a:off x="1151717" y="938474"/>
            <a:ext cx="16812962" cy="1120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Nutrient-Reducing Processes</a:t>
            </a:r>
            <a:endParaRPr/>
          </a:p>
        </p:txBody>
      </p:sp>
      <p:sp>
        <p:nvSpPr>
          <p:cNvPr id="124" name="Google Shape;124;p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5" name="Google Shape;125;p8"/>
          <p:cNvGraphicFramePr/>
          <p:nvPr/>
        </p:nvGraphicFramePr>
        <p:xfrm>
          <a:off x="2531764" y="36237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486925"/>
                <a:gridCol w="7737550"/>
              </a:tblGrid>
              <a:tr h="88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Process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Loss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74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Refining/grain milling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Fiber, B vitamins, magnesium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8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Sugar extraction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All nutrients removed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8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High-heat extrusion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A, C, E degradation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74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Hydrogenation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oxidation &amp; trans-fat creation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8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Juicing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 loss, polyphenol oxidation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82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9" name="Google Shape;879;p8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80" name="Google Shape;880;p8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81" name="Google Shape;881;p8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82" name="Google Shape;882;p82"/>
          <p:cNvSpPr txBox="1"/>
          <p:nvPr/>
        </p:nvSpPr>
        <p:spPr>
          <a:xfrm>
            <a:off x="1481917" y="90872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Quick Reference Chart</a:t>
            </a:r>
            <a:endParaRPr/>
          </a:p>
        </p:txBody>
      </p:sp>
      <p:sp>
        <p:nvSpPr>
          <p:cNvPr id="883" name="Google Shape;883;p8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84" name="Google Shape;884;p82"/>
          <p:cNvGraphicFramePr/>
          <p:nvPr/>
        </p:nvGraphicFramePr>
        <p:xfrm>
          <a:off x="2230234" y="36129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7721150"/>
                <a:gridCol w="5810700"/>
              </a:tblGrid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b="1"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3,000 mcg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8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 mcg (4,000 IU)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Niacin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35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B6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Folic acid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 mcg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2,000–2,500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8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(supplements)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350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45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 mcg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"/>
                        <a:buNone/>
                      </a:pPr>
                      <a:r>
                        <a:rPr lang="en-US" sz="2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1,100 mcg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885" name="Google Shape;885;p82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83"/>
          <p:cNvSpPr/>
          <p:nvPr/>
        </p:nvSpPr>
        <p:spPr>
          <a:xfrm rot="10800000">
            <a:off x="3" y="-465679"/>
            <a:ext cx="18288000" cy="10287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91" name="Google Shape;891;p8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892" name="Google Shape;892;p8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93" name="Google Shape;893;p8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94" name="Google Shape;894;p83"/>
          <p:cNvSpPr txBox="1"/>
          <p:nvPr/>
        </p:nvSpPr>
        <p:spPr>
          <a:xfrm>
            <a:off x="1481917" y="248321"/>
            <a:ext cx="16812962" cy="22233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5714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900"/>
              <a:buFont typeface="Poppins"/>
              <a:buNone/>
            </a:pPr>
            <a:r>
              <a:rPr b="0" i="0" lang="en-US" sz="49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Dietary Guidelines and Dietary Reference Intakes for Preventive and Therapeutic Intervention</a:t>
            </a:r>
            <a:endParaRPr/>
          </a:p>
        </p:txBody>
      </p:sp>
      <p:sp>
        <p:nvSpPr>
          <p:cNvPr id="895" name="Google Shape;895;p8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83"/>
          <p:cNvSpPr txBox="1"/>
          <p:nvPr/>
        </p:nvSpPr>
        <p:spPr>
          <a:xfrm>
            <a:off x="9493471" y="3915300"/>
            <a:ext cx="71649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Relationship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DGA → FOOD-BASED GUIDELINES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(What to eat)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t/>
            </a:r>
            <a:endParaRPr i="0" sz="2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DRIs → NUTRIENT TARGETS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rPr i="0" lang="en-US" sz="2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(How much you need)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</a:pPr>
            <a:r>
              <a:t/>
            </a:r>
            <a:endParaRPr i="0" sz="2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5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✅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Prevent disease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✅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Correct deficiencies</a:t>
            </a:r>
            <a:b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✅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Guide therapeutic diets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897" name="Google Shape;897;p83"/>
          <p:cNvGraphicFramePr/>
          <p:nvPr/>
        </p:nvGraphicFramePr>
        <p:xfrm>
          <a:off x="1325069" y="487638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441450"/>
                <a:gridCol w="2864025"/>
              </a:tblGrid>
              <a:tr h="86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Framework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Dietary Guidelines for AmericanRelationships (DGA)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Population-based behavior guidance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Dietary Reference Intakes (DRIs)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Quantitative nutrient standards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898" name="Google Shape;898;p83"/>
          <p:cNvSpPr txBox="1"/>
          <p:nvPr/>
        </p:nvSpPr>
        <p:spPr>
          <a:xfrm>
            <a:off x="2324526" y="3719648"/>
            <a:ext cx="5898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Why DGA &amp; DRIs Matter</a:t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84"/>
          <p:cNvSpPr/>
          <p:nvPr/>
        </p:nvSpPr>
        <p:spPr>
          <a:xfrm rot="10800000">
            <a:off x="3" y="-465679"/>
            <a:ext cx="18288000" cy="10287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04" name="Google Shape;904;p8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05" name="Google Shape;905;p8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06" name="Google Shape;906;p8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07" name="Google Shape;907;p84"/>
          <p:cNvSpPr txBox="1"/>
          <p:nvPr/>
        </p:nvSpPr>
        <p:spPr>
          <a:xfrm>
            <a:off x="1405717" y="1094205"/>
            <a:ext cx="16812962" cy="11027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18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100"/>
              <a:buFont typeface="Poppins"/>
              <a:buNone/>
            </a:pPr>
            <a:r>
              <a:rPr b="0" i="0" lang="en-US" sz="6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Dietary Guidelines for Americans (DGA)</a:t>
            </a:r>
            <a:endParaRPr/>
          </a:p>
        </p:txBody>
      </p:sp>
      <p:sp>
        <p:nvSpPr>
          <p:cNvPr id="908" name="Google Shape;908;p8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84"/>
          <p:cNvSpPr txBox="1"/>
          <p:nvPr/>
        </p:nvSpPr>
        <p:spPr>
          <a:xfrm>
            <a:off x="755888" y="5384451"/>
            <a:ext cx="5031638" cy="340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20840" lvl="0" marL="3208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Healthy Eating Patterns (over isolated nutrients)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Fruits + Vegetables</a:t>
            </a:r>
            <a:endParaRPr/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Whole Grains</a:t>
            </a:r>
            <a:endParaRPr/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Lean Proteins</a:t>
            </a:r>
            <a:endParaRPr/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Low-fat or fortified dairy/alternatives</a:t>
            </a:r>
            <a:endParaRPr/>
          </a:p>
          <a:p>
            <a:pPr indent="-240631" lvl="1" marL="621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Healthy fats</a:t>
            </a:r>
            <a:endParaRPr/>
          </a:p>
        </p:txBody>
      </p:sp>
      <p:sp>
        <p:nvSpPr>
          <p:cNvPr id="910" name="Google Shape;910;p84"/>
          <p:cNvSpPr txBox="1"/>
          <p:nvPr/>
        </p:nvSpPr>
        <p:spPr>
          <a:xfrm>
            <a:off x="866708" y="3452872"/>
            <a:ext cx="16554600" cy="15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Evidence-based dietary recommendations updated every 5 years (USDA &amp; HHS) to guide health promotion and disease prevention for the general population.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DGA Principles:</a:t>
            </a:r>
            <a:endParaRPr/>
          </a:p>
        </p:txBody>
      </p:sp>
      <p:sp>
        <p:nvSpPr>
          <p:cNvPr id="911" name="Google Shape;911;p84"/>
          <p:cNvSpPr txBox="1"/>
          <p:nvPr/>
        </p:nvSpPr>
        <p:spPr>
          <a:xfrm>
            <a:off x="5480290" y="5384451"/>
            <a:ext cx="53424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Nutrient Density Over Calories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Focus on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micronutrients per kcal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Replace empty calories with whole foods</a:t>
            </a:r>
            <a:endParaRPr/>
          </a:p>
        </p:txBody>
      </p:sp>
      <p:sp>
        <p:nvSpPr>
          <p:cNvPr id="912" name="Google Shape;912;p84"/>
          <p:cNvSpPr txBox="1"/>
          <p:nvPr/>
        </p:nvSpPr>
        <p:spPr>
          <a:xfrm>
            <a:off x="11038062" y="5384451"/>
            <a:ext cx="534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Specific Risk Nutrients</a:t>
            </a:r>
            <a:endParaRPr/>
          </a:p>
        </p:txBody>
      </p:sp>
      <p:graphicFrame>
        <p:nvGraphicFramePr>
          <p:cNvPr id="913" name="Google Shape;913;p84"/>
          <p:cNvGraphicFramePr/>
          <p:nvPr/>
        </p:nvGraphicFramePr>
        <p:xfrm>
          <a:off x="11038045" y="605693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1835975"/>
                <a:gridCol w="4549575"/>
              </a:tblGrid>
              <a:tr h="94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to Limit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DGA Recommendation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Added sugars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&lt;10% of daily calories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Saturated fats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&lt;10% of daily calories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Sodium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&lt;2,300 mg/day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Alcohol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If consumed: ≤1 drink/day (women), ≤2 (men)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8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19" name="Google Shape;919;p8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20" name="Google Shape;920;p8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21" name="Google Shape;921;p8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22" name="Google Shape;922;p85"/>
          <p:cNvSpPr txBox="1"/>
          <p:nvPr/>
        </p:nvSpPr>
        <p:spPr>
          <a:xfrm>
            <a:off x="1278717" y="433805"/>
            <a:ext cx="16812962" cy="22584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18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100"/>
              <a:buFont typeface="Poppins"/>
              <a:buNone/>
            </a:pPr>
            <a:r>
              <a:rPr b="0" i="0" lang="en-US" sz="6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Dietary Guidelines for Dietary Reference Intakes (DRIs)</a:t>
            </a:r>
            <a:endParaRPr/>
          </a:p>
        </p:txBody>
      </p:sp>
      <p:sp>
        <p:nvSpPr>
          <p:cNvPr id="923" name="Google Shape;923;p8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85"/>
          <p:cNvSpPr txBox="1"/>
          <p:nvPr/>
        </p:nvSpPr>
        <p:spPr>
          <a:xfrm>
            <a:off x="866683" y="3275072"/>
            <a:ext cx="16554633" cy="217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Numeric nutrient standards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developed by the National Academies to meet the needs of healthy individuals by life stage and sex.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            Components of the DRI Framework</a:t>
            </a:r>
            <a:endParaRPr/>
          </a:p>
        </p:txBody>
      </p:sp>
      <p:sp>
        <p:nvSpPr>
          <p:cNvPr id="925" name="Google Shape;925;p85"/>
          <p:cNvSpPr txBox="1"/>
          <p:nvPr/>
        </p:nvSpPr>
        <p:spPr>
          <a:xfrm>
            <a:off x="12703553" y="4716781"/>
            <a:ext cx="3985776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Example DRI Reference</a:t>
            </a:r>
            <a:endParaRPr/>
          </a:p>
        </p:txBody>
      </p:sp>
      <p:graphicFrame>
        <p:nvGraphicFramePr>
          <p:cNvPr id="926" name="Google Shape;926;p85"/>
          <p:cNvGraphicFramePr/>
          <p:nvPr/>
        </p:nvGraphicFramePr>
        <p:xfrm>
          <a:off x="1317625" y="557495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684950"/>
                <a:gridCol w="3632850"/>
              </a:tblGrid>
              <a:tr h="7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Standard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Description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31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EAR (Estimated Average Requirement)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Intake meeting needs of 50% of population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31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 (Recommended Dietary Allowance)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Intake covering ~97–98%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AI (Adequate Intake)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When insufficient data exist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 (Upper Intake Level)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Tolerable max intake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graphicFrame>
        <p:nvGraphicFramePr>
          <p:cNvPr id="927" name="Google Shape;927;p85"/>
          <p:cNvGraphicFramePr/>
          <p:nvPr/>
        </p:nvGraphicFramePr>
        <p:xfrm>
          <a:off x="11328400" y="546099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1985275"/>
                <a:gridCol w="2107450"/>
                <a:gridCol w="2428725"/>
              </a:tblGrid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75–90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 mcg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 mcg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51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320–420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350 mg (supp)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8–18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45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8–11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928" name="Google Shape;928;p85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8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34" name="Google Shape;934;p86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35" name="Google Shape;935;p86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36" name="Google Shape;936;p86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37" name="Google Shape;937;p86"/>
          <p:cNvSpPr txBox="1"/>
          <p:nvPr/>
        </p:nvSpPr>
        <p:spPr>
          <a:xfrm>
            <a:off x="1278717" y="992605"/>
            <a:ext cx="1681296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Using DGA &amp; DRI Together</a:t>
            </a:r>
            <a:endParaRPr/>
          </a:p>
        </p:txBody>
      </p:sp>
      <p:sp>
        <p:nvSpPr>
          <p:cNvPr id="938" name="Google Shape;938;p8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86"/>
          <p:cNvSpPr txBox="1"/>
          <p:nvPr/>
        </p:nvSpPr>
        <p:spPr>
          <a:xfrm>
            <a:off x="2244427" y="4086700"/>
            <a:ext cx="74406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Integrated Application Model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DGA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→ Recommend Whole-Food Patterns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t/>
            </a:r>
            <a:endParaRPr i="0" sz="3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DRIs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ourier"/>
              <a:buNone/>
            </a:pPr>
            <a:r>
              <a:rPr i="0" lang="en-US" sz="3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→ Quantify Nutrient Targets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40" name="Google Shape;940;p86"/>
          <p:cNvSpPr txBox="1"/>
          <p:nvPr/>
        </p:nvSpPr>
        <p:spPr>
          <a:xfrm>
            <a:off x="11230353" y="4215126"/>
            <a:ext cx="61395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highlight>
                  <a:srgbClr val="FFF2CC"/>
                </a:highlight>
                <a:latin typeface="Times"/>
                <a:ea typeface="Times"/>
                <a:cs typeface="Times"/>
                <a:sym typeface="Times"/>
              </a:rPr>
              <a:t>Example:</a:t>
            </a:r>
            <a:endParaRPr sz="3000">
              <a:highlight>
                <a:srgbClr val="FFF2CC"/>
              </a:highlight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DGA</a:t>
            </a:r>
            <a:r>
              <a:rPr b="1" lang="en-US" sz="3000">
                <a:latin typeface="Times"/>
                <a:ea typeface="Times"/>
                <a:cs typeface="Times"/>
                <a:sym typeface="Times"/>
              </a:rPr>
              <a:t> - </a:t>
            </a: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"Eat fortified dairy or alternatives daily."</a:t>
            </a:r>
            <a:endParaRPr sz="3000"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DRI application:</a:t>
            </a:r>
            <a:b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Target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1,000–1,200 mg calcium/day</a:t>
            </a:r>
            <a:b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Target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15 mcg vitamin D/day</a:t>
            </a:r>
            <a:endParaRPr sz="300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8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46" name="Google Shape;946;p8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47" name="Google Shape;947;p8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48" name="Google Shape;948;p8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49" name="Google Shape;949;p87"/>
          <p:cNvSpPr txBox="1"/>
          <p:nvPr/>
        </p:nvSpPr>
        <p:spPr>
          <a:xfrm>
            <a:off x="1042320" y="1059155"/>
            <a:ext cx="15206511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Preventive Nutrition Strategy</a:t>
            </a:r>
            <a:endParaRPr/>
          </a:p>
        </p:txBody>
      </p:sp>
      <p:sp>
        <p:nvSpPr>
          <p:cNvPr id="950" name="Google Shape;950;p8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87"/>
          <p:cNvSpPr txBox="1"/>
          <p:nvPr/>
        </p:nvSpPr>
        <p:spPr>
          <a:xfrm>
            <a:off x="1242407" y="4714295"/>
            <a:ext cx="74364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Vegetables + Fruits (½ plate)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Whole grains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Lean proteins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Low-fat dairy or fortified alternatives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893" lvl="0" marL="34089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Char char="•"/>
            </a:pPr>
            <a:r>
              <a:rPr i="0" lang="en-US" sz="3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Healthy fats (olive oil, nuts)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952" name="Google Shape;952;p87"/>
          <p:cNvGraphicFramePr/>
          <p:nvPr/>
        </p:nvGraphicFramePr>
        <p:xfrm>
          <a:off x="9718675" y="45781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521625"/>
                <a:gridCol w="4272100"/>
              </a:tblGrid>
              <a:tr h="82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Nutrient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Preventive Purpose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82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Sodium (&lt;2,300 mg/day)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Blood pressure control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82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Saturated fat (&lt;10% kcal)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LDL cholesterol reduction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127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Added sugars (&lt;10% kcal)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Metabolic disease prevention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  <a:tr h="127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Alcohol limits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Reduce cancer &amp; liver disease risk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953" name="Google Shape;953;p87"/>
          <p:cNvSpPr txBox="1"/>
          <p:nvPr/>
        </p:nvSpPr>
        <p:spPr>
          <a:xfrm>
            <a:off x="1232327" y="3897450"/>
            <a:ext cx="5745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Calibri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Core Dietary Pattern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4" name="Google Shape;954;p87"/>
          <p:cNvSpPr txBox="1"/>
          <p:nvPr/>
        </p:nvSpPr>
        <p:spPr>
          <a:xfrm>
            <a:off x="9741327" y="3833950"/>
            <a:ext cx="3711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Calibri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Restrictions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8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60" name="Google Shape;960;p8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61" name="Google Shape;961;p8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62" name="Google Shape;962;p8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63" name="Google Shape;963;p88"/>
          <p:cNvSpPr txBox="1"/>
          <p:nvPr/>
        </p:nvSpPr>
        <p:spPr>
          <a:xfrm>
            <a:off x="737520" y="1059155"/>
            <a:ext cx="16812960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Preventive Nutrition Interventions</a:t>
            </a:r>
            <a:endParaRPr/>
          </a:p>
        </p:txBody>
      </p:sp>
      <p:sp>
        <p:nvSpPr>
          <p:cNvPr id="964" name="Google Shape;964;p8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65" name="Google Shape;965;p88"/>
          <p:cNvGraphicFramePr/>
          <p:nvPr/>
        </p:nvGraphicFramePr>
        <p:xfrm>
          <a:off x="2566884" y="34478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947225"/>
                <a:gridCol w="10180225"/>
              </a:tblGrid>
              <a:tr h="86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Disease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DGA Intervention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73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Hypertension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DASH pattern → ↑ potassium, calcium, magnesium + ↓ sodium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73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Cardiovascular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Mediterranean/DASH → ↑ fiber &amp; omega-3 fats; ↓ saturated fat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Type 2 diabetes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Whole-food, low glycemic pattern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+ vitamin D fortified foods with resistance exercise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Cancer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fruit/veg, phytonutrient-rich pattern; low processed meat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966" name="Google Shape;966;p88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90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72" name="Google Shape;972;p90"/>
          <p:cNvGrpSpPr/>
          <p:nvPr/>
        </p:nvGrpSpPr>
        <p:grpSpPr>
          <a:xfrm>
            <a:off x="-528007" y="-5"/>
            <a:ext cx="19048335" cy="1978629"/>
            <a:chOff x="-1" y="-2"/>
            <a:chExt cx="19048333" cy="1978627"/>
          </a:xfrm>
        </p:grpSpPr>
        <p:sp>
          <p:nvSpPr>
            <p:cNvPr id="973" name="Google Shape;973;p90"/>
            <p:cNvSpPr/>
            <p:nvPr/>
          </p:nvSpPr>
          <p:spPr>
            <a:xfrm>
              <a:off x="-1" y="0"/>
              <a:ext cx="19048333" cy="1978625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74" name="Google Shape;974;p90"/>
            <p:cNvSpPr txBox="1"/>
            <p:nvPr/>
          </p:nvSpPr>
          <p:spPr>
            <a:xfrm>
              <a:off x="-1" y="-2"/>
              <a:ext cx="19048333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75" name="Google Shape;975;p90"/>
          <p:cNvSpPr txBox="1"/>
          <p:nvPr/>
        </p:nvSpPr>
        <p:spPr>
          <a:xfrm>
            <a:off x="737520" y="500355"/>
            <a:ext cx="16812960" cy="11260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88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900"/>
              <a:buFont typeface="Poppins"/>
              <a:buNone/>
            </a:pPr>
            <a:r>
              <a:rPr b="0" i="0" lang="en-US" sz="69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DRI-Driven Prevention</a:t>
            </a:r>
            <a:endParaRPr/>
          </a:p>
        </p:txBody>
      </p:sp>
      <p:sp>
        <p:nvSpPr>
          <p:cNvPr id="976" name="Google Shape;976;p9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77" name="Google Shape;977;p90"/>
          <p:cNvGraphicFramePr/>
          <p:nvPr/>
        </p:nvGraphicFramePr>
        <p:xfrm>
          <a:off x="841321" y="217787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308900"/>
                <a:gridCol w="4677525"/>
                <a:gridCol w="9618925"/>
              </a:tblGrid>
              <a:tr h="305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DRI Target (Adults)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Preventive Effect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 (B9)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 µg/day</a:t>
                      </a:r>
                      <a:r>
                        <a:rPr b="0" lang="en-US" sz="1600" u="none" cap="none" strike="noStrike"/>
                        <a:t> (600 µg during pregnancy)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Prevents </a:t>
                      </a:r>
                      <a:r>
                        <a:rPr b="1" lang="en-US" sz="1600" u="none" cap="none" strike="noStrike"/>
                        <a:t>neural tube defects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in pregnancy; supports DNA synthesis and red blood cell formation; lowers risk of megaloblastic anemia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 mg/day (men)18 mg/day (premenopausal women)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Prevents </a:t>
                      </a:r>
                      <a:r>
                        <a:rPr b="1" lang="en-US" sz="1600" u="none" cap="none" strike="noStrike"/>
                        <a:t>iron-deficiency anemia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fatigue, impaired immunity, and cognitive decline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 µg/day (600 IU)20 µg/day (800 IU) &gt;70 yrs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Maintains </a:t>
                      </a:r>
                      <a:r>
                        <a:rPr b="1" lang="en-US" sz="1600" u="none" cap="none" strike="noStrike"/>
                        <a:t>bone mineral density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prevents rickets and osteomalacia, supports immune and neuromuscular function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 mg/day (19–50)1,200 mg/day (51+)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Prevents </a:t>
                      </a:r>
                      <a:r>
                        <a:rPr b="1" lang="en-US" sz="1600" u="none" cap="none" strike="noStrike"/>
                        <a:t>osteopenia/osteoporosis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supports skeletal development, nerve function, and muscle contraction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16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 g/day (women)38 g/day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Reduces risk of </a:t>
                      </a:r>
                      <a:r>
                        <a:rPr b="1" lang="en-US" sz="1600" u="none" cap="none" strike="noStrike"/>
                        <a:t>cardiovascular disease, colon cancer, type 2 diabetes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improves gut health and lipid control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Potassium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2,600 mg/day (women)3,400 mg/day (men) – AI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Supports </a:t>
                      </a:r>
                      <a:r>
                        <a:rPr b="1" lang="en-US" sz="1600" u="none" cap="none" strike="noStrike"/>
                        <a:t>blood pressure regulation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lowers stroke risk, balances sodium intake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320 mg/day (women)420 mg/day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Maintains </a:t>
                      </a:r>
                      <a:r>
                        <a:rPr b="1" lang="en-US" sz="1600" u="none" cap="none" strike="noStrike"/>
                        <a:t>glucose metabolism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prevents muscle cramps, cardiac rhythm disturbances, and supports 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700 µg RAE/day (women)900 µg RAE/day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Preserves </a:t>
                      </a:r>
                      <a:r>
                        <a:rPr b="1" lang="en-US" sz="1600" u="none" cap="none" strike="noStrike"/>
                        <a:t>vision (night blindness prevention)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immune defense, skin and epithelial tissue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16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75 mg/day (women)90 mg/day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Supports </a:t>
                      </a:r>
                      <a:r>
                        <a:rPr b="1" lang="en-US" sz="1600" u="none" cap="none" strike="noStrike"/>
                        <a:t>immune defense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antioxidant protection, collagen synthesis, and improved iron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0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2.4 µg/day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Prevents </a:t>
                      </a:r>
                      <a:r>
                        <a:rPr b="1" lang="en-US" sz="1600" u="none" cap="none" strike="noStrike"/>
                        <a:t>megaloblastic anemia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neuropathy, and cognitive decline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0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 mg/day (women)11 mg/day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Maintains </a:t>
                      </a:r>
                      <a:r>
                        <a:rPr b="1" lang="en-US" sz="1600" u="none" cap="none" strike="noStrike"/>
                        <a:t>immune competence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wound healing, reproductive health, taste acuity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0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150 µg/day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Prevents </a:t>
                      </a:r>
                      <a:r>
                        <a:rPr b="1" lang="en-US" sz="1600" u="none" cap="none" strike="noStrike"/>
                        <a:t>goiter and hypothyroidism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supports fetal brain development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0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55 µg/day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 protection via glutathione peroxidase activity; supports thyroid hormone regulation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fatty acids (ALA)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1.1 g/day (women)1.6 g/day (men) – AI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Reduces risk of </a:t>
                      </a:r>
                      <a:r>
                        <a:rPr b="1" lang="en-US" sz="1600" u="none" cap="none" strike="noStrike"/>
                        <a:t>cardiovascular inflammation and thrombosis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supports brain and retinal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90 µg/day (women)120 µg/day (men) – AI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Supports </a:t>
                      </a:r>
                      <a:r>
                        <a:rPr b="1" lang="en-US" sz="1600" u="none" cap="none" strike="noStrike"/>
                        <a:t>normal blood coagulation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and protects against abnormal arterial calcification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Choline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425 mg/day (women)550 mg/day (men) – AI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Prevents </a:t>
                      </a:r>
                      <a:r>
                        <a:rPr b="1" lang="en-US" sz="1600" u="none" cap="none" strike="noStrike"/>
                        <a:t>fatty liver disease</a:t>
                      </a: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supports neurotransmitter synthesis (acetylcholine) and fetal neural development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978" name="Google Shape;978;p90"/>
          <p:cNvSpPr/>
          <p:nvPr/>
        </p:nvSpPr>
        <p:spPr>
          <a:xfrm>
            <a:off x="16417675" y="1470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91"/>
          <p:cNvGrpSpPr/>
          <p:nvPr/>
        </p:nvGrpSpPr>
        <p:grpSpPr>
          <a:xfrm>
            <a:off x="-528007" y="-6"/>
            <a:ext cx="19048335" cy="2746683"/>
            <a:chOff x="-1" y="-2"/>
            <a:chExt cx="19048333" cy="2746681"/>
          </a:xfrm>
        </p:grpSpPr>
        <p:sp>
          <p:nvSpPr>
            <p:cNvPr id="984" name="Google Shape;984;p91"/>
            <p:cNvSpPr/>
            <p:nvPr/>
          </p:nvSpPr>
          <p:spPr>
            <a:xfrm>
              <a:off x="-1" y="-2"/>
              <a:ext cx="19048333" cy="2746681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85" name="Google Shape;985;p91"/>
            <p:cNvSpPr txBox="1"/>
            <p:nvPr/>
          </p:nvSpPr>
          <p:spPr>
            <a:xfrm>
              <a:off x="-1" y="-1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86" name="Google Shape;986;p91"/>
          <p:cNvSpPr txBox="1"/>
          <p:nvPr/>
        </p:nvSpPr>
        <p:spPr>
          <a:xfrm>
            <a:off x="1072280" y="232437"/>
            <a:ext cx="16812960" cy="22817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88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Therapeutic Nutrition </a:t>
            </a:r>
            <a:r>
              <a:rPr b="0" i="0" lang="en-US" sz="69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Intervention Strategy</a:t>
            </a:r>
            <a:endParaRPr/>
          </a:p>
        </p:txBody>
      </p:sp>
      <p:sp>
        <p:nvSpPr>
          <p:cNvPr id="987" name="Google Shape;987;p9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8" name="Google Shape;988;p91"/>
          <p:cNvSpPr txBox="1"/>
          <p:nvPr/>
        </p:nvSpPr>
        <p:spPr>
          <a:xfrm>
            <a:off x="977185" y="3142788"/>
            <a:ext cx="15479150" cy="955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Therapeutic nutrition occurs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after a deficiency or disease process is present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requiring adjustments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above baseline DRIs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or strict restrictions</a:t>
            </a:r>
            <a:endParaRPr/>
          </a:p>
        </p:txBody>
      </p:sp>
      <p:sp>
        <p:nvSpPr>
          <p:cNvPr id="989" name="Google Shape;989;p91"/>
          <p:cNvSpPr txBox="1"/>
          <p:nvPr/>
        </p:nvSpPr>
        <p:spPr>
          <a:xfrm>
            <a:off x="927524" y="4573985"/>
            <a:ext cx="51054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Therapeutic Purpose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Restore biochemical function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Correct nutrient deficiencies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Reduce disease symptoms or progression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0" name="Google Shape;990;p91"/>
          <p:cNvSpPr txBox="1"/>
          <p:nvPr/>
        </p:nvSpPr>
        <p:spPr>
          <a:xfrm>
            <a:off x="6259379" y="4573880"/>
            <a:ext cx="6302700" cy="3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Stepwise Clinical Process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Assess intake &amp; labs →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Compare intake to DRI →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Apply DGA eating pattern →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Prescribe supplements only if needed →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0734" lvl="0" marL="28073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Monitor against ULs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1" name="Google Shape;991;p91"/>
          <p:cNvSpPr txBox="1"/>
          <p:nvPr/>
        </p:nvSpPr>
        <p:spPr>
          <a:xfrm>
            <a:off x="13043323" y="4493943"/>
            <a:ext cx="4905000" cy="48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 Clinical Case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Client:</a:t>
            </a: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Fatigue, low ferritin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Intervention: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DGA: Increase red meat, beans, leafy greens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DRI: Goal iron = 18 mg/day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Therapeutic: 35 mg/day iron for 3–4 months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Char char="•"/>
            </a:pPr>
            <a:r>
              <a:rPr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Recheck labs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92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97" name="Google Shape;997;p9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998" name="Google Shape;998;p9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99" name="Google Shape;999;p9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00" name="Google Shape;1000;p92"/>
          <p:cNvSpPr txBox="1"/>
          <p:nvPr/>
        </p:nvSpPr>
        <p:spPr>
          <a:xfrm>
            <a:off x="1601120" y="881523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DGA in Therapeutic Patterns</a:t>
            </a:r>
            <a:endParaRPr/>
          </a:p>
        </p:txBody>
      </p:sp>
      <p:sp>
        <p:nvSpPr>
          <p:cNvPr id="1001" name="Google Shape;1001;p9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02" name="Google Shape;1002;p92"/>
          <p:cNvGraphicFramePr/>
          <p:nvPr/>
        </p:nvGraphicFramePr>
        <p:xfrm>
          <a:off x="2136775" y="370822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621825"/>
                <a:gridCol w="11139750"/>
              </a:tblGrid>
              <a:tr h="103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DGA Pattern Adjustment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3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Hypertension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DASH diet + 1,500 mg sodium cap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603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Type 2 diabetes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Carbohydrate control &amp; glycemic load management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3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Kidney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 &amp; potassium restriction patterns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3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Celiac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Gluten-free whole-food pattern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03" name="Google Shape;1003;p92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9"/>
          <p:cNvSpPr txBox="1"/>
          <p:nvPr/>
        </p:nvSpPr>
        <p:spPr>
          <a:xfrm>
            <a:off x="1227917" y="405073"/>
            <a:ext cx="16812962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Processing That Preserves or Enhances Nutrition</a:t>
            </a:r>
            <a:endParaRPr/>
          </a:p>
        </p:txBody>
      </p:sp>
      <p:sp>
        <p:nvSpPr>
          <p:cNvPr id="133" name="Google Shape;133;p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4" name="Google Shape;134;p9"/>
          <p:cNvGraphicFramePr/>
          <p:nvPr/>
        </p:nvGraphicFramePr>
        <p:xfrm>
          <a:off x="1873250" y="37761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4725250"/>
                <a:gridCol w="10194175"/>
              </a:tblGrid>
              <a:tr h="81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Method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Outcomes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Freezing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Preserves vitamin C and polyphenols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5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Fermentation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Increases B vitamins &amp; mineral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Sprouting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bioavailability of zinc &amp; iron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Canning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lycopene bioavailability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5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Grinding flax/chia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Releases omega-3s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9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09" name="Google Shape;1009;p93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10" name="Google Shape;1010;p93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11" name="Google Shape;1011;p93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12" name="Google Shape;1012;p93"/>
          <p:cNvSpPr txBox="1"/>
          <p:nvPr/>
        </p:nvSpPr>
        <p:spPr>
          <a:xfrm>
            <a:off x="1677320" y="500521"/>
            <a:ext cx="14220872" cy="22934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Therapeutic Restriction Examples</a:t>
            </a:r>
            <a:endParaRPr/>
          </a:p>
        </p:txBody>
      </p:sp>
      <p:sp>
        <p:nvSpPr>
          <p:cNvPr id="1013" name="Google Shape;1013;p9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14" name="Google Shape;1014;p93"/>
          <p:cNvGraphicFramePr/>
          <p:nvPr/>
        </p:nvGraphicFramePr>
        <p:xfrm>
          <a:off x="2562225" y="36491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5161825"/>
                <a:gridCol w="8890625"/>
              </a:tblGrid>
              <a:tr h="8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Disease State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Dietary Intervention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Chronic kidney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Phosphorus and potassium restriction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99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Hemochromatosis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iron supplementation &amp; fortified foods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Hypercalcemia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&amp; calcium restriction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Gout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Reduced purine intake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99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 intolerance/allergy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Elimination diets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15" name="Google Shape;1015;p93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9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21" name="Google Shape;1021;p94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22" name="Google Shape;1022;p94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23" name="Google Shape;1023;p94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24" name="Google Shape;1024;p94"/>
          <p:cNvSpPr txBox="1"/>
          <p:nvPr/>
        </p:nvSpPr>
        <p:spPr>
          <a:xfrm>
            <a:off x="1321720" y="481303"/>
            <a:ext cx="14220872" cy="22934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Therapeutic Supplementing Beyond DRIs</a:t>
            </a:r>
            <a:endParaRPr/>
          </a:p>
        </p:txBody>
      </p:sp>
      <p:sp>
        <p:nvSpPr>
          <p:cNvPr id="1025" name="Google Shape;1025;p9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94"/>
          <p:cNvSpPr txBox="1"/>
          <p:nvPr/>
        </p:nvSpPr>
        <p:spPr>
          <a:xfrm>
            <a:off x="13302918" y="4656370"/>
            <a:ext cx="3730893" cy="2606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26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FF26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26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FF2600"/>
                </a:solidFill>
                <a:latin typeface="Times"/>
                <a:ea typeface="Times"/>
                <a:cs typeface="Times"/>
                <a:sym typeface="Times"/>
              </a:rPr>
              <a:t>All therapeutic dosing is: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26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FF2600"/>
                </a:solidFill>
                <a:latin typeface="Times"/>
                <a:ea typeface="Times"/>
                <a:cs typeface="Times"/>
                <a:sym typeface="Times"/>
              </a:rPr>
              <a:t>Time-limited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26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FF2600"/>
                </a:solidFill>
                <a:latin typeface="Times"/>
                <a:ea typeface="Times"/>
                <a:cs typeface="Times"/>
                <a:sym typeface="Times"/>
              </a:rPr>
              <a:t>Biomarker-monitored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26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FF2600"/>
                </a:solidFill>
                <a:latin typeface="Times"/>
                <a:ea typeface="Times"/>
                <a:cs typeface="Times"/>
                <a:sym typeface="Times"/>
              </a:rPr>
              <a:t>UL-aware</a:t>
            </a:r>
            <a:endParaRPr/>
          </a:p>
        </p:txBody>
      </p:sp>
      <p:graphicFrame>
        <p:nvGraphicFramePr>
          <p:cNvPr id="1027" name="Google Shape;1027;p94"/>
          <p:cNvGraphicFramePr/>
          <p:nvPr/>
        </p:nvGraphicFramePr>
        <p:xfrm>
          <a:off x="529083" y="378315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2038325"/>
                <a:gridCol w="2059375"/>
                <a:gridCol w="3450750"/>
                <a:gridCol w="3984600"/>
              </a:tblGrid>
              <a:tr h="976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Therapeutic Range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Goal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18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30–65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Restore hemoglobin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5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600 IU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1,000–5,000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Rebuild serum 25(OH)D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5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320–420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400–800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Correct depletion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5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2.4 mcg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500–5,000 mcg/day oral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Treat neuropathy/anemia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 mcg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Restore RBC folate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95"/>
          <p:cNvSpPr/>
          <p:nvPr/>
        </p:nvSpPr>
        <p:spPr>
          <a:xfrm rot="10800000">
            <a:off x="-356247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33" name="Google Shape;1033;p95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34" name="Google Shape;1034;p95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35" name="Google Shape;1035;p95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36" name="Google Shape;1036;p95"/>
          <p:cNvSpPr txBox="1"/>
          <p:nvPr/>
        </p:nvSpPr>
        <p:spPr>
          <a:xfrm>
            <a:off x="1677320" y="500521"/>
            <a:ext cx="14220872" cy="22934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Safety Boundaries — Upper Intake Levels for Vitamins</a:t>
            </a:r>
            <a:endParaRPr/>
          </a:p>
        </p:txBody>
      </p:sp>
      <p:sp>
        <p:nvSpPr>
          <p:cNvPr id="1037" name="Google Shape;1037;p9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38" name="Google Shape;1038;p95"/>
          <p:cNvGraphicFramePr/>
          <p:nvPr/>
        </p:nvGraphicFramePr>
        <p:xfrm>
          <a:off x="240156" y="31496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809850"/>
                <a:gridCol w="3373150"/>
                <a:gridCol w="5018175"/>
                <a:gridCol w="5606525"/>
              </a:tblGrid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Risks If UL Is Exceeded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Manifestations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 (preformed retinol)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3,000 mcg RAE/day (10,000 IU)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Hepatic accumulation, teratogenicity, bone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Liver toxicity, headache, hair loss, fetal malformations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 mcg/day (4,000 IU)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Hypercalcemia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Kidney stones, vascular calcification, confusion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 mg/day (1,500 IU)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 effect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risk, stroke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1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None established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Drug interactions possible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Effect of warfarin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1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Osmotic diarrhea, oxalate kidney stones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distress, renal stones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Niacin (B3)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35 mg/day (supplemental form only)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Hepatotoxicity, insulin resistance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Flushing, nausea, liver injury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B6 (Pyridoxine)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Neurotoxicity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Sensory neuropathy, paresthesia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 (synthetic)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Masks vitamin B12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 injury despite anemia resolution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Riboflavin (B2)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toxicity reported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Benign urine discoloration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Thiamine (B1)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toxicity documented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toxicity reported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Biotin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Lab interference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False thyroid &amp; cardiac lab tests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Pantothenic Acid (B5)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Mild GI upset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39" name="Google Shape;1039;p95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96"/>
          <p:cNvSpPr/>
          <p:nvPr/>
        </p:nvSpPr>
        <p:spPr>
          <a:xfrm rot="10800000">
            <a:off x="-356247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45" name="Google Shape;1045;p96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46" name="Google Shape;1046;p96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47" name="Google Shape;1047;p96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48" name="Google Shape;1048;p96"/>
          <p:cNvSpPr txBox="1"/>
          <p:nvPr/>
        </p:nvSpPr>
        <p:spPr>
          <a:xfrm>
            <a:off x="1677320" y="500524"/>
            <a:ext cx="14220872" cy="2267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18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Poppins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Safety Boundaries — Upper Intake Levels for Major Minerals</a:t>
            </a:r>
            <a:endParaRPr/>
          </a:p>
        </p:txBody>
      </p:sp>
      <p:sp>
        <p:nvSpPr>
          <p:cNvPr id="1049" name="Google Shape;1049;p9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50" name="Google Shape;1050;p96"/>
          <p:cNvGraphicFramePr/>
          <p:nvPr/>
        </p:nvGraphicFramePr>
        <p:xfrm>
          <a:off x="2094776" y="33189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050725"/>
                <a:gridCol w="4305200"/>
                <a:gridCol w="3346475"/>
                <a:gridCol w="4310025"/>
              </a:tblGrid>
              <a:tr h="859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Manifestations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3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2,500 mg/day (&lt;50 yrs)2,000 mg/day (&gt;50 yrs)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Nephrolithiasis, vascular calcification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Kidney stones, constipation, cardiac arrhythmias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3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(supplemental only)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350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Osmotic diarrhea, hypotension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Weakness, nausea, bradycardia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9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Phosphorus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Soft tissue calcification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Vascular &amp; renal calcification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9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Sodium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2,300 mg/day</a:t>
                      </a:r>
                      <a:r>
                        <a:rPr b="0" lang="en-US" sz="2400" u="none" cap="none" strike="noStrike"/>
                        <a:t> </a:t>
                      </a:r>
                      <a:r>
                        <a:rPr b="0" i="1" lang="en-US" sz="2400" u="none" cap="none" strike="noStrike"/>
                        <a:t>(guidance ceiling)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Hypertension, fluid retention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Increased BP, cardiovascular strain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9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Potassium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UL from foods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Hyperkalemia from supplements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Cardiac arrhythmias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51" name="Google Shape;1051;p96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97"/>
          <p:cNvSpPr/>
          <p:nvPr/>
        </p:nvSpPr>
        <p:spPr>
          <a:xfrm rot="10800000">
            <a:off x="-356247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57" name="Google Shape;1057;p97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58" name="Google Shape;1058;p97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59" name="Google Shape;1059;p97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60" name="Google Shape;1060;p97"/>
          <p:cNvSpPr txBox="1"/>
          <p:nvPr/>
        </p:nvSpPr>
        <p:spPr>
          <a:xfrm>
            <a:off x="1677320" y="500524"/>
            <a:ext cx="14220872" cy="2267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18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Poppins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Safety Boundaries — Upper Intake Levels for Trace Minerals</a:t>
            </a:r>
            <a:endParaRPr/>
          </a:p>
        </p:txBody>
      </p:sp>
      <p:sp>
        <p:nvSpPr>
          <p:cNvPr id="1061" name="Google Shape;1061;p9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62" name="Google Shape;1062;p97"/>
          <p:cNvGraphicFramePr/>
          <p:nvPr/>
        </p:nvGraphicFramePr>
        <p:xfrm>
          <a:off x="2332732" y="36385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1862700"/>
                <a:gridCol w="2331225"/>
                <a:gridCol w="3693900"/>
                <a:gridCol w="6502250"/>
              </a:tblGrid>
              <a:tr h="63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Risks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Manifestations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45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Oxidative tissue damage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bleeding, hemochromatosis, liver failure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Copper antagonism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Neutropenia, anemia, immune suppression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Copper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Hepatic toxicity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Wilson-like symptoms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Selenosis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Hair loss, brittle nails, garlic breath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1,100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dysfunction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Goiter, hypo- or hyperthyroidism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Manganese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11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Neurotoxicity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Parkinsonian symptoms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Fluoride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Skeletal fluorosis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weakening, dental enamel defects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63" name="Google Shape;1063;p97"/>
          <p:cNvSpPr/>
          <p:nvPr/>
        </p:nvSpPr>
        <p:spPr>
          <a:xfrm>
            <a:off x="16407325" y="948388"/>
            <a:ext cx="1132800" cy="13593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98"/>
          <p:cNvSpPr/>
          <p:nvPr/>
        </p:nvSpPr>
        <p:spPr>
          <a:xfrm rot="10800000">
            <a:off x="-2" y="-3640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69" name="Google Shape;1069;p98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70" name="Google Shape;1070;p98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71" name="Google Shape;1071;p98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72" name="Google Shape;1072;p98"/>
          <p:cNvSpPr txBox="1"/>
          <p:nvPr/>
        </p:nvSpPr>
        <p:spPr>
          <a:xfrm>
            <a:off x="1651920" y="11799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Case-Based Demonstrations</a:t>
            </a:r>
            <a:endParaRPr/>
          </a:p>
        </p:txBody>
      </p:sp>
      <p:sp>
        <p:nvSpPr>
          <p:cNvPr id="1073" name="Google Shape;1073;p9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98"/>
          <p:cNvSpPr txBox="1"/>
          <p:nvPr/>
        </p:nvSpPr>
        <p:spPr>
          <a:xfrm>
            <a:off x="1333922" y="3884655"/>
            <a:ext cx="4186306" cy="45662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Case 1 – Prevention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Client: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No disease, family history of hypertension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Strategy: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DGA → DASH diet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DRIs → Adequate potassium, fiber, magnesium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Supplements not needed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Goal: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Prevent blood pressure rise</a:t>
            </a:r>
            <a:endParaRPr/>
          </a:p>
        </p:txBody>
      </p:sp>
      <p:sp>
        <p:nvSpPr>
          <p:cNvPr id="1075" name="Google Shape;1075;p98"/>
          <p:cNvSpPr txBox="1"/>
          <p:nvPr/>
        </p:nvSpPr>
        <p:spPr>
          <a:xfrm>
            <a:off x="6642523" y="3971445"/>
            <a:ext cx="5913604" cy="980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Case 2 – Treatment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Client: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Anemia (Ferritin = 8 ng/mL)</a:t>
            </a:r>
            <a:endParaRPr/>
          </a:p>
        </p:txBody>
      </p:sp>
      <p:graphicFrame>
        <p:nvGraphicFramePr>
          <p:cNvPr id="1076" name="Google Shape;1076;p98"/>
          <p:cNvGraphicFramePr/>
          <p:nvPr/>
        </p:nvGraphicFramePr>
        <p:xfrm>
          <a:off x="6746089" y="528937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407225"/>
                <a:gridCol w="2299250"/>
              </a:tblGrid>
              <a:tr h="613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Framework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5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Spinach/lentils/lean meat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DGA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50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45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DRI above RDA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13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 monitoring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Safety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77" name="Google Shape;1077;p98"/>
          <p:cNvSpPr txBox="1"/>
          <p:nvPr/>
        </p:nvSpPr>
        <p:spPr>
          <a:xfrm>
            <a:off x="6642523" y="8729833"/>
            <a:ext cx="5913604" cy="4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Goal: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Restore iron stores</a:t>
            </a:r>
            <a:endParaRPr/>
          </a:p>
        </p:txBody>
      </p:sp>
      <p:sp>
        <p:nvSpPr>
          <p:cNvPr id="1078" name="Google Shape;1078;p98"/>
          <p:cNvSpPr txBox="1"/>
          <p:nvPr/>
        </p:nvSpPr>
        <p:spPr>
          <a:xfrm>
            <a:off x="13322723" y="4087857"/>
            <a:ext cx="4186302" cy="2987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Case 3 – Functional Deficiency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Client: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Vitamin D = 17 ng/mL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DGA: Fortified dairy + fish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DRI vs therapeutic dosing: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RDA: 600 IU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Treatment: 3,000 IU/day</a:t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99"/>
          <p:cNvSpPr/>
          <p:nvPr/>
        </p:nvSpPr>
        <p:spPr>
          <a:xfrm rot="10800000">
            <a:off x="455322" y="-414884"/>
            <a:ext cx="18288006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84" name="Google Shape;1084;p99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85" name="Google Shape;1085;p99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86" name="Google Shape;1086;p99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87" name="Google Shape;1087;p99"/>
          <p:cNvSpPr txBox="1"/>
          <p:nvPr/>
        </p:nvSpPr>
        <p:spPr>
          <a:xfrm>
            <a:off x="1651920" y="11799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</a:t>
            </a:r>
            <a:endParaRPr/>
          </a:p>
        </p:txBody>
      </p:sp>
      <p:sp>
        <p:nvSpPr>
          <p:cNvPr id="1088" name="Google Shape;1088;p9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89" name="Google Shape;1089;p99"/>
          <p:cNvGraphicFramePr/>
          <p:nvPr/>
        </p:nvGraphicFramePr>
        <p:xfrm>
          <a:off x="2207267" y="35919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{9C1060E6-DEA4-4E45-98E6-8373D7D53071}</a:tableStyleId>
              </a:tblPr>
              <a:tblGrid>
                <a:gridCol w="3655650"/>
                <a:gridCol w="3748325"/>
                <a:gridCol w="6469475"/>
              </a:tblGrid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Category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Therapy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3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Target population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Healthy individuals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Symptomatic/deficient individuals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tool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DGA patterns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DRIs + supplements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 range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RDA/AI sufficient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Exceed RDA under supervision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Timeline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Lifelong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Temporary correction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Safety bound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 reference only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Active UL monitoring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100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95" name="Google Shape;1095;p100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096" name="Google Shape;1096;p100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97" name="Google Shape;1097;p100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98" name="Google Shape;1098;p100"/>
          <p:cNvSpPr txBox="1"/>
          <p:nvPr/>
        </p:nvSpPr>
        <p:spPr>
          <a:xfrm>
            <a:off x="1651920" y="11799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1099" name="Google Shape;1099;p10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100"/>
          <p:cNvSpPr txBox="1"/>
          <p:nvPr/>
        </p:nvSpPr>
        <p:spPr>
          <a:xfrm>
            <a:off x="749721" y="3323140"/>
            <a:ext cx="14471136" cy="618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Which combination of cofactors is required for the conversion of pyruvate to acetyl-CoA by the pyruvate dehydrogenase complex?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NAD⁺, FAD, CoA, TPP, biotin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NAD+, FAD, CoA, TPP, lipoic acid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NAD+, FMN, vitamin B6, biotin, CoA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NADP+, iron, magnesium, folate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Which nutrient has the lowest UL threshold relative to its RDA?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Vitamin C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Iron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Zinc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Vitamin 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Which symptom is most characteristic of vitamin B6 toxicity?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Megaloblastic anemia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Sensory neuropathy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Renal calcification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Tremors</a:t>
            </a:r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101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06" name="Google Shape;1106;p101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07" name="Google Shape;1107;p101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08" name="Google Shape;1108;p101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09" name="Google Shape;1109;p101"/>
          <p:cNvSpPr txBox="1"/>
          <p:nvPr/>
        </p:nvSpPr>
        <p:spPr>
          <a:xfrm>
            <a:off x="1651920" y="11799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1110" name="Google Shape;1110;p10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101"/>
          <p:cNvSpPr txBox="1"/>
          <p:nvPr/>
        </p:nvSpPr>
        <p:spPr>
          <a:xfrm>
            <a:off x="749721" y="3323140"/>
            <a:ext cx="14375006" cy="659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Which magnesium supplement form is MOST appropriate for a patient with chronic constipation and no other identified GI pathology?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Magnesium glycinate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Magnesium citrate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Magnesium oxide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Magnesium malate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A vegan patient presents with low DHA levels. Which supplemental source is MOST appropriate?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Krill oil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Cod liver oil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Algal oil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Flaxseed oil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A patient with MTHFR C677T polymorphism and elevated homocysteine would benefit MOST from which supplemental form of folate?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Folic acid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Folinic acid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5-Methyltetrahydrofolate (5-MTHF)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Tetrahydrofolate (THF)</a:t>
            </a:r>
            <a:endParaRPr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102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17" name="Google Shape;1117;p102"/>
          <p:cNvGrpSpPr/>
          <p:nvPr/>
        </p:nvGrpSpPr>
        <p:grpSpPr>
          <a:xfrm>
            <a:off x="-528007" y="-3"/>
            <a:ext cx="19048335" cy="3086106"/>
            <a:chOff x="-1" y="-1"/>
            <a:chExt cx="19048333" cy="3086104"/>
          </a:xfrm>
        </p:grpSpPr>
        <p:sp>
          <p:nvSpPr>
            <p:cNvPr id="1118" name="Google Shape;1118;p102"/>
            <p:cNvSpPr/>
            <p:nvPr/>
          </p:nvSpPr>
          <p:spPr>
            <a:xfrm>
              <a:off x="-1" y="-1"/>
              <a:ext cx="19048333" cy="3086104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19" name="Google Shape;1119;p102"/>
            <p:cNvSpPr txBox="1"/>
            <p:nvPr/>
          </p:nvSpPr>
          <p:spPr>
            <a:xfrm>
              <a:off x="-1" y="0"/>
              <a:ext cx="19048333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20" name="Google Shape;1120;p102"/>
          <p:cNvSpPr txBox="1"/>
          <p:nvPr/>
        </p:nvSpPr>
        <p:spPr>
          <a:xfrm>
            <a:off x="1270920" y="1230774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1121" name="Google Shape;1121;p10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102"/>
          <p:cNvSpPr txBox="1"/>
          <p:nvPr/>
        </p:nvSpPr>
        <p:spPr>
          <a:xfrm>
            <a:off x="622723" y="3621416"/>
            <a:ext cx="14853478" cy="4892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Berg, J. M., Tymoczko, J. L., Gatto, G. J., &amp; Stryer, L. (2024).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Biochemistry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(9th ed.). W. H. Freeman &amp; Company.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Nelson, D. L., &amp; Cox, M. M. (2021).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Lehninger Principles of Biochemistry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(8th ed.). W. H. Freeman.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Murray, R. K., Bender, D., Botham, K., Kennelly, P., Rodwell, V., &amp; Weil, P. (2018).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Harper’s Illustrated Biochemistry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(31st ed.). McGraw-Hill Education.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Gropper, S. S., Smith, J. L., &amp; Carr, T. P. (2020).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Advanced Nutrition and Human Metabolism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(7th ed.). Cengage Learning.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Sharma, P., &amp; Hays, N. P. (2022). “Organic acids as metabolic biomarkers.”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Biochemistry, 102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45–57.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Rickman, J. C., Barrett, D. M., &amp; Bruhn, C. M. (2007). Nutritional comparison of fresh, frozen, and canned fruits and vegetables.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the Science of Food and Agriculture, 87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(6), 930–944.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Miglio, C., Chiavaro, E., Visconti, A., Fogliano, V., &amp; Pellegrini, N. (2008). Effects of different cooking methods on nutritional and functional characteristics of vegetables.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Agricultural and Food Chemistry, 56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139–147.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Slavin, J. L., &amp; Lloyd, B. (2012). Health benefits of fruits and vegetables.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Advances in Nutrition, 3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(4), 506–516.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Organization. (2015).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Healthy Diet – Fact Sheet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WHO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FAO. (2017).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Influence of agricultural practices on food nutritional quality.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Food and Agriculture Organization of the United Nations.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 &amp; Food and Agriculture Organization. (2006).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on Food Fortification with Micronutrients.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WHO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Centers for Disease Control and Prevention (CDC). (2022).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Folic Acid Fortification – Public Health History &amp; Guidelines.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Food &amp; Drug Administration. (2021).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Fortification Policy Guidance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Allen, L., de Benoist, B., Dary, O., &amp; Hurrell, R. (2006).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on Food Fortification with Micronutrients.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WHO.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 Office of Dietary Supplements (ODS).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Supplement Fact Sheets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(various nutrients).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