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Lst>
  <p:sldSz cy="10287000" cx="18288000"/>
  <p:notesSz cx="6858000" cy="9144000"/>
  <p:embeddedFontLst>
    <p:embeddedFont>
      <p:font typeface="Poppins"/>
      <p:regular r:id="rId124"/>
      <p:bold r:id="rId125"/>
      <p:italic r:id="rId126"/>
      <p:boldItalic r:id="rId127"/>
    </p:embeddedFont>
    <p:embeddedFont>
      <p:font typeface="Helvetica Neue"/>
      <p:regular r:id="rId128"/>
      <p:bold r:id="rId129"/>
      <p:italic r:id="rId130"/>
      <p:boldItalic r:id="rId131"/>
    </p:embeddedFont>
    <p:embeddedFont>
      <p:font typeface="Poppins SemiBold"/>
      <p:regular r:id="rId132"/>
      <p:bold r:id="rId133"/>
      <p:italic r:id="rId134"/>
      <p:boldItalic r:id="rId1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36" roundtripDataSignature="AMtx7mjgM5RIojbgK74D6i4nurKx70gi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1BB50B0-6FA8-4905-9805-7646F599B48B}">
  <a:tblStyle styleId="{81BB50B0-6FA8-4905-9805-7646F599B48B}"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CFD7E7"/>
          </a:solidFill>
        </a:fill>
      </a:tcStyle>
    </a:wholeTbl>
    <a:band1H>
      <a:tcTxStyle/>
    </a:band1H>
    <a:band2H>
      <a:tcTxStyle b="off" i="off"/>
      <a:tcStyle>
        <a:fill>
          <a:solidFill>
            <a:srgbClr val="E8ECF4"/>
          </a:solidFill>
        </a:fill>
      </a:tcStyle>
    </a:band2H>
    <a:band1V>
      <a:tcTxStyle/>
    </a:band1V>
    <a:band2V>
      <a:tcTxStyle/>
    </a:band2V>
    <a:lastCol>
      <a:tcTxStyle/>
    </a:lastCol>
    <a:firstCol>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Col>
    <a:la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381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lastRow>
    <a:seCell>
      <a:tcTxStyle/>
    </a:seCell>
    <a:swCell>
      <a:tcTxStyle/>
    </a:swCell>
    <a:fir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381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font" Target="fonts/HelveticaNeue-bold.fntdata"/><Relationship Id="rId128" Type="http://schemas.openxmlformats.org/officeDocument/2006/relationships/font" Target="fonts/HelveticaNeue-regular.fntdata"/><Relationship Id="rId127" Type="http://schemas.openxmlformats.org/officeDocument/2006/relationships/font" Target="fonts/Poppins-boldItalic.fntdata"/><Relationship Id="rId126" Type="http://schemas.openxmlformats.org/officeDocument/2006/relationships/font" Target="fonts/Poppins-italic.fntdata"/><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font" Target="fonts/Poppins-bold.fntdata"/><Relationship Id="rId29" Type="http://schemas.openxmlformats.org/officeDocument/2006/relationships/slide" Target="slides/slide24.xml"/><Relationship Id="rId124" Type="http://schemas.openxmlformats.org/officeDocument/2006/relationships/font" Target="fonts/Poppins-regular.fntdata"/><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2" Type="http://schemas.openxmlformats.org/officeDocument/2006/relationships/font" Target="fonts/PoppinsSemiBold-regular.fntdata"/><Relationship Id="rId131" Type="http://schemas.openxmlformats.org/officeDocument/2006/relationships/font" Target="fonts/HelveticaNeue-boldItalic.fntdata"/><Relationship Id="rId130" Type="http://schemas.openxmlformats.org/officeDocument/2006/relationships/font" Target="fonts/HelveticaNeue-italic.fntdata"/><Relationship Id="rId136" Type="http://customschemas.google.com/relationships/presentationmetadata" Target="metadata"/><Relationship Id="rId135" Type="http://schemas.openxmlformats.org/officeDocument/2006/relationships/font" Target="fonts/PoppinsSemiBold-boldItalic.fntdata"/><Relationship Id="rId134" Type="http://schemas.openxmlformats.org/officeDocument/2006/relationships/font" Target="fonts/PoppinsSemiBold-italic.fntdata"/><Relationship Id="rId133" Type="http://schemas.openxmlformats.org/officeDocument/2006/relationships/font" Target="fonts/PoppinsSemiBold-bold.fntdata"/><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5" name="Google Shape;165;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59" name="Google Shape;1259;p10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Food Safety in Real-World Settings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table translates food safety guidance into practical public health application.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key idea: recommendations must be </a:t>
            </a:r>
            <a:r>
              <a:rPr b="1" lang="en-US" sz="1100">
                <a:solidFill>
                  <a:schemeClr val="dk1"/>
                </a:solidFill>
                <a:latin typeface="Arial"/>
                <a:ea typeface="Arial"/>
                <a:cs typeface="Arial"/>
                <a:sym typeface="Arial"/>
              </a:rPr>
              <a:t>realistic, accessible, and population-specific.</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connects clinical guidance with:</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Federal food assistance programs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Institutional feeding standards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Real-world food access limitations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Public health nutrition is not just knowing what’s safest, it’s knowing what’s feasible.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10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Populations at Risk for Food Safety Issues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section is about identifying who needs stricter food safety precautions.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Risk increases with weakened immunity, altered physiology, reduced stomach acid, or limited control over food preparation.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Clinical takeaway:</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Assess food safety risk as part of intake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Tailor education to the population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High-risk groups need more specific restrictions, not generic guidance</a:t>
            </a:r>
            <a:endParaRPr/>
          </a:p>
        </p:txBody>
      </p:sp>
      <p:sp>
        <p:nvSpPr>
          <p:cNvPr id="1270" name="Google Shape;1270;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p1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Outbreak Tracking &amp; Client Communication</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Nutrition professionals have a public health role in outbreak awareness and communication.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means: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Knowing where to find reliable outbreak information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Identifying which clients may be at higher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Translating alerts into calm, practical guidance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goal is prevention, risk reduction, and clear communication, not creating panic.</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p>
        </p:txBody>
      </p:sp>
      <p:sp>
        <p:nvSpPr>
          <p:cNvPr id="1282" name="Google Shape;1282;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p1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Public Health Core Functions - </a:t>
            </a:r>
            <a:r>
              <a:rPr lang="en-US" sz="1100">
                <a:solidFill>
                  <a:schemeClr val="dk1"/>
                </a:solidFill>
                <a:latin typeface="Arial"/>
                <a:ea typeface="Arial"/>
                <a:cs typeface="Arial"/>
                <a:sym typeface="Arial"/>
              </a:rPr>
              <a:t>Foodborne outbreak tracking fits directly into the three core public health functions: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Assessment</a:t>
            </a:r>
            <a:r>
              <a:rPr lang="en-US" sz="1100">
                <a:solidFill>
                  <a:schemeClr val="dk1"/>
                </a:solidFill>
                <a:latin typeface="Arial"/>
                <a:ea typeface="Arial"/>
                <a:cs typeface="Arial"/>
                <a:sym typeface="Arial"/>
              </a:rPr>
              <a:t> → identifying trends, outbreaks, and emerging threats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Policy development</a:t>
            </a:r>
            <a:r>
              <a:rPr lang="en-US" sz="1100">
                <a:solidFill>
                  <a:schemeClr val="dk1"/>
                </a:solidFill>
                <a:latin typeface="Arial"/>
                <a:ea typeface="Arial"/>
                <a:cs typeface="Arial"/>
                <a:sym typeface="Arial"/>
              </a:rPr>
              <a:t> → informing recalls, regulations, and standards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Assurance</a:t>
            </a:r>
            <a:r>
              <a:rPr lang="en-US" sz="1100">
                <a:solidFill>
                  <a:schemeClr val="dk1"/>
                </a:solidFill>
                <a:latin typeface="Arial"/>
                <a:ea typeface="Arial"/>
                <a:cs typeface="Arial"/>
                <a:sym typeface="Arial"/>
              </a:rPr>
              <a:t> → protecting the public through education and enforcement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This is classic public health systems thinking.</a:t>
            </a:r>
            <a:endParaRPr/>
          </a:p>
        </p:txBody>
      </p:sp>
      <p:sp>
        <p:nvSpPr>
          <p:cNvPr id="1294" name="Google Shape;1294;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p1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Surveillance is how outbreaks are identified and contained.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Public health systems use: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Clinical and lab case reporting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Pathogen tracking/genome sequencing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National outbreak databases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The goal is rapid source identification, targeted recalls, and protection of vulnerable populations.</a:t>
            </a:r>
            <a:endParaRPr/>
          </a:p>
        </p:txBody>
      </p:sp>
      <p:sp>
        <p:nvSpPr>
          <p:cNvPr id="1306" name="Google Shape;1306;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17" name="Google Shape;1317;p1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Prevention at Scale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Examples: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Recalls</a:t>
            </a:r>
            <a:r>
              <a:rPr lang="en-US" sz="1100">
                <a:solidFill>
                  <a:schemeClr val="dk1"/>
                </a:solidFill>
                <a:latin typeface="Arial"/>
                <a:ea typeface="Arial"/>
                <a:cs typeface="Arial"/>
                <a:sym typeface="Arial"/>
              </a:rPr>
              <a:t> reduce exposure quickly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Inspections</a:t>
            </a:r>
            <a:r>
              <a:rPr lang="en-US" sz="1100">
                <a:solidFill>
                  <a:schemeClr val="dk1"/>
                </a:solidFill>
                <a:latin typeface="Arial"/>
                <a:ea typeface="Arial"/>
                <a:cs typeface="Arial"/>
                <a:sym typeface="Arial"/>
              </a:rPr>
              <a:t> improve food safety standards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Pasteurization policies</a:t>
            </a:r>
            <a:r>
              <a:rPr lang="en-US" sz="1100">
                <a:solidFill>
                  <a:schemeClr val="dk1"/>
                </a:solidFill>
                <a:latin typeface="Arial"/>
                <a:ea typeface="Arial"/>
                <a:cs typeface="Arial"/>
                <a:sym typeface="Arial"/>
              </a:rPr>
              <a:t> prevent major infections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Public education</a:t>
            </a:r>
            <a:r>
              <a:rPr lang="en-US" sz="1100">
                <a:solidFill>
                  <a:schemeClr val="dk1"/>
                </a:solidFill>
                <a:latin typeface="Arial"/>
                <a:ea typeface="Arial"/>
                <a:cs typeface="Arial"/>
                <a:sym typeface="Arial"/>
              </a:rPr>
              <a:t> reduces household transmission</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p1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Risk communication is a core public health skill.</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Good communication should:</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Prevent panic and misinformation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Encourage appropriate action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Maintain public trust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As nutrition professionals, our role is translating technical information into clear, practical guidance people can actually use.</a:t>
            </a:r>
            <a:endParaRPr sz="1100"/>
          </a:p>
        </p:txBody>
      </p:sp>
      <p:sp>
        <p:nvSpPr>
          <p:cNvPr id="1328" name="Google Shape;1328;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p1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Individual Care to Population Health</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Individual counseling can create broader public health impact.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Examples: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Client education reduces household spread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Early referral can help identify outbreaks faster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Safe substitutions maintain nutrition during recalls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Good documentation supports surveillance accuracy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Public health often starts one client at a time.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p>
        </p:txBody>
      </p:sp>
      <p:sp>
        <p:nvSpPr>
          <p:cNvPr id="1339" name="Google Shape;1339;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8" name="Shape 1348"/>
        <p:cNvGrpSpPr/>
        <p:nvPr/>
      </p:nvGrpSpPr>
      <p:grpSpPr>
        <a:xfrm>
          <a:off x="0" y="0"/>
          <a:ext cx="0" cy="0"/>
          <a:chOff x="0" y="0"/>
          <a:chExt cx="0" cy="0"/>
        </a:xfrm>
      </p:grpSpPr>
      <p:sp>
        <p:nvSpPr>
          <p:cNvPr id="1349" name="Google Shape;1349;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50" name="Google Shape;1350;p1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Policy Feedback Loop</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Outbreak data doesn’t just solve the immediate problem, it shapes future prevention.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It can drive: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Updated food safety regulations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Agricultural practice changes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Revisions to public guidance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Stronger institutional food safety standards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latin typeface="Arial"/>
                <a:ea typeface="Arial"/>
                <a:cs typeface="Arial"/>
                <a:sym typeface="Arial"/>
              </a:rPr>
              <a:t>This is public health learning in action.</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p1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Tracking Outbreaks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When tracking foodborne outbreaks, use trusted public health sources.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Primary U.S. sources: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CDC</a:t>
            </a:r>
            <a:r>
              <a:rPr lang="en-US" sz="1100">
                <a:solidFill>
                  <a:schemeClr val="dk1"/>
                </a:solidFill>
                <a:latin typeface="Arial"/>
                <a:ea typeface="Arial"/>
                <a:cs typeface="Arial"/>
                <a:sym typeface="Arial"/>
              </a:rPr>
              <a:t> for outbreak investigations and case tracking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FDA</a:t>
            </a:r>
            <a:r>
              <a:rPr lang="en-US" sz="1100">
                <a:solidFill>
                  <a:schemeClr val="dk1"/>
                </a:solidFill>
                <a:latin typeface="Arial"/>
                <a:ea typeface="Arial"/>
                <a:cs typeface="Arial"/>
                <a:sym typeface="Arial"/>
              </a:rPr>
              <a:t> for recalls and food safety alerts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USDA-FSIS</a:t>
            </a:r>
            <a:r>
              <a:rPr lang="en-US" sz="1100">
                <a:solidFill>
                  <a:schemeClr val="dk1"/>
                </a:solidFill>
                <a:latin typeface="Arial"/>
                <a:ea typeface="Arial"/>
                <a:cs typeface="Arial"/>
                <a:sym typeface="Arial"/>
              </a:rPr>
              <a:t> for meat, poultry, and egg recalls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State/local health departments</a:t>
            </a:r>
            <a:r>
              <a:rPr lang="en-US" sz="1100">
                <a:solidFill>
                  <a:schemeClr val="dk1"/>
                </a:solidFill>
                <a:latin typeface="Arial"/>
                <a:ea typeface="Arial"/>
                <a:cs typeface="Arial"/>
                <a:sym typeface="Arial"/>
              </a:rPr>
              <a:t> for faster regional alerts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Exam takeaway: use authoritative public health sources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361" name="Google Shape;1361;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Bone Health</a:t>
            </a:r>
            <a:endParaRPr b="1" sz="10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Bone health depends on more than calcium alone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mechanisms: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Calcium/phosphorus balance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Vitamin D absorption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Protein/collagen matrix support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Hormonal regulation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 goals: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Optimize mineral retention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bone formation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Reduce bone breakdown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Muscle support matters too</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Stronger muscle = lower fall/fracture risk</a:t>
            </a:r>
            <a:endParaRPr/>
          </a:p>
        </p:txBody>
      </p:sp>
      <p:sp>
        <p:nvSpPr>
          <p:cNvPr id="176" name="Google Shape;17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p1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Clinician Tracking Workflow</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Keep outbreak tracking simple and routine: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Check CDC outbreak updates weekly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Subscribe to FDA and USDA recall alerts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Watch state/local health department notices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Ask: does this affect my clients or high-risk groups?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goal is quick, calm, practical communication when an alert is relevant.</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p>
        </p:txBody>
      </p:sp>
      <p:sp>
        <p:nvSpPr>
          <p:cNvPr id="1372" name="Google Shape;1372;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1" name="Shape 1381"/>
        <p:cNvGrpSpPr/>
        <p:nvPr/>
      </p:nvGrpSpPr>
      <p:grpSpPr>
        <a:xfrm>
          <a:off x="0" y="0"/>
          <a:ext cx="0" cy="0"/>
          <a:chOff x="0" y="0"/>
          <a:chExt cx="0" cy="0"/>
        </a:xfrm>
      </p:grpSpPr>
      <p:sp>
        <p:nvSpPr>
          <p:cNvPr id="1382" name="Google Shape;1382;p1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Interpreting Outbreak Alerts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When reviewing an outbreak alert, focus on the actionable details, </a:t>
            </a:r>
            <a:r>
              <a:rPr lang="en-US" sz="1100">
                <a:solidFill>
                  <a:schemeClr val="dk1"/>
                </a:solidFill>
                <a:latin typeface="Arial"/>
                <a:ea typeface="Arial"/>
                <a:cs typeface="Arial"/>
                <a:sym typeface="Arial"/>
              </a:rPr>
              <a:t>identify</a:t>
            </a:r>
            <a:r>
              <a:rPr lang="en-US" sz="1100">
                <a:solidFill>
                  <a:schemeClr val="dk1"/>
                </a:solidFill>
                <a:latin typeface="Arial"/>
                <a:ea typeface="Arial"/>
                <a:cs typeface="Arial"/>
                <a:sym typeface="Arial"/>
              </a:rPr>
              <a:t> -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Pathogen</a:t>
            </a:r>
            <a:r>
              <a:rPr lang="en-US" sz="1100">
                <a:solidFill>
                  <a:schemeClr val="dk1"/>
                </a:solidFill>
                <a:latin typeface="Arial"/>
                <a:ea typeface="Arial"/>
                <a:cs typeface="Arial"/>
                <a:sym typeface="Arial"/>
              </a:rPr>
              <a:t> → helps predict symptoms and severity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Implicated food</a:t>
            </a:r>
            <a:r>
              <a:rPr lang="en-US" sz="1100">
                <a:solidFill>
                  <a:schemeClr val="dk1"/>
                </a:solidFill>
                <a:latin typeface="Arial"/>
                <a:ea typeface="Arial"/>
                <a:cs typeface="Arial"/>
                <a:sym typeface="Arial"/>
              </a:rPr>
              <a:t> → drives avoidance advice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Lot numbers/brands</a:t>
            </a:r>
            <a:r>
              <a:rPr lang="en-US" sz="1100">
                <a:solidFill>
                  <a:schemeClr val="dk1"/>
                </a:solidFill>
                <a:latin typeface="Arial"/>
                <a:ea typeface="Arial"/>
                <a:cs typeface="Arial"/>
                <a:sym typeface="Arial"/>
              </a:rPr>
              <a:t> → determines actual exposure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Geographic spread</a:t>
            </a:r>
            <a:r>
              <a:rPr lang="en-US" sz="1100">
                <a:solidFill>
                  <a:schemeClr val="dk1"/>
                </a:solidFill>
                <a:latin typeface="Arial"/>
                <a:ea typeface="Arial"/>
                <a:cs typeface="Arial"/>
                <a:sym typeface="Arial"/>
              </a:rPr>
              <a:t> → tells you if it’s locally relevant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At-risk populations</a:t>
            </a:r>
            <a:r>
              <a:rPr lang="en-US" sz="1100">
                <a:solidFill>
                  <a:schemeClr val="dk1"/>
                </a:solidFill>
                <a:latin typeface="Arial"/>
                <a:ea typeface="Arial"/>
                <a:cs typeface="Arial"/>
                <a:sym typeface="Arial"/>
              </a:rPr>
              <a:t> → guides urgency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Recall status</a:t>
            </a:r>
            <a:r>
              <a:rPr lang="en-US" sz="1100">
                <a:solidFill>
                  <a:schemeClr val="dk1"/>
                </a:solidFill>
                <a:latin typeface="Arial"/>
                <a:ea typeface="Arial"/>
                <a:cs typeface="Arial"/>
                <a:sym typeface="Arial"/>
              </a:rPr>
              <a:t> → discard vs avoid guidance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The goal is translating alerts into practical client recommendations.</a:t>
            </a:r>
            <a:endParaRPr/>
          </a:p>
        </p:txBody>
      </p:sp>
      <p:sp>
        <p:nvSpPr>
          <p:cNvPr id="1383" name="Google Shape;1383;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p1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Translating Alerts Into Guidance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communication framework is simple: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Assess risk first, then give clear action steps.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Ask:</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Is this a high-risk client?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Was there likely exposure?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Then communicate practical next steps: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Discard recalled food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Monitor if exposed but asymptomatic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Refer if symptomatic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Use stricter precautions for high-risk groups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Focus on actionable guidance—not fear-based messaging.</a:t>
            </a:r>
            <a:endParaRPr/>
          </a:p>
        </p:txBody>
      </p:sp>
      <p:sp>
        <p:nvSpPr>
          <p:cNvPr id="1394" name="Google Shape;1394;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p1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Client Communication Best Practices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When communicating outbreak risk, the goal is </a:t>
            </a:r>
            <a:r>
              <a:rPr b="1" lang="en-US" sz="1100">
                <a:solidFill>
                  <a:schemeClr val="dk1"/>
                </a:solidFill>
                <a:latin typeface="Arial"/>
                <a:ea typeface="Arial"/>
                <a:cs typeface="Arial"/>
                <a:sym typeface="Arial"/>
              </a:rPr>
              <a:t>clear, calm guidance.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Best practices: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Stay factual and reassuring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Avoid fear-based messaging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Focus on what the client should do next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 simple framework: </a:t>
            </a:r>
            <a:r>
              <a:rPr b="1" lang="en-US" sz="1100">
                <a:solidFill>
                  <a:schemeClr val="dk1"/>
                </a:solidFill>
                <a:latin typeface="Arial"/>
                <a:ea typeface="Arial"/>
                <a:cs typeface="Arial"/>
                <a:sym typeface="Arial"/>
              </a:rPr>
              <a:t>situation, background, risk assessment, recommendation.</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Good public health communication reduces panic while improving compliance.</a:t>
            </a:r>
            <a:endParaRPr/>
          </a:p>
        </p:txBody>
      </p:sp>
      <p:sp>
        <p:nvSpPr>
          <p:cNvPr id="1407" name="Google Shape;1407;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6" name="Shape 1416"/>
        <p:cNvGrpSpPr/>
        <p:nvPr/>
      </p:nvGrpSpPr>
      <p:grpSpPr>
        <a:xfrm>
          <a:off x="0" y="0"/>
          <a:ext cx="0" cy="0"/>
          <a:chOff x="0" y="0"/>
          <a:chExt cx="0" cy="0"/>
        </a:xfrm>
      </p:grpSpPr>
      <p:sp>
        <p:nvSpPr>
          <p:cNvPr id="1417" name="Google Shape;1417;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8" name="Google Shape;1418;p1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Integrating Outbreak Tracking Into Practice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Outbreak awareness should be practical and setting-specific.</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Examples: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Private practice → targeted client alerts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Institutional care → menu changes and food removal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Community nutrition → updated education messaging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Teaching settings → real-time case learning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latin typeface="Arial"/>
                <a:ea typeface="Arial"/>
                <a:cs typeface="Arial"/>
                <a:sym typeface="Arial"/>
              </a:rPr>
              <a:t>Scope reminder:  educate, document, and refer when needed, but do not diagnose outside scope.</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7" name="Shape 1427"/>
        <p:cNvGrpSpPr/>
        <p:nvPr/>
      </p:nvGrpSpPr>
      <p:grpSpPr>
        <a:xfrm>
          <a:off x="0" y="0"/>
          <a:ext cx="0" cy="0"/>
          <a:chOff x="0" y="0"/>
          <a:chExt cx="0" cy="0"/>
        </a:xfrm>
      </p:grpSpPr>
      <p:sp>
        <p:nvSpPr>
          <p:cNvPr id="1428" name="Google Shape;1428;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29" name="Google Shape;1429;p1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1. Correct Answer: C</a:t>
            </a:r>
            <a:endParaRPr/>
          </a:p>
          <a:p>
            <a:pPr indent="0" lvl="0" marL="0" rtl="0" algn="l">
              <a:spcBef>
                <a:spcPts val="0"/>
              </a:spcBef>
              <a:spcAft>
                <a:spcPts val="0"/>
              </a:spcAft>
              <a:buNone/>
            </a:pPr>
            <a:r>
              <a:rPr lang="en-US" sz="1200">
                <a:latin typeface="Calibri"/>
                <a:ea typeface="Calibri"/>
                <a:cs typeface="Calibri"/>
                <a:sym typeface="Calibri"/>
              </a:rPr>
              <a:t>Rationale: Surveillance systems (e.g., outbreak tracking, case reporting) are core to the assessment function of public health.</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2. Correct Answer: D</a:t>
            </a:r>
            <a:endParaRPr/>
          </a:p>
          <a:p>
            <a:pPr indent="0" lvl="0" marL="0" rtl="0" algn="l">
              <a:spcBef>
                <a:spcPts val="0"/>
              </a:spcBef>
              <a:spcAft>
                <a:spcPts val="0"/>
              </a:spcAft>
              <a:buNone/>
            </a:pPr>
            <a:r>
              <a:rPr lang="en-US" sz="1200">
                <a:latin typeface="Calibri"/>
                <a:ea typeface="Calibri"/>
                <a:cs typeface="Calibri"/>
                <a:sym typeface="Calibri"/>
              </a:rPr>
              <a:t>Rationale: Listeria has a long incubation period, especially relevant in pregnancy; monitoring and referral—not treatment—are within scope.</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3. Correct Answer: B</a:t>
            </a:r>
            <a:endParaRPr/>
          </a:p>
          <a:p>
            <a:pPr indent="0" lvl="0" marL="0" rtl="0" algn="l">
              <a:spcBef>
                <a:spcPts val="0"/>
              </a:spcBef>
              <a:spcAft>
                <a:spcPts val="0"/>
              </a:spcAft>
              <a:buNone/>
            </a:pPr>
            <a:r>
              <a:rPr lang="en-US" sz="1200">
                <a:latin typeface="Calibri"/>
                <a:ea typeface="Calibri"/>
                <a:cs typeface="Calibri"/>
                <a:sym typeface="Calibri"/>
              </a:rPr>
              <a:t>Rationale: Rapid vomiting shortly after ingestion is characteristic of Staphylococcus aureus or Bacillus cereus toxin exposure.</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8" name="Shape 1438"/>
        <p:cNvGrpSpPr/>
        <p:nvPr/>
      </p:nvGrpSpPr>
      <p:grpSpPr>
        <a:xfrm>
          <a:off x="0" y="0"/>
          <a:ext cx="0" cy="0"/>
          <a:chOff x="0" y="0"/>
          <a:chExt cx="0" cy="0"/>
        </a:xfrm>
      </p:grpSpPr>
      <p:sp>
        <p:nvSpPr>
          <p:cNvPr id="1439" name="Google Shape;1439;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40" name="Google Shape;1440;p1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4. Correct Answer: C</a:t>
            </a:r>
            <a:endParaRPr/>
          </a:p>
          <a:p>
            <a:pPr indent="0" lvl="0" marL="0" rtl="0" algn="l">
              <a:spcBef>
                <a:spcPts val="0"/>
              </a:spcBef>
              <a:spcAft>
                <a:spcPts val="0"/>
              </a:spcAft>
              <a:buNone/>
            </a:pPr>
            <a:r>
              <a:rPr lang="en-US" sz="1200">
                <a:latin typeface="Calibri"/>
                <a:ea typeface="Calibri"/>
                <a:cs typeface="Calibri"/>
                <a:sym typeface="Calibri"/>
              </a:rPr>
              <a:t>Rationale: Ferritin is an acute-phase reactant and iron can promote microbial proliferation; repletion is deferred until inflammation resolves.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5. Correct Answer: C</a:t>
            </a:r>
            <a:endParaRPr/>
          </a:p>
          <a:p>
            <a:pPr indent="0" lvl="0" marL="0" rtl="0" algn="l">
              <a:spcBef>
                <a:spcPts val="0"/>
              </a:spcBef>
              <a:spcAft>
                <a:spcPts val="0"/>
              </a:spcAft>
              <a:buNone/>
            </a:pPr>
            <a:r>
              <a:rPr lang="en-US" sz="1200">
                <a:latin typeface="Calibri"/>
                <a:ea typeface="Calibri"/>
                <a:cs typeface="Calibri"/>
                <a:sym typeface="Calibri"/>
              </a:rPr>
              <a:t>Rationale: Timely education reduces exposure, prevents secondary transmission, and supports outbreak control—key public health goals.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6. Correct Answer: C</a:t>
            </a:r>
            <a:endParaRPr/>
          </a:p>
          <a:p>
            <a:pPr indent="0" lvl="0" marL="0" rtl="0" algn="l">
              <a:spcBef>
                <a:spcPts val="0"/>
              </a:spcBef>
              <a:spcAft>
                <a:spcPts val="0"/>
              </a:spcAft>
              <a:buNone/>
            </a:pPr>
            <a:r>
              <a:rPr lang="en-US" sz="1200">
                <a:latin typeface="Calibri"/>
                <a:ea typeface="Calibri"/>
                <a:cs typeface="Calibri"/>
                <a:sym typeface="Calibri"/>
              </a:rPr>
              <a:t>Rationale: Frozen produce is SNAP-eligible, nutritionally adequate, and safer during outbreaks; soap use on produce is unsafe.</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9" name="Shape 1449"/>
        <p:cNvGrpSpPr/>
        <p:nvPr/>
      </p:nvGrpSpPr>
      <p:grpSpPr>
        <a:xfrm>
          <a:off x="0" y="0"/>
          <a:ext cx="0" cy="0"/>
          <a:chOff x="0" y="0"/>
          <a:chExt cx="0" cy="0"/>
        </a:xfrm>
      </p:grpSpPr>
      <p:sp>
        <p:nvSpPr>
          <p:cNvPr id="1450" name="Google Shape;1450;p1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1" name="Google Shape;1451;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0" name="Shape 1460"/>
        <p:cNvGrpSpPr/>
        <p:nvPr/>
      </p:nvGrpSpPr>
      <p:grpSpPr>
        <a:xfrm>
          <a:off x="0" y="0"/>
          <a:ext cx="0" cy="0"/>
          <a:chOff x="0" y="0"/>
          <a:chExt cx="0" cy="0"/>
        </a:xfrm>
      </p:grpSpPr>
      <p:sp>
        <p:nvSpPr>
          <p:cNvPr id="1461" name="Google Shape;1461;p1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2" name="Google Shape;1462;p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Osteoporosis: </a:t>
            </a:r>
            <a:br>
              <a:rPr lang="en-US"/>
            </a:br>
            <a:br>
              <a:rPr lang="en-US"/>
            </a:br>
            <a:r>
              <a:rPr lang="en-US"/>
              <a:t>Major drivers:</a:t>
            </a:r>
            <a:endParaRPr/>
          </a:p>
          <a:p>
            <a:pPr indent="-298450" lvl="0" marL="457200" rtl="0" algn="l">
              <a:lnSpc>
                <a:spcPct val="115000"/>
              </a:lnSpc>
              <a:spcBef>
                <a:spcPts val="1200"/>
              </a:spcBef>
              <a:spcAft>
                <a:spcPts val="0"/>
              </a:spcAft>
              <a:buClr>
                <a:schemeClr val="dk1"/>
              </a:buClr>
              <a:buSzPts val="1100"/>
              <a:buChar char="●"/>
            </a:pPr>
            <a:r>
              <a:rPr lang="en-US"/>
              <a:t>Low calcium/vitamin D</a:t>
            </a:r>
            <a:endParaRPr/>
          </a:p>
          <a:p>
            <a:pPr indent="-298450" lvl="0" marL="457200" rtl="0" algn="l">
              <a:lnSpc>
                <a:spcPct val="115000"/>
              </a:lnSpc>
              <a:spcBef>
                <a:spcPts val="0"/>
              </a:spcBef>
              <a:spcAft>
                <a:spcPts val="0"/>
              </a:spcAft>
              <a:buClr>
                <a:schemeClr val="dk1"/>
              </a:buClr>
              <a:buSzPts val="1100"/>
              <a:buChar char="●"/>
            </a:pPr>
            <a:r>
              <a:rPr lang="en-US"/>
              <a:t>Low protein</a:t>
            </a:r>
            <a:endParaRPr/>
          </a:p>
          <a:p>
            <a:pPr indent="-298450" lvl="0" marL="457200" rtl="0" algn="l">
              <a:lnSpc>
                <a:spcPct val="115000"/>
              </a:lnSpc>
              <a:spcBef>
                <a:spcPts val="0"/>
              </a:spcBef>
              <a:spcAft>
                <a:spcPts val="0"/>
              </a:spcAft>
              <a:buClr>
                <a:schemeClr val="dk1"/>
              </a:buClr>
              <a:buSzPts val="1100"/>
              <a:buChar char="●"/>
            </a:pPr>
            <a:r>
              <a:rPr lang="en-US"/>
              <a:t>Estrogen/testosterone decline</a:t>
            </a:r>
            <a:endParaRPr/>
          </a:p>
          <a:p>
            <a:pPr indent="-298450" lvl="0" marL="457200" rtl="0" algn="l">
              <a:lnSpc>
                <a:spcPct val="115000"/>
              </a:lnSpc>
              <a:spcBef>
                <a:spcPts val="0"/>
              </a:spcBef>
              <a:spcAft>
                <a:spcPts val="0"/>
              </a:spcAft>
              <a:buClr>
                <a:schemeClr val="dk1"/>
              </a:buClr>
              <a:buSzPts val="1100"/>
              <a:buChar char="●"/>
            </a:pPr>
            <a:r>
              <a:rPr lang="en-US"/>
              <a:t>Sedentary lifestyle</a:t>
            </a:r>
            <a:endParaRPr/>
          </a:p>
          <a:p>
            <a:pPr indent="0" lvl="0" marL="0" rtl="0" algn="l">
              <a:lnSpc>
                <a:spcPct val="115000"/>
              </a:lnSpc>
              <a:spcBef>
                <a:spcPts val="1200"/>
              </a:spcBef>
              <a:spcAft>
                <a:spcPts val="0"/>
              </a:spcAft>
              <a:buClr>
                <a:schemeClr val="dk1"/>
              </a:buClr>
              <a:buSzPts val="1100"/>
              <a:buFont typeface="Arial"/>
              <a:buNone/>
            </a:pPr>
            <a:r>
              <a:rPr lang="en-US"/>
              <a:t>Core MNT:</a:t>
            </a:r>
            <a:endParaRPr/>
          </a:p>
          <a:p>
            <a:pPr indent="-298450" lvl="0" marL="457200" rtl="0" algn="l">
              <a:lnSpc>
                <a:spcPct val="115000"/>
              </a:lnSpc>
              <a:spcBef>
                <a:spcPts val="1200"/>
              </a:spcBef>
              <a:spcAft>
                <a:spcPts val="0"/>
              </a:spcAft>
              <a:buClr>
                <a:schemeClr val="dk1"/>
              </a:buClr>
              <a:buSzPts val="1100"/>
              <a:buChar char="●"/>
            </a:pPr>
            <a:r>
              <a:rPr lang="en-US"/>
              <a:t>Food-first calcium</a:t>
            </a:r>
            <a:endParaRPr/>
          </a:p>
          <a:p>
            <a:pPr indent="-298450" lvl="0" marL="457200" rtl="0" algn="l">
              <a:lnSpc>
                <a:spcPct val="115000"/>
              </a:lnSpc>
              <a:spcBef>
                <a:spcPts val="0"/>
              </a:spcBef>
              <a:spcAft>
                <a:spcPts val="0"/>
              </a:spcAft>
              <a:buClr>
                <a:schemeClr val="dk1"/>
              </a:buClr>
              <a:buSzPts val="1100"/>
              <a:buChar char="●"/>
            </a:pPr>
            <a:r>
              <a:rPr lang="en-US"/>
              <a:t>Optimize vitamin D</a:t>
            </a:r>
            <a:endParaRPr/>
          </a:p>
          <a:p>
            <a:pPr indent="-298450" lvl="0" marL="457200" rtl="0" algn="l">
              <a:lnSpc>
                <a:spcPct val="115000"/>
              </a:lnSpc>
              <a:spcBef>
                <a:spcPts val="0"/>
              </a:spcBef>
              <a:spcAft>
                <a:spcPts val="0"/>
              </a:spcAft>
              <a:buClr>
                <a:schemeClr val="dk1"/>
              </a:buClr>
              <a:buSzPts val="1100"/>
              <a:buChar char="●"/>
            </a:pPr>
            <a:r>
              <a:rPr lang="en-US"/>
              <a:t>Adequate protein intake</a:t>
            </a:r>
            <a:endParaRPr/>
          </a:p>
          <a:p>
            <a:pPr indent="-298450" lvl="0" marL="457200" rtl="0" algn="l">
              <a:lnSpc>
                <a:spcPct val="115000"/>
              </a:lnSpc>
              <a:spcBef>
                <a:spcPts val="0"/>
              </a:spcBef>
              <a:spcAft>
                <a:spcPts val="0"/>
              </a:spcAft>
              <a:buClr>
                <a:schemeClr val="dk1"/>
              </a:buClr>
              <a:buSzPts val="1100"/>
              <a:buChar char="●"/>
            </a:pPr>
            <a:r>
              <a:rPr lang="en-US"/>
              <a:t>Mediterranean-style anti-inflammatory pattern</a:t>
            </a:r>
            <a:endParaRPr/>
          </a:p>
          <a:p>
            <a:pPr indent="0" lvl="0" marL="0" rtl="0" algn="l">
              <a:lnSpc>
                <a:spcPct val="115000"/>
              </a:lnSpc>
              <a:spcBef>
                <a:spcPts val="1200"/>
              </a:spcBef>
              <a:spcAft>
                <a:spcPts val="0"/>
              </a:spcAft>
              <a:buClr>
                <a:schemeClr val="dk1"/>
              </a:buClr>
              <a:buSzPts val="1100"/>
              <a:buFont typeface="Arial"/>
              <a:buNone/>
            </a:pPr>
            <a:r>
              <a:rPr lang="en-US"/>
              <a:t>Exercise matters</a:t>
            </a:r>
            <a:endParaRPr/>
          </a:p>
          <a:p>
            <a:pPr indent="-298450" lvl="0" marL="457200" rtl="0" algn="l">
              <a:lnSpc>
                <a:spcPct val="115000"/>
              </a:lnSpc>
              <a:spcBef>
                <a:spcPts val="1200"/>
              </a:spcBef>
              <a:spcAft>
                <a:spcPts val="0"/>
              </a:spcAft>
              <a:buClr>
                <a:schemeClr val="dk1"/>
              </a:buClr>
              <a:buSzPts val="1100"/>
              <a:buChar char="●"/>
            </a:pPr>
            <a:r>
              <a:rPr lang="en-US"/>
              <a:t>Weight-bearing + resistance training support bone preservation</a:t>
            </a:r>
            <a:endParaRPr/>
          </a:p>
          <a:p>
            <a:pPr indent="0" lvl="0" marL="0" rtl="0" algn="l">
              <a:lnSpc>
                <a:spcPct val="115000"/>
              </a:lnSpc>
              <a:spcBef>
                <a:spcPts val="1200"/>
              </a:spcBef>
              <a:spcAft>
                <a:spcPts val="0"/>
              </a:spcAft>
              <a:buClr>
                <a:schemeClr val="dk1"/>
              </a:buClr>
              <a:buSzPts val="1100"/>
              <a:buFont typeface="Arial"/>
              <a:buNone/>
            </a:pPr>
            <a:r>
              <a:rPr lang="en-US"/>
              <a:t>High-yield supports:</a:t>
            </a:r>
            <a:endParaRPr/>
          </a:p>
          <a:p>
            <a:pPr indent="-298450" lvl="0" marL="457200" rtl="0" algn="l">
              <a:lnSpc>
                <a:spcPct val="115000"/>
              </a:lnSpc>
              <a:spcBef>
                <a:spcPts val="1200"/>
              </a:spcBef>
              <a:spcAft>
                <a:spcPts val="0"/>
              </a:spcAft>
              <a:buClr>
                <a:schemeClr val="dk1"/>
              </a:buClr>
              <a:buSzPts val="1100"/>
              <a:buChar char="●"/>
            </a:pPr>
            <a:r>
              <a:rPr lang="en-US"/>
              <a:t>Calcium + vitamin D</a:t>
            </a:r>
            <a:endParaRPr/>
          </a:p>
          <a:p>
            <a:pPr indent="-298450" lvl="0" marL="457200" rtl="0" algn="l">
              <a:lnSpc>
                <a:spcPct val="115000"/>
              </a:lnSpc>
              <a:spcBef>
                <a:spcPts val="0"/>
              </a:spcBef>
              <a:spcAft>
                <a:spcPts val="0"/>
              </a:spcAft>
              <a:buClr>
                <a:schemeClr val="dk1"/>
              </a:buClr>
              <a:buSzPts val="1100"/>
              <a:buChar char="●"/>
            </a:pPr>
            <a:r>
              <a:rPr lang="en-US"/>
              <a:t>Protein</a:t>
            </a:r>
            <a:endParaRPr/>
          </a:p>
          <a:p>
            <a:pPr indent="-298450" lvl="0" marL="457200" rtl="0" algn="l">
              <a:lnSpc>
                <a:spcPct val="115000"/>
              </a:lnSpc>
              <a:spcBef>
                <a:spcPts val="0"/>
              </a:spcBef>
              <a:spcAft>
                <a:spcPts val="0"/>
              </a:spcAft>
              <a:buClr>
                <a:schemeClr val="dk1"/>
              </a:buClr>
              <a:buSzPts val="1100"/>
              <a:buChar char="●"/>
            </a:pPr>
            <a:r>
              <a:rPr lang="en-US"/>
              <a:t>Magnesium + vitamin K2</a:t>
            </a:r>
            <a:endParaRPr/>
          </a:p>
        </p:txBody>
      </p:sp>
      <p:sp>
        <p:nvSpPr>
          <p:cNvPr id="188" name="Google Shape;18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Osteopenia is a prevention window before osteoporosis develops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Major drivers: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Low calcium/vitamin 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Early hormonal changes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 physical loading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Core MNT:</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Optimize calcium, vitamin D, and protein early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Resistance + impact training are key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High-yield supports: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Calcium + vitamin 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Protein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Magnesium + vitamin K</a:t>
            </a:r>
            <a:r>
              <a:rPr lang="en-US" sz="1100">
                <a:solidFill>
                  <a:schemeClr val="dk1"/>
                </a:solidFill>
                <a:latin typeface="Arial"/>
                <a:ea typeface="Arial"/>
                <a:cs typeface="Arial"/>
                <a:sym typeface="Arial"/>
              </a:rPr>
              <a:t>2</a:t>
            </a:r>
            <a:endParaRPr/>
          </a:p>
        </p:txBody>
      </p:sp>
      <p:sp>
        <p:nvSpPr>
          <p:cNvPr id="201" name="Google Shape;20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Osteomalacia</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Common drivers:</a:t>
            </a:r>
            <a:endParaRPr/>
          </a:p>
          <a:p>
            <a:pPr indent="-298450" lvl="0" marL="457200" rtl="0" algn="l">
              <a:lnSpc>
                <a:spcPct val="115000"/>
              </a:lnSpc>
              <a:spcBef>
                <a:spcPts val="1200"/>
              </a:spcBef>
              <a:spcAft>
                <a:spcPts val="0"/>
              </a:spcAft>
              <a:buClr>
                <a:schemeClr val="dk1"/>
              </a:buClr>
              <a:buSzPts val="1100"/>
              <a:buChar char="●"/>
            </a:pPr>
            <a:r>
              <a:rPr lang="en-US"/>
              <a:t>Malabsorption</a:t>
            </a:r>
            <a:endParaRPr/>
          </a:p>
          <a:p>
            <a:pPr indent="-298450" lvl="0" marL="457200" rtl="0" algn="l">
              <a:lnSpc>
                <a:spcPct val="115000"/>
              </a:lnSpc>
              <a:spcBef>
                <a:spcPts val="0"/>
              </a:spcBef>
              <a:spcAft>
                <a:spcPts val="0"/>
              </a:spcAft>
              <a:buClr>
                <a:schemeClr val="dk1"/>
              </a:buClr>
              <a:buSzPts val="1100"/>
              <a:buChar char="●"/>
            </a:pPr>
            <a:r>
              <a:rPr lang="en-US"/>
              <a:t>Liver or kidney disease</a:t>
            </a:r>
            <a:endParaRPr/>
          </a:p>
          <a:p>
            <a:pPr indent="-298450" lvl="0" marL="457200" rtl="0" algn="l">
              <a:lnSpc>
                <a:spcPct val="115000"/>
              </a:lnSpc>
              <a:spcBef>
                <a:spcPts val="0"/>
              </a:spcBef>
              <a:spcAft>
                <a:spcPts val="0"/>
              </a:spcAft>
              <a:buClr>
                <a:schemeClr val="dk1"/>
              </a:buClr>
              <a:buSzPts val="1100"/>
              <a:buChar char="●"/>
            </a:pPr>
            <a:r>
              <a:rPr lang="en-US"/>
              <a:t>Severe vitamin D depletion</a:t>
            </a:r>
            <a:endParaRPr/>
          </a:p>
          <a:p>
            <a:pPr indent="0" lvl="0" marL="0" rtl="0" algn="l">
              <a:lnSpc>
                <a:spcPct val="115000"/>
              </a:lnSpc>
              <a:spcBef>
                <a:spcPts val="1200"/>
              </a:spcBef>
              <a:spcAft>
                <a:spcPts val="0"/>
              </a:spcAft>
              <a:buClr>
                <a:schemeClr val="dk1"/>
              </a:buClr>
              <a:buSzPts val="1100"/>
              <a:buFont typeface="Arial"/>
              <a:buNone/>
            </a:pPr>
            <a:r>
              <a:rPr lang="en-US"/>
              <a:t>Core MNT:</a:t>
            </a:r>
            <a:endParaRPr/>
          </a:p>
          <a:p>
            <a:pPr indent="-298450" lvl="0" marL="457200" rtl="0" algn="l">
              <a:lnSpc>
                <a:spcPct val="115000"/>
              </a:lnSpc>
              <a:spcBef>
                <a:spcPts val="1200"/>
              </a:spcBef>
              <a:spcAft>
                <a:spcPts val="0"/>
              </a:spcAft>
              <a:buClr>
                <a:schemeClr val="dk1"/>
              </a:buClr>
              <a:buSzPts val="1100"/>
              <a:buChar char="●"/>
            </a:pPr>
            <a:r>
              <a:rPr lang="en-US"/>
              <a:t>Aggressive vitamin D repletion</a:t>
            </a:r>
            <a:endParaRPr/>
          </a:p>
          <a:p>
            <a:pPr indent="-298450" lvl="0" marL="457200" rtl="0" algn="l">
              <a:lnSpc>
                <a:spcPct val="115000"/>
              </a:lnSpc>
              <a:spcBef>
                <a:spcPts val="0"/>
              </a:spcBef>
              <a:spcAft>
                <a:spcPts val="0"/>
              </a:spcAft>
              <a:buClr>
                <a:schemeClr val="dk1"/>
              </a:buClr>
              <a:buSzPts val="1100"/>
              <a:buChar char="●"/>
            </a:pPr>
            <a:r>
              <a:rPr lang="en-US"/>
              <a:t>Adequate calcium intake</a:t>
            </a:r>
            <a:endParaRPr/>
          </a:p>
          <a:p>
            <a:pPr indent="-298450" lvl="0" marL="457200" rtl="0" algn="l">
              <a:lnSpc>
                <a:spcPct val="115000"/>
              </a:lnSpc>
              <a:spcBef>
                <a:spcPts val="0"/>
              </a:spcBef>
              <a:spcAft>
                <a:spcPts val="0"/>
              </a:spcAft>
              <a:buClr>
                <a:schemeClr val="dk1"/>
              </a:buClr>
              <a:buSzPts val="1100"/>
              <a:buChar char="●"/>
            </a:pPr>
            <a:r>
              <a:rPr lang="en-US"/>
              <a:t>Address root-cause malabsorption</a:t>
            </a:r>
            <a:endParaRPr/>
          </a:p>
          <a:p>
            <a:pPr indent="0" lvl="0" marL="0" rtl="0" algn="l">
              <a:lnSpc>
                <a:spcPct val="115000"/>
              </a:lnSpc>
              <a:spcBef>
                <a:spcPts val="1200"/>
              </a:spcBef>
              <a:spcAft>
                <a:spcPts val="0"/>
              </a:spcAft>
              <a:buClr>
                <a:schemeClr val="dk1"/>
              </a:buClr>
              <a:buSzPts val="1100"/>
              <a:buFont typeface="Arial"/>
              <a:buNone/>
            </a:pPr>
            <a:r>
              <a:rPr lang="en-US"/>
              <a:t>High-yield supports:</a:t>
            </a:r>
            <a:endParaRPr/>
          </a:p>
          <a:p>
            <a:pPr indent="-298450" lvl="0" marL="457200" rtl="0" algn="l">
              <a:lnSpc>
                <a:spcPct val="115000"/>
              </a:lnSpc>
              <a:spcBef>
                <a:spcPts val="1200"/>
              </a:spcBef>
              <a:spcAft>
                <a:spcPts val="0"/>
              </a:spcAft>
              <a:buClr>
                <a:schemeClr val="dk1"/>
              </a:buClr>
              <a:buSzPts val="1100"/>
              <a:buChar char="●"/>
            </a:pPr>
            <a:r>
              <a:rPr lang="en-US"/>
              <a:t>Vitamin D + calcium</a:t>
            </a:r>
            <a:endParaRPr/>
          </a:p>
          <a:p>
            <a:pPr indent="-298450" lvl="0" marL="457200" rtl="0" algn="l">
              <a:lnSpc>
                <a:spcPct val="115000"/>
              </a:lnSpc>
              <a:spcBef>
                <a:spcPts val="0"/>
              </a:spcBef>
              <a:spcAft>
                <a:spcPts val="0"/>
              </a:spcAft>
              <a:buClr>
                <a:schemeClr val="dk1"/>
              </a:buClr>
              <a:buSzPts val="1100"/>
              <a:buChar char="●"/>
            </a:pPr>
            <a:r>
              <a:rPr lang="en-US"/>
              <a:t>Magnesium + phosphorus</a:t>
            </a:r>
            <a:endParaRPr/>
          </a:p>
          <a:p>
            <a:pPr indent="-298450" lvl="0" marL="457200" rtl="0" algn="l">
              <a:lnSpc>
                <a:spcPct val="115000"/>
              </a:lnSpc>
              <a:spcBef>
                <a:spcPts val="0"/>
              </a:spcBef>
              <a:spcAft>
                <a:spcPts val="0"/>
              </a:spcAft>
              <a:buClr>
                <a:schemeClr val="dk1"/>
              </a:buClr>
              <a:buSzPts val="1100"/>
              <a:buChar char="●"/>
            </a:pPr>
            <a:r>
              <a:rPr lang="en-US"/>
              <a:t>Protein for bone matrix formation</a:t>
            </a:r>
            <a:endParaRPr/>
          </a:p>
          <a:p>
            <a:pPr indent="0" lvl="0" marL="0" rtl="0" algn="l">
              <a:lnSpc>
                <a:spcPct val="115000"/>
              </a:lnSpc>
              <a:spcBef>
                <a:spcPts val="1200"/>
              </a:spcBef>
              <a:spcAft>
                <a:spcPts val="0"/>
              </a:spcAft>
              <a:buClr>
                <a:schemeClr val="dk1"/>
              </a:buClr>
              <a:buSzPts val="1100"/>
              <a:buFont typeface="Arial"/>
              <a:buNone/>
            </a:pPr>
            <a:r>
              <a:rPr lang="en-US"/>
              <a:t>High-yield lab clue:</a:t>
            </a:r>
            <a:endParaRPr/>
          </a:p>
          <a:p>
            <a:pPr indent="-298450" lvl="0" marL="457200" rtl="0" algn="l">
              <a:lnSpc>
                <a:spcPct val="115000"/>
              </a:lnSpc>
              <a:spcBef>
                <a:spcPts val="1200"/>
              </a:spcBef>
              <a:spcAft>
                <a:spcPts val="0"/>
              </a:spcAft>
              <a:buClr>
                <a:schemeClr val="dk1"/>
              </a:buClr>
              <a:buSzPts val="1100"/>
              <a:buChar char="●"/>
            </a:pPr>
            <a:r>
              <a:rPr lang="en-US"/>
              <a:t>Elevated alkaline phosphatase</a:t>
            </a:r>
            <a:endParaRPr/>
          </a:p>
        </p:txBody>
      </p:sp>
      <p:sp>
        <p:nvSpPr>
          <p:cNvPr id="214" name="Google Shape;214;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7" name="Google Shape;227;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b="1" lang="en-US" sz="1100">
                <a:solidFill>
                  <a:schemeClr val="dk1"/>
                </a:solidFill>
                <a:latin typeface="Arial"/>
                <a:ea typeface="Arial"/>
                <a:cs typeface="Arial"/>
                <a:sym typeface="Arial"/>
              </a:rPr>
              <a:t>Secondary Bone Loss (Medication or Disease Related)</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Glucocorticoids (e.g., cortisone, hydrocortisone, prednisone - </a:t>
            </a:r>
            <a:r>
              <a:rPr lang="en-US" sz="1100">
                <a:solidFill>
                  <a:schemeClr val="dk1"/>
                </a:solidFill>
                <a:latin typeface="Arial"/>
                <a:ea typeface="Arial"/>
                <a:cs typeface="Arial"/>
                <a:sym typeface="Arial"/>
              </a:rPr>
              <a:t>suffix</a:t>
            </a:r>
            <a:r>
              <a:rPr lang="en-US" sz="1100">
                <a:solidFill>
                  <a:schemeClr val="dk1"/>
                </a:solidFill>
                <a:latin typeface="Arial"/>
                <a:ea typeface="Arial"/>
                <a:cs typeface="Arial"/>
                <a:sym typeface="Arial"/>
              </a:rPr>
              <a:t> = ‘one’ or ‘sone’)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Thyroid excess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Malabsorption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Chronic kidney disease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Optimize calcium, vitamin D, and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Anti-inflammatory dietary support</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Monitor nutrient depletion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Address the underlying driver</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Calcium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K2</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Cancer Nutrition - this will be done alongside medical supervision/support</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Hypermetabolism and inflammation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Cancer cachexia</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Reduced intake from treatment side effects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Micronutrient depletion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Gut disruption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Early malnutrition prevention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High-protein, adequate-calorie support</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Small frequent meals / texture modification as needed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Symptom-targeted nutrition support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B-complex</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Zinc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Glutamine (select cases)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252" name="Google Shape;25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6" name="Google Shape;266;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Cancer: Clinical Nutrition Focus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Nutrition priorities shift by treatment phase and complication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High-yield examples: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Cachexia</a:t>
            </a:r>
            <a:r>
              <a:rPr lang="en-US" sz="1100">
                <a:solidFill>
                  <a:schemeClr val="dk1"/>
                </a:solidFill>
                <a:latin typeface="Arial"/>
                <a:ea typeface="Arial"/>
                <a:cs typeface="Arial"/>
                <a:sym typeface="Arial"/>
              </a:rPr>
              <a:t> → protein + energy density + omega-3s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Chemo</a:t>
            </a:r>
            <a:r>
              <a:rPr lang="en-US" sz="1100">
                <a:solidFill>
                  <a:schemeClr val="dk1"/>
                </a:solidFill>
                <a:latin typeface="Arial"/>
                <a:ea typeface="Arial"/>
                <a:cs typeface="Arial"/>
                <a:sym typeface="Arial"/>
              </a:rPr>
              <a:t> → nausea management + repletion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Radiation</a:t>
            </a:r>
            <a:r>
              <a:rPr lang="en-US" sz="1100">
                <a:solidFill>
                  <a:schemeClr val="dk1"/>
                </a:solidFill>
                <a:latin typeface="Arial"/>
                <a:ea typeface="Arial"/>
                <a:cs typeface="Arial"/>
                <a:sym typeface="Arial"/>
              </a:rPr>
              <a:t> → texture support + hydration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Bone loss</a:t>
            </a:r>
            <a:r>
              <a:rPr lang="en-US" sz="1100">
                <a:solidFill>
                  <a:schemeClr val="dk1"/>
                </a:solidFill>
                <a:latin typeface="Arial"/>
                <a:ea typeface="Arial"/>
                <a:cs typeface="Arial"/>
                <a:sym typeface="Arial"/>
              </a:rPr>
              <a:t> → calcium + vitamin D + protein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Neutropenia</a:t>
            </a:r>
            <a:r>
              <a:rPr lang="en-US" sz="1100">
                <a:solidFill>
                  <a:schemeClr val="dk1"/>
                </a:solidFill>
                <a:latin typeface="Arial"/>
                <a:ea typeface="Arial"/>
                <a:cs typeface="Arial"/>
                <a:sym typeface="Arial"/>
              </a:rPr>
              <a:t> → food safety, not overly restrictive diets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Clinical pearls: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Early MNT improves treatment tolerance and outcomes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Watch for refeeding syndrome in severe malnutrition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MNT for Renal Disorders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Kidney nutrition changes as disease progresses - important to know what stage you are working with because this changes the MNT</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Major mechanisms:</a:t>
            </a:r>
            <a:endParaRPr/>
          </a:p>
          <a:p>
            <a:pPr indent="-298450" lvl="0" marL="457200" rtl="0" algn="l">
              <a:lnSpc>
                <a:spcPct val="115000"/>
              </a:lnSpc>
              <a:spcBef>
                <a:spcPts val="1200"/>
              </a:spcBef>
              <a:spcAft>
                <a:spcPts val="0"/>
              </a:spcAft>
              <a:buClr>
                <a:schemeClr val="dk1"/>
              </a:buClr>
              <a:buSzPts val="1100"/>
              <a:buChar char="●"/>
            </a:pPr>
            <a:r>
              <a:rPr lang="en-US"/>
              <a:t>Reduced toxin clearance</a:t>
            </a:r>
            <a:endParaRPr/>
          </a:p>
          <a:p>
            <a:pPr indent="-298450" lvl="0" marL="457200" rtl="0" algn="l">
              <a:lnSpc>
                <a:spcPct val="115000"/>
              </a:lnSpc>
              <a:spcBef>
                <a:spcPts val="0"/>
              </a:spcBef>
              <a:spcAft>
                <a:spcPts val="0"/>
              </a:spcAft>
              <a:buClr>
                <a:schemeClr val="dk1"/>
              </a:buClr>
              <a:buSzPts val="1100"/>
              <a:buChar char="●"/>
            </a:pPr>
            <a:r>
              <a:rPr lang="en-US"/>
              <a:t>Electrolyte imbalance</a:t>
            </a:r>
            <a:endParaRPr/>
          </a:p>
          <a:p>
            <a:pPr indent="-298450" lvl="0" marL="457200" rtl="0" algn="l">
              <a:lnSpc>
                <a:spcPct val="115000"/>
              </a:lnSpc>
              <a:spcBef>
                <a:spcPts val="0"/>
              </a:spcBef>
              <a:spcAft>
                <a:spcPts val="0"/>
              </a:spcAft>
              <a:buClr>
                <a:schemeClr val="dk1"/>
              </a:buClr>
              <a:buSzPts val="1100"/>
              <a:buChar char="●"/>
            </a:pPr>
            <a:r>
              <a:rPr lang="en-US"/>
              <a:t>Fluid dysregulation</a:t>
            </a:r>
            <a:endParaRPr/>
          </a:p>
          <a:p>
            <a:pPr indent="-298450" lvl="0" marL="457200" rtl="0" algn="l">
              <a:lnSpc>
                <a:spcPct val="115000"/>
              </a:lnSpc>
              <a:spcBef>
                <a:spcPts val="0"/>
              </a:spcBef>
              <a:spcAft>
                <a:spcPts val="0"/>
              </a:spcAft>
              <a:buClr>
                <a:schemeClr val="dk1"/>
              </a:buClr>
              <a:buSzPts val="1100"/>
              <a:buChar char="●"/>
            </a:pPr>
            <a:r>
              <a:rPr lang="en-US"/>
              <a:t>Bone/mineral disruption</a:t>
            </a:r>
            <a:endParaRPr/>
          </a:p>
          <a:p>
            <a:pPr indent="-298450" lvl="0" marL="457200" rtl="0" algn="l">
              <a:lnSpc>
                <a:spcPct val="115000"/>
              </a:lnSpc>
              <a:spcBef>
                <a:spcPts val="0"/>
              </a:spcBef>
              <a:spcAft>
                <a:spcPts val="0"/>
              </a:spcAft>
              <a:buClr>
                <a:schemeClr val="dk1"/>
              </a:buClr>
              <a:buSzPts val="1100"/>
              <a:buChar char="●"/>
            </a:pPr>
            <a:r>
              <a:rPr lang="en-US"/>
              <a:t>Metabolic acidosis</a:t>
            </a:r>
            <a:endParaRPr/>
          </a:p>
          <a:p>
            <a:pPr indent="0" lvl="0" marL="0" rtl="0" algn="l">
              <a:lnSpc>
                <a:spcPct val="115000"/>
              </a:lnSpc>
              <a:spcBef>
                <a:spcPts val="1200"/>
              </a:spcBef>
              <a:spcAft>
                <a:spcPts val="0"/>
              </a:spcAft>
              <a:buClr>
                <a:schemeClr val="dk1"/>
              </a:buClr>
              <a:buSzPts val="1100"/>
              <a:buFont typeface="Arial"/>
              <a:buNone/>
            </a:pPr>
            <a:r>
              <a:rPr lang="en-US"/>
              <a:t>Core MNT goals:</a:t>
            </a:r>
            <a:endParaRPr/>
          </a:p>
          <a:p>
            <a:pPr indent="-298450" lvl="0" marL="457200" rtl="0" algn="l">
              <a:lnSpc>
                <a:spcPct val="115000"/>
              </a:lnSpc>
              <a:spcBef>
                <a:spcPts val="1200"/>
              </a:spcBef>
              <a:spcAft>
                <a:spcPts val="0"/>
              </a:spcAft>
              <a:buClr>
                <a:schemeClr val="dk1"/>
              </a:buClr>
              <a:buSzPts val="1100"/>
              <a:buChar char="●"/>
            </a:pPr>
            <a:r>
              <a:rPr lang="en-US"/>
              <a:t>Slow kidney decline</a:t>
            </a:r>
            <a:endParaRPr/>
          </a:p>
          <a:p>
            <a:pPr indent="-298450" lvl="0" marL="457200" rtl="0" algn="l">
              <a:lnSpc>
                <a:spcPct val="115000"/>
              </a:lnSpc>
              <a:spcBef>
                <a:spcPts val="0"/>
              </a:spcBef>
              <a:spcAft>
                <a:spcPts val="0"/>
              </a:spcAft>
              <a:buClr>
                <a:schemeClr val="dk1"/>
              </a:buClr>
              <a:buSzPts val="1100"/>
              <a:buChar char="●"/>
            </a:pPr>
            <a:r>
              <a:rPr lang="en-US"/>
              <a:t>Preserve nutrition status</a:t>
            </a:r>
            <a:endParaRPr/>
          </a:p>
          <a:p>
            <a:pPr indent="-298450" lvl="0" marL="457200" rtl="0" algn="l">
              <a:lnSpc>
                <a:spcPct val="115000"/>
              </a:lnSpc>
              <a:spcBef>
                <a:spcPts val="0"/>
              </a:spcBef>
              <a:spcAft>
                <a:spcPts val="0"/>
              </a:spcAft>
              <a:buClr>
                <a:schemeClr val="dk1"/>
              </a:buClr>
              <a:buSzPts val="1100"/>
              <a:buChar char="●"/>
            </a:pPr>
            <a:r>
              <a:rPr lang="en-US"/>
              <a:t>Manage electrolytes, BP, and fluid balance</a:t>
            </a:r>
            <a:endParaRPr/>
          </a:p>
          <a:p>
            <a:pPr indent="-298450" lvl="0" marL="457200" rtl="0" algn="l">
              <a:lnSpc>
                <a:spcPct val="115000"/>
              </a:lnSpc>
              <a:spcBef>
                <a:spcPts val="0"/>
              </a:spcBef>
              <a:spcAft>
                <a:spcPts val="0"/>
              </a:spcAft>
              <a:buClr>
                <a:schemeClr val="dk1"/>
              </a:buClr>
              <a:buSzPts val="1100"/>
              <a:buChar char="●"/>
            </a:pPr>
            <a:r>
              <a:rPr lang="en-US"/>
              <a:t>Support bone and cardiovascular health</a:t>
            </a:r>
            <a:endParaRPr/>
          </a:p>
          <a:p>
            <a:pPr indent="0" lvl="0" marL="0" rtl="0" algn="l">
              <a:lnSpc>
                <a:spcPct val="115000"/>
              </a:lnSpc>
              <a:spcBef>
                <a:spcPts val="1200"/>
              </a:spcBef>
              <a:spcAft>
                <a:spcPts val="0"/>
              </a:spcAft>
              <a:buClr>
                <a:schemeClr val="dk1"/>
              </a:buClr>
              <a:buSzPts val="1100"/>
              <a:buFont typeface="Arial"/>
              <a:buNone/>
            </a:pPr>
            <a:r>
              <a:rPr lang="en-US"/>
              <a:t>Important balance:</a:t>
            </a:r>
            <a:endParaRPr/>
          </a:p>
          <a:p>
            <a:pPr indent="-298450" lvl="0" marL="457200" rtl="0" algn="l">
              <a:lnSpc>
                <a:spcPct val="115000"/>
              </a:lnSpc>
              <a:spcBef>
                <a:spcPts val="1200"/>
              </a:spcBef>
              <a:spcAft>
                <a:spcPts val="0"/>
              </a:spcAft>
              <a:buClr>
                <a:schemeClr val="dk1"/>
              </a:buClr>
              <a:buSzPts val="1100"/>
              <a:buChar char="●"/>
            </a:pPr>
            <a:r>
              <a:rPr lang="en-US"/>
              <a:t>Prevent protein-energy wasting without overloading the kidneys</a:t>
            </a:r>
            <a:endParaRPr/>
          </a:p>
        </p:txBody>
      </p:sp>
      <p:sp>
        <p:nvSpPr>
          <p:cNvPr id="278" name="Google Shape;278;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We’re going to start by finishing up MNT for Domain 6</a:t>
            </a:r>
            <a:endParaRPr/>
          </a:p>
        </p:txBody>
      </p:sp>
      <p:sp>
        <p:nvSpPr>
          <p:cNvPr id="63" name="Google Shape;6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CKD (Non-Dialysis)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Declining filtration / toxin buildup</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 catabolism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Electrolyte imbalance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CKD bone-mineral dysfunction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Fluid imbalance / hypertension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Controlled protein intake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Sodium restriction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Manage potassium and phosphorus as needed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Adequate calories to preserve lean mass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Plant-forward pattern when appropriate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B-complex</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Calcium (context-dependent)</a:t>
            </a:r>
            <a:endParaRPr/>
          </a:p>
        </p:txBody>
      </p:sp>
      <p:sp>
        <p:nvSpPr>
          <p:cNvPr id="290" name="Google Shape;290;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MNT for Dialysis Support</a:t>
            </a:r>
            <a:endParaRPr b="1"/>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Sudden decline in filtration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Hypercatabolism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Electrolyte instability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Fluid imbalance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Inflammatory stress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Reduced intake during acute illness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Avoid aggressive protein restriction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Maintain adequate calories and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Closely manage fluids and electrolytes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Adjust nutrition based on clinical status and renal replacement therapy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B-complex</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 (if low)</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 (select cases)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Iron (if indicated)</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a:p>
        </p:txBody>
      </p:sp>
      <p:sp>
        <p:nvSpPr>
          <p:cNvPr id="304" name="Google Shape;304;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MNT For Acute Kidney Injury</a:t>
            </a:r>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Sudden decline in filtration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Hypercatabolism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Electrolyte instability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Fluid imbalance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Inflammatory stress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Reduced intake during acute illness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Avoid aggressive protein restriction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Maintain adequate calories and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Closely manage fluids and electrolytes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Adjust nutrition based on clinical status and renal replacement therapy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B-complex</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 (if low)</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 (select cases)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Iron (if indicated)</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318" name="Google Shape;318;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2" name="Google Shape;332;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Nephrotic Syndrome</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Massive proteinuria</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Hypoalbuminemia</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Edema/fluid retention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Hyperlipidemia</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Micronutrient urinary losses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Inflammation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CKD progression risk</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Moderate protein intake (not high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Sodium restriction for edema management</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Lipid-lowering dietary pattern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Prevent protein-energy wasting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Calcium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Fiber</a:t>
            </a:r>
            <a:endParaRPr sz="100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6" name="Google Shape;346;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Kidney Stones (Adjunctive Nutrition)</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Low fluid intake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High sodium intake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Low dietary calcium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Excess animal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Low urinary citrate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Oxalate, uric acid, or cystine excess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Metabolic dysfunction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Increase fluid intake aggressively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Maintain adequate dietary calcium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 sodium and excess animal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Modify oxalate, purines, or alkalinity based on stone type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Fluids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Calcium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Potassium citrate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B6</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Fiber</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Kidney Stone Types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Nutrition changes based on stone type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Calcium oxalate (most common):</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Hydration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Normal calcium intake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Lower sodium</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Pair oxalates with calcium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Uric acid stones: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Raise urine pH</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Reduce purine intake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Citrate support may help</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Calcium phosphate stones: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Avoid over-alkalinizing urine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Manage sodium/calcium balance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Cystine stones: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Very aggressive hydration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Urine alkalinization</a:t>
            </a:r>
            <a:endParaRPr/>
          </a:p>
        </p:txBody>
      </p:sp>
      <p:sp>
        <p:nvSpPr>
          <p:cNvPr id="360" name="Google Shape;360;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1" name="Google Shape;371;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Summary for all renal disorders - </a:t>
            </a:r>
            <a:br>
              <a:rPr lang="en-US"/>
            </a:br>
            <a:endParaRPr/>
          </a:p>
          <a:p>
            <a:pPr indent="-317500" lvl="0" marL="457200" rtl="0" algn="l">
              <a:spcBef>
                <a:spcPts val="0"/>
              </a:spcBef>
              <a:spcAft>
                <a:spcPts val="0"/>
              </a:spcAft>
              <a:buSzPts val="1400"/>
              <a:buChar char="●"/>
            </a:pPr>
            <a:r>
              <a:rPr lang="en-US"/>
              <a:t>Protein needs rise as renal disease progresses to dialysis</a:t>
            </a:r>
            <a:endParaRPr/>
          </a:p>
          <a:p>
            <a:pPr indent="-317500" lvl="0" marL="457200" rtl="0" algn="l">
              <a:spcBef>
                <a:spcPts val="0"/>
              </a:spcBef>
              <a:spcAft>
                <a:spcPts val="0"/>
              </a:spcAft>
              <a:buSzPts val="1400"/>
              <a:buChar char="●"/>
            </a:pPr>
            <a:r>
              <a:rPr lang="en-US"/>
              <a:t>Sodium control is foundational across most renal conditions</a:t>
            </a:r>
            <a:endParaRPr/>
          </a:p>
          <a:p>
            <a:pPr indent="-317500" lvl="0" marL="457200" rtl="0" algn="l">
              <a:spcBef>
                <a:spcPts val="0"/>
              </a:spcBef>
              <a:spcAft>
                <a:spcPts val="0"/>
              </a:spcAft>
              <a:buSzPts val="1400"/>
              <a:buChar char="●"/>
            </a:pPr>
            <a:r>
              <a:rPr lang="en-US"/>
              <a:t>Vitamin D–PTH–calcium balance is critical for renal bone health</a:t>
            </a:r>
            <a:endParaRPr/>
          </a:p>
          <a:p>
            <a:pPr indent="-317500" lvl="0" marL="457200" rtl="0" algn="l">
              <a:spcBef>
                <a:spcPts val="0"/>
              </a:spcBef>
              <a:spcAft>
                <a:spcPts val="0"/>
              </a:spcAft>
              <a:buSzPts val="1400"/>
              <a:buChar char="●"/>
            </a:pPr>
            <a:r>
              <a:rPr lang="en-US"/>
              <a:t>Hydration is central for kidney stone prevention</a:t>
            </a:r>
            <a:endParaRPr/>
          </a:p>
          <a:p>
            <a:pPr indent="-317500" lvl="0" marL="457200" rtl="0" algn="l">
              <a:spcBef>
                <a:spcPts val="0"/>
              </a:spcBef>
              <a:spcAft>
                <a:spcPts val="0"/>
              </a:spcAft>
              <a:buSzPts val="1400"/>
              <a:buChar char="●"/>
            </a:pPr>
            <a:r>
              <a:rPr lang="en-US"/>
              <a:t>Electrolytes must be individualized and reassessed often</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Clinical pearls:</a:t>
            </a:r>
            <a:endParaRPr/>
          </a:p>
          <a:p>
            <a:pPr indent="-298450" lvl="0" marL="457200" rtl="0" algn="l">
              <a:lnSpc>
                <a:spcPct val="115000"/>
              </a:lnSpc>
              <a:spcBef>
                <a:spcPts val="1200"/>
              </a:spcBef>
              <a:spcAft>
                <a:spcPts val="0"/>
              </a:spcAft>
              <a:buClr>
                <a:schemeClr val="dk1"/>
              </a:buClr>
              <a:buSzPts val="1100"/>
              <a:buChar char="●"/>
            </a:pPr>
            <a:r>
              <a:rPr lang="en-US"/>
              <a:t>Avoid unnecessary vitamin A or magnesium accumulation in advanced CKD</a:t>
            </a:r>
            <a:endParaRPr/>
          </a:p>
          <a:p>
            <a:pPr indent="-298450" lvl="0" marL="457200" rtl="0" algn="l">
              <a:lnSpc>
                <a:spcPct val="115000"/>
              </a:lnSpc>
              <a:spcBef>
                <a:spcPts val="0"/>
              </a:spcBef>
              <a:spcAft>
                <a:spcPts val="0"/>
              </a:spcAft>
              <a:buClr>
                <a:schemeClr val="dk1"/>
              </a:buClr>
              <a:buSzPts val="1100"/>
              <a:buChar char="●"/>
            </a:pPr>
            <a:r>
              <a:rPr lang="en-US"/>
              <a:t>Plant-forward diets may help CKD but require potassium monitoring</a:t>
            </a:r>
            <a:endParaRPr/>
          </a:p>
          <a:p>
            <a:pPr indent="0" lvl="0" marL="0" rtl="0" algn="l">
              <a:spcBef>
                <a:spcPts val="120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Let’s jump into hematologic disorders!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Major mechanisms:</a:t>
            </a:r>
            <a:endParaRPr/>
          </a:p>
          <a:p>
            <a:pPr indent="-298450" lvl="0" marL="457200" rtl="0" algn="l">
              <a:lnSpc>
                <a:spcPct val="115000"/>
              </a:lnSpc>
              <a:spcBef>
                <a:spcPts val="1200"/>
              </a:spcBef>
              <a:spcAft>
                <a:spcPts val="0"/>
              </a:spcAft>
              <a:buClr>
                <a:schemeClr val="dk1"/>
              </a:buClr>
              <a:buSzPts val="1100"/>
              <a:buChar char="●"/>
            </a:pPr>
            <a:r>
              <a:rPr lang="en-US"/>
              <a:t>Impaired hematopoiesis (hee-muh-toh-poy-EE-siss)</a:t>
            </a:r>
            <a:endParaRPr/>
          </a:p>
          <a:p>
            <a:pPr indent="-298450" lvl="0" marL="457200" rtl="0" algn="l">
              <a:lnSpc>
                <a:spcPct val="115000"/>
              </a:lnSpc>
              <a:spcBef>
                <a:spcPts val="0"/>
              </a:spcBef>
              <a:spcAft>
                <a:spcPts val="0"/>
              </a:spcAft>
              <a:buClr>
                <a:schemeClr val="dk1"/>
              </a:buClr>
              <a:buSzPts val="1100"/>
              <a:buChar char="●"/>
            </a:pPr>
            <a:r>
              <a:rPr lang="en-US"/>
              <a:t>Iron or B-vitamin deficiency</a:t>
            </a:r>
            <a:endParaRPr/>
          </a:p>
          <a:p>
            <a:pPr indent="-298450" lvl="0" marL="457200" rtl="0" algn="l">
              <a:lnSpc>
                <a:spcPct val="115000"/>
              </a:lnSpc>
              <a:spcBef>
                <a:spcPts val="0"/>
              </a:spcBef>
              <a:spcAft>
                <a:spcPts val="0"/>
              </a:spcAft>
              <a:buClr>
                <a:schemeClr val="dk1"/>
              </a:buClr>
              <a:buSzPts val="1100"/>
              <a:buChar char="●"/>
            </a:pPr>
            <a:r>
              <a:rPr lang="en-US"/>
              <a:t>Inflammation-driven iron sequestration</a:t>
            </a:r>
            <a:endParaRPr/>
          </a:p>
          <a:p>
            <a:pPr indent="-298450" lvl="0" marL="457200" rtl="0" algn="l">
              <a:lnSpc>
                <a:spcPct val="115000"/>
              </a:lnSpc>
              <a:spcBef>
                <a:spcPts val="0"/>
              </a:spcBef>
              <a:spcAft>
                <a:spcPts val="0"/>
              </a:spcAft>
              <a:buClr>
                <a:schemeClr val="dk1"/>
              </a:buClr>
              <a:buSzPts val="1100"/>
              <a:buChar char="●"/>
            </a:pPr>
            <a:r>
              <a:rPr lang="en-US"/>
              <a:t>Blood loss or hemolysis</a:t>
            </a:r>
            <a:endParaRPr/>
          </a:p>
          <a:p>
            <a:pPr indent="0" lvl="0" marL="0" rtl="0" algn="l">
              <a:lnSpc>
                <a:spcPct val="115000"/>
              </a:lnSpc>
              <a:spcBef>
                <a:spcPts val="1200"/>
              </a:spcBef>
              <a:spcAft>
                <a:spcPts val="0"/>
              </a:spcAft>
              <a:buClr>
                <a:schemeClr val="dk1"/>
              </a:buClr>
              <a:buSzPts val="1100"/>
              <a:buFont typeface="Arial"/>
              <a:buNone/>
            </a:pPr>
            <a:r>
              <a:rPr lang="en-US"/>
              <a:t>Core MNT goals:</a:t>
            </a:r>
            <a:endParaRPr/>
          </a:p>
          <a:p>
            <a:pPr indent="-298450" lvl="0" marL="457200" rtl="0" algn="l">
              <a:lnSpc>
                <a:spcPct val="115000"/>
              </a:lnSpc>
              <a:spcBef>
                <a:spcPts val="1200"/>
              </a:spcBef>
              <a:spcAft>
                <a:spcPts val="0"/>
              </a:spcAft>
              <a:buClr>
                <a:schemeClr val="dk1"/>
              </a:buClr>
              <a:buSzPts val="1100"/>
              <a:buChar char="●"/>
            </a:pPr>
            <a:r>
              <a:rPr lang="en-US"/>
              <a:t>Correct deficiencies</a:t>
            </a:r>
            <a:endParaRPr/>
          </a:p>
          <a:p>
            <a:pPr indent="-298450" lvl="0" marL="457200" rtl="0" algn="l">
              <a:lnSpc>
                <a:spcPct val="115000"/>
              </a:lnSpc>
              <a:spcBef>
                <a:spcPts val="0"/>
              </a:spcBef>
              <a:spcAft>
                <a:spcPts val="0"/>
              </a:spcAft>
              <a:buClr>
                <a:schemeClr val="dk1"/>
              </a:buClr>
              <a:buSzPts val="1100"/>
              <a:buChar char="●"/>
            </a:pPr>
            <a:r>
              <a:rPr lang="en-US"/>
              <a:t>Support RBC production and oxygen delivery</a:t>
            </a:r>
            <a:endParaRPr/>
          </a:p>
          <a:p>
            <a:pPr indent="-298450" lvl="0" marL="457200" rtl="0" algn="l">
              <a:lnSpc>
                <a:spcPct val="115000"/>
              </a:lnSpc>
              <a:spcBef>
                <a:spcPts val="0"/>
              </a:spcBef>
              <a:spcAft>
                <a:spcPts val="0"/>
              </a:spcAft>
              <a:buClr>
                <a:schemeClr val="dk1"/>
              </a:buClr>
              <a:buSzPts val="1100"/>
              <a:buChar char="●"/>
            </a:pPr>
            <a:r>
              <a:rPr lang="en-US"/>
              <a:t>Reduce fatigue and functional impairment</a:t>
            </a:r>
            <a:endParaRPr/>
          </a:p>
          <a:p>
            <a:pPr indent="-298450" lvl="0" marL="457200" rtl="0" algn="l">
              <a:lnSpc>
                <a:spcPct val="115000"/>
              </a:lnSpc>
              <a:spcBef>
                <a:spcPts val="0"/>
              </a:spcBef>
              <a:spcAft>
                <a:spcPts val="0"/>
              </a:spcAft>
              <a:buClr>
                <a:schemeClr val="dk1"/>
              </a:buClr>
              <a:buSzPts val="1100"/>
              <a:buChar char="●"/>
            </a:pPr>
            <a:r>
              <a:rPr lang="en-US"/>
              <a:t>Prevent neurologic complications with B12 deficiency</a:t>
            </a:r>
            <a:endParaRPr/>
          </a:p>
          <a:p>
            <a:pPr indent="0" lvl="0" marL="0" rtl="0" algn="l">
              <a:lnSpc>
                <a:spcPct val="115000"/>
              </a:lnSpc>
              <a:spcBef>
                <a:spcPts val="1200"/>
              </a:spcBef>
              <a:spcAft>
                <a:spcPts val="0"/>
              </a:spcAft>
              <a:buClr>
                <a:schemeClr val="dk1"/>
              </a:buClr>
              <a:buSzPts val="1100"/>
              <a:buFont typeface="Arial"/>
              <a:buNone/>
            </a:pPr>
            <a:r>
              <a:rPr lang="en-US"/>
              <a:t>Important clinical pearl:</a:t>
            </a:r>
            <a:endParaRPr/>
          </a:p>
          <a:p>
            <a:pPr indent="-298450" lvl="0" marL="457200" rtl="0" algn="l">
              <a:lnSpc>
                <a:spcPct val="115000"/>
              </a:lnSpc>
              <a:spcBef>
                <a:spcPts val="1200"/>
              </a:spcBef>
              <a:spcAft>
                <a:spcPts val="0"/>
              </a:spcAft>
              <a:buClr>
                <a:schemeClr val="dk1"/>
              </a:buClr>
              <a:buSzPts val="1100"/>
              <a:buChar char="●"/>
            </a:pPr>
            <a:r>
              <a:rPr lang="en-US"/>
              <a:t>Not all anemia is iron deficiency—avoid inappropriate supplementation</a:t>
            </a:r>
            <a:endParaRPr/>
          </a:p>
        </p:txBody>
      </p:sp>
      <p:sp>
        <p:nvSpPr>
          <p:cNvPr id="383" name="Google Shape;383;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Iron Deficiency Anemia (IDA)</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Low iron intake or absorption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Chronic blood loss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Increased demand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Reduced gastric acid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Replete iron stores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Enhance absorption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Address inhibitors and source of loss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Iron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Copper</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A</a:t>
            </a:r>
            <a:endParaRPr sz="1100">
              <a:solidFill>
                <a:schemeClr val="dk1"/>
              </a:solidFill>
              <a:latin typeface="Arial"/>
              <a:ea typeface="Arial"/>
              <a:cs typeface="Arial"/>
              <a:sym typeface="Arial"/>
            </a:endParaRPr>
          </a:p>
        </p:txBody>
      </p:sp>
      <p:sp>
        <p:nvSpPr>
          <p:cNvPr id="395" name="Google Shape;395;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Anemia of Chronic Disease / Inflammation (ACD)</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Chronic inflammation → elevated hepcidin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Iron sequestration (functional deficiency)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Reduced erythropoietin response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 inflammatory burden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Avoid unnecessary iron supplementation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Support erythropoiesis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Maintain micronutrient adequacy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Zinc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B-complex</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 </a:t>
            </a:r>
            <a:r>
              <a:rPr lang="en-US" sz="1100">
                <a:solidFill>
                  <a:schemeClr val="dk1"/>
                </a:solidFill>
                <a:latin typeface="Arial"/>
                <a:ea typeface="Arial"/>
                <a:cs typeface="Arial"/>
                <a:sym typeface="Arial"/>
              </a:rPr>
              <a:t>Anemia of chronic disease often presents with low serum iron but normal or elevated ferritin.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000">
              <a:solidFill>
                <a:schemeClr val="dk1"/>
              </a:solidFill>
              <a:latin typeface="Arial"/>
              <a:ea typeface="Arial"/>
              <a:cs typeface="Arial"/>
              <a:sym typeface="Arial"/>
            </a:endParaRPr>
          </a:p>
        </p:txBody>
      </p:sp>
      <p:sp>
        <p:nvSpPr>
          <p:cNvPr id="409" name="Google Shape;409;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Dermatological Disorders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Skin health is the external manifestation of internal mechanisms like inflammation, immunity, hormones, and gut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Key mechanisms: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Inflammation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Oxidative stress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Barrier dysfunction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Hormonal/insulin signaling</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Gut–skin axis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 goals: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Reduce inflammation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skin barrier repair</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Correct nutrient deficiencies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Address hormonal and gut contributors</a:t>
            </a:r>
            <a:endParaRPr/>
          </a:p>
        </p:txBody>
      </p:sp>
      <p:sp>
        <p:nvSpPr>
          <p:cNvPr id="74" name="Google Shape;7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None/>
            </a:pPr>
            <a:r>
              <a:rPr b="1" lang="en-US" sz="1000">
                <a:solidFill>
                  <a:schemeClr val="dk1"/>
                </a:solidFill>
                <a:latin typeface="Arial"/>
                <a:ea typeface="Arial"/>
                <a:cs typeface="Arial"/>
                <a:sym typeface="Arial"/>
              </a:rPr>
              <a:t>Megaloblastic Anemia (Vitamin B12 / Folate)</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000">
                <a:solidFill>
                  <a:schemeClr val="dk1"/>
                </a:solidFill>
                <a:latin typeface="Arial"/>
                <a:ea typeface="Arial"/>
                <a:cs typeface="Arial"/>
                <a:sym typeface="Arial"/>
              </a:rPr>
              <a:t>Common drivers: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Impaired DNA synthesis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Low intake or malabsorption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Pernicious anemia</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Bariatric surgery</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Metformin use</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000">
                <a:solidFill>
                  <a:schemeClr val="dk1"/>
                </a:solidFill>
                <a:latin typeface="Arial"/>
                <a:ea typeface="Arial"/>
                <a:cs typeface="Arial"/>
                <a:sym typeface="Arial"/>
              </a:rPr>
              <a:t>Core MNT:</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Replete deficient vitamins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Address absorption issues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Prevent neurologic complications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Support healthy RBC production</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000">
                <a:solidFill>
                  <a:schemeClr val="dk1"/>
                </a:solidFill>
                <a:latin typeface="Arial"/>
                <a:ea typeface="Arial"/>
                <a:cs typeface="Arial"/>
                <a:sym typeface="Arial"/>
              </a:rPr>
              <a:t>High-yield supports: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Vitamin B12</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Folate</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Iron (if deficient)</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Protein</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000">
                <a:solidFill>
                  <a:schemeClr val="dk1"/>
                </a:solidFill>
                <a:latin typeface="Arial"/>
                <a:ea typeface="Arial"/>
                <a:cs typeface="Arial"/>
                <a:sym typeface="Arial"/>
              </a:rPr>
              <a:t>CNS Exam Tip</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Elevated methylmalonic acid points toward B12 deficiency rather than isolated folate deficiency.</a:t>
            </a:r>
            <a:endParaRPr sz="10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000">
              <a:solidFill>
                <a:schemeClr val="dk1"/>
              </a:solidFill>
              <a:latin typeface="Arial"/>
              <a:ea typeface="Arial"/>
              <a:cs typeface="Arial"/>
              <a:sym typeface="Arial"/>
            </a:endParaRPr>
          </a:p>
        </p:txBody>
      </p:sp>
      <p:sp>
        <p:nvSpPr>
          <p:cNvPr id="423" name="Google Shape;423;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Hemolytic Anemias / High Turnover States</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Common drivers: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Increased RBC destruction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Oxidative stress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Higher micronutrient turnover</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Core MNT:</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Support erythropoiesis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Provide antioxidant support</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Prevent secondary nutrient deficiencies</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High-yield supports: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Folate</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Vitamin E</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Omega-3s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Magnesium</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CNS Exam Tip</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High reticulocytes + low haptoglobin are classic hemolysis findings.</a:t>
            </a:r>
            <a:endParaRPr sz="1000">
              <a:solidFill>
                <a:schemeClr val="dk1"/>
              </a:solidFill>
              <a:latin typeface="Arial"/>
              <a:ea typeface="Arial"/>
              <a:cs typeface="Arial"/>
              <a:sym typeface="Arial"/>
            </a:endParaRPr>
          </a:p>
          <a:p>
            <a:pPr indent="0" lvl="0" marL="0" rtl="0" algn="l">
              <a:spcBef>
                <a:spcPts val="1200"/>
              </a:spcBef>
              <a:spcAft>
                <a:spcPts val="0"/>
              </a:spcAft>
              <a:buNone/>
            </a:pPr>
            <a:r>
              <a:t/>
            </a:r>
            <a:endParaRPr b="1" sz="1000">
              <a:solidFill>
                <a:schemeClr val="dk1"/>
              </a:solidFill>
              <a:latin typeface="Arial"/>
              <a:ea typeface="Arial"/>
              <a:cs typeface="Arial"/>
              <a:sym typeface="Arial"/>
            </a:endParaRPr>
          </a:p>
        </p:txBody>
      </p:sp>
      <p:sp>
        <p:nvSpPr>
          <p:cNvPr id="437" name="Google Shape;437;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Thrombocytopenia &amp; Leukopenia</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Common drivers: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Bone marrow suppression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Micronutrient deficiencies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Chronic inflammation or infection</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Core MNT:</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Correct underlying nutrient deficiencies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Support bone marrow recovery</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Reduce inflammatory burden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Ensure adequate protein intake</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High-yield supports: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Vitamin B12</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Folate</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Zinc</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Copper</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Protein</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CNS Exam Tip</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Copper deficiency is a classic but often overlooked contributor to leukopenia.</a:t>
            </a:r>
            <a:endParaRPr sz="1000">
              <a:solidFill>
                <a:schemeClr val="dk1"/>
              </a:solidFill>
              <a:latin typeface="Arial"/>
              <a:ea typeface="Arial"/>
              <a:cs typeface="Arial"/>
              <a:sym typeface="Arial"/>
            </a:endParaRPr>
          </a:p>
          <a:p>
            <a:pPr indent="0" lvl="0" marL="0" rtl="0" algn="l">
              <a:spcBef>
                <a:spcPts val="1200"/>
              </a:spcBef>
              <a:spcAft>
                <a:spcPts val="0"/>
              </a:spcAft>
              <a:buNone/>
            </a:pPr>
            <a:r>
              <a:t/>
            </a:r>
            <a:endParaRPr b="1" sz="1000">
              <a:solidFill>
                <a:schemeClr val="dk1"/>
              </a:solidFill>
              <a:latin typeface="Arial"/>
              <a:ea typeface="Arial"/>
              <a:cs typeface="Arial"/>
              <a:sym typeface="Arial"/>
            </a:endParaRPr>
          </a:p>
        </p:txBody>
      </p:sp>
      <p:sp>
        <p:nvSpPr>
          <p:cNvPr id="451" name="Google Shape;451;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5" name="Google Shape;465;p3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Summary table - </a:t>
            </a:r>
            <a:endParaRPr/>
          </a:p>
          <a:p>
            <a:pPr indent="0" lvl="0" marL="0" rtl="0" algn="l">
              <a:spcBef>
                <a:spcPts val="0"/>
              </a:spcBef>
              <a:spcAft>
                <a:spcPts val="0"/>
              </a:spcAft>
              <a:buNone/>
            </a:pPr>
            <a:r>
              <a:t/>
            </a:r>
            <a:endParaRPr/>
          </a:p>
          <a:p>
            <a:pPr indent="-304800" lvl="0" marL="457200" rtl="0" algn="l">
              <a:spcBef>
                <a:spcPts val="0"/>
              </a:spcBef>
              <a:spcAft>
                <a:spcPts val="0"/>
              </a:spcAft>
              <a:buSzPts val="1200"/>
              <a:buFont typeface="Calibri"/>
              <a:buChar char="●"/>
            </a:pPr>
            <a:r>
              <a:rPr lang="en-US" sz="1200">
                <a:latin typeface="Calibri"/>
                <a:ea typeface="Calibri"/>
                <a:cs typeface="Calibri"/>
                <a:sym typeface="Calibri"/>
              </a:rPr>
              <a:t>Always classify the anemia type before supplementing iron</a:t>
            </a:r>
            <a:endParaRPr/>
          </a:p>
          <a:p>
            <a:pPr indent="-304800" lvl="0" marL="457200" rtl="0" algn="l">
              <a:spcBef>
                <a:spcPts val="0"/>
              </a:spcBef>
              <a:spcAft>
                <a:spcPts val="0"/>
              </a:spcAft>
              <a:buSzPts val="1200"/>
              <a:buFont typeface="Calibri"/>
              <a:buChar char="●"/>
            </a:pPr>
            <a:r>
              <a:rPr lang="en-US" sz="1200">
                <a:latin typeface="Calibri"/>
                <a:ea typeface="Calibri"/>
                <a:cs typeface="Calibri"/>
                <a:sym typeface="Calibri"/>
              </a:rPr>
              <a:t>Correct B12 deficiency before folate to avoid neurologic injury</a:t>
            </a:r>
            <a:endParaRPr/>
          </a:p>
          <a:p>
            <a:pPr indent="-304800" lvl="0" marL="457200" rtl="0" algn="l">
              <a:spcBef>
                <a:spcPts val="0"/>
              </a:spcBef>
              <a:spcAft>
                <a:spcPts val="0"/>
              </a:spcAft>
              <a:buSzPts val="1200"/>
              <a:buFont typeface="Calibri"/>
              <a:buChar char="●"/>
            </a:pPr>
            <a:r>
              <a:rPr lang="en-US" sz="1200">
                <a:latin typeface="Calibri"/>
                <a:ea typeface="Calibri"/>
                <a:cs typeface="Calibri"/>
                <a:sym typeface="Calibri"/>
              </a:rPr>
              <a:t>Correct B12 before folate if both are low</a:t>
            </a:r>
            <a:endParaRPr/>
          </a:p>
          <a:p>
            <a:pPr indent="-304800" lvl="0" marL="457200" rtl="0" algn="l">
              <a:spcBef>
                <a:spcPts val="0"/>
              </a:spcBef>
              <a:spcAft>
                <a:spcPts val="0"/>
              </a:spcAft>
              <a:buSzPts val="1200"/>
              <a:buFont typeface="Calibri"/>
              <a:buChar char="●"/>
            </a:pPr>
            <a:r>
              <a:rPr lang="en-US" sz="1200">
                <a:latin typeface="Calibri"/>
                <a:ea typeface="Calibri"/>
                <a:cs typeface="Calibri"/>
                <a:sym typeface="Calibri"/>
              </a:rPr>
              <a:t>Ferritin is an acute-phase reactant—interpret with CRP</a:t>
            </a:r>
            <a:endParaRPr/>
          </a:p>
          <a:p>
            <a:pPr indent="-304800" lvl="0" marL="457200" rtl="0" algn="l">
              <a:spcBef>
                <a:spcPts val="0"/>
              </a:spcBef>
              <a:spcAft>
                <a:spcPts val="0"/>
              </a:spcAft>
              <a:buSzPts val="1200"/>
              <a:buFont typeface="Calibri"/>
              <a:buChar char="●"/>
            </a:pPr>
            <a:r>
              <a:rPr lang="en-US" sz="1200">
                <a:latin typeface="Calibri"/>
                <a:ea typeface="Calibri"/>
                <a:cs typeface="Calibri"/>
                <a:sym typeface="Calibri"/>
              </a:rPr>
              <a:t>Nutrition therapy is adjunctive, coordinated with hematology care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Mastication, Swallowing, &amp; Nutrient Absorption Disorders</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These conditions significantly increase </a:t>
            </a:r>
            <a:r>
              <a:rPr b="1" lang="en-US" sz="1100">
                <a:solidFill>
                  <a:schemeClr val="dk1"/>
                </a:solidFill>
                <a:latin typeface="Arial"/>
                <a:ea typeface="Arial"/>
                <a:cs typeface="Arial"/>
                <a:sym typeface="Arial"/>
              </a:rPr>
              <a:t>malnutrition risk</a:t>
            </a:r>
            <a:r>
              <a:rPr lang="en-US" sz="1100">
                <a:solidFill>
                  <a:schemeClr val="dk1"/>
                </a:solidFill>
                <a:latin typeface="Arial"/>
                <a:ea typeface="Arial"/>
                <a:cs typeface="Arial"/>
                <a:sym typeface="Arial"/>
              </a:rPr>
              <a:t> due to impaired intake, digestion, or absorption</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Major concerns include: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Inadequate calorie/protein intake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Dehydration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Aspiration risk (dysphagia)</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Micronutrient deficiencies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Sarcopenia/frailty, especially in older adults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 goals: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Maintain safe oral intake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Preserve lean mass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Optimize nutrient density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digestion/absorption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Escalate nutrition support early when needed</a:t>
            </a:r>
            <a:endParaRPr/>
          </a:p>
        </p:txBody>
      </p:sp>
      <p:sp>
        <p:nvSpPr>
          <p:cNvPr id="477" name="Google Shape;477;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3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Mastication Disorders</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Common drivers: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Impaired chewing efficiency</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Oral pain or fatigue</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Avoidance of fibrous or protein-rich foods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Reduced calorie and protein intake</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Core MNT:</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Maintain adequate energy and protein with minimal chewing</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Modify texture without diluting nutrition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Prevent unintended weight loss and sarcopenia</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High-yield supports: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Protein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Vitamin D</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Calcium</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B-complex</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Omega-3s</a:t>
            </a:r>
            <a:endParaRPr sz="1000">
              <a:solidFill>
                <a:schemeClr val="dk1"/>
              </a:solidFill>
              <a:latin typeface="Arial"/>
              <a:ea typeface="Arial"/>
              <a:cs typeface="Arial"/>
              <a:sym typeface="Arial"/>
            </a:endParaRPr>
          </a:p>
          <a:p>
            <a:pPr indent="0" lvl="0" marL="0" rtl="0" algn="l">
              <a:spcBef>
                <a:spcPts val="1200"/>
              </a:spcBef>
              <a:spcAft>
                <a:spcPts val="0"/>
              </a:spcAft>
              <a:buNone/>
            </a:pPr>
            <a:r>
              <a:t/>
            </a:r>
            <a:endParaRPr sz="1000"/>
          </a:p>
        </p:txBody>
      </p:sp>
      <p:sp>
        <p:nvSpPr>
          <p:cNvPr id="489" name="Google Shape;489;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3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None/>
            </a:pPr>
            <a:r>
              <a:rPr b="1" lang="en-US" sz="1000">
                <a:solidFill>
                  <a:schemeClr val="dk1"/>
                </a:solidFill>
                <a:latin typeface="Arial"/>
                <a:ea typeface="Arial"/>
                <a:cs typeface="Arial"/>
                <a:sym typeface="Arial"/>
              </a:rPr>
              <a:t>Swallowing Disorders (Dysphagia) </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Common drivers: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Impaired swallowing phases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Aspiration risk</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Reduced fluid intake</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Fear of eating / inadequate intake</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Core MNT:</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Prioritize aspiration prevention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Use appropriate texture-modified diets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Thickened liquids when indicated</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Maintain hydration, calories, and protein intake</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chemeClr val="dk1"/>
                </a:solidFill>
                <a:latin typeface="Arial"/>
                <a:ea typeface="Arial"/>
                <a:cs typeface="Arial"/>
                <a:sym typeface="Arial"/>
              </a:rPr>
              <a:t>High-yield supports:</a:t>
            </a:r>
            <a:br>
              <a:rPr b="1"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Protein</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Fluids</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Vitamin D</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Calcium</a:t>
            </a:r>
            <a:br>
              <a:rPr lang="en-US" sz="1000">
                <a:solidFill>
                  <a:schemeClr val="dk1"/>
                </a:solidFill>
                <a:latin typeface="Arial"/>
                <a:ea typeface="Arial"/>
                <a:cs typeface="Arial"/>
                <a:sym typeface="Arial"/>
              </a:rPr>
            </a:br>
            <a:r>
              <a:rPr lang="en-US" sz="1000">
                <a:solidFill>
                  <a:schemeClr val="dk1"/>
                </a:solidFill>
                <a:latin typeface="Arial"/>
                <a:ea typeface="Arial"/>
                <a:cs typeface="Arial"/>
                <a:sym typeface="Arial"/>
              </a:rPr>
              <a:t> Fiber (texture-appropriate)</a:t>
            </a:r>
            <a:endParaRPr sz="1000">
              <a:solidFill>
                <a:schemeClr val="dk1"/>
              </a:solidFill>
              <a:latin typeface="Arial"/>
              <a:ea typeface="Arial"/>
              <a:cs typeface="Arial"/>
              <a:sym typeface="Arial"/>
            </a:endParaRPr>
          </a:p>
          <a:p>
            <a:pPr indent="0" lvl="0" marL="0" rtl="0" algn="l">
              <a:spcBef>
                <a:spcPts val="1200"/>
              </a:spcBef>
              <a:spcAft>
                <a:spcPts val="0"/>
              </a:spcAft>
              <a:buNone/>
            </a:pPr>
            <a:r>
              <a:t/>
            </a:r>
            <a:endParaRPr sz="1000"/>
          </a:p>
        </p:txBody>
      </p:sp>
      <p:sp>
        <p:nvSpPr>
          <p:cNvPr id="503" name="Google Shape;503;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Nutrient Absorption Disorders (Malabsorption)</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Impaired digestion (enzymes, bile acids)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Damaged intestinal mucosa</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Reduced absorptive surface area</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Dysbiosis and inflammation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Correct nutrient deficiencies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Improve digestive capacity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 inflammation and support mucosal healing</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Use targeted elimination strategies when indicated</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Fat-soluble vitamins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B12</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Iron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Calcium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Zinc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Digestive enzymes</a:t>
            </a:r>
            <a:endParaRPr/>
          </a:p>
        </p:txBody>
      </p:sp>
      <p:sp>
        <p:nvSpPr>
          <p:cNvPr id="517" name="Google Shape;517;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1" name="Google Shape;531;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Summary table for mastication, swallowing and nutrient absorption disorders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US"/>
              <a:t>Highest risk when these conditions overlap (older adults, neuro disease, cancer)</a:t>
            </a:r>
            <a:endParaRPr/>
          </a:p>
          <a:p>
            <a:pPr indent="-317500" lvl="0" marL="457200" rtl="0" algn="l">
              <a:spcBef>
                <a:spcPts val="0"/>
              </a:spcBef>
              <a:spcAft>
                <a:spcPts val="0"/>
              </a:spcAft>
              <a:buSzPts val="1400"/>
              <a:buChar char="●"/>
            </a:pPr>
            <a:r>
              <a:rPr lang="en-US"/>
              <a:t>Texture modification can dilute nutrition—fortification matters</a:t>
            </a:r>
            <a:endParaRPr/>
          </a:p>
          <a:p>
            <a:pPr indent="-317500" lvl="0" marL="457200" rtl="0" algn="l">
              <a:spcBef>
                <a:spcPts val="0"/>
              </a:spcBef>
              <a:spcAft>
                <a:spcPts val="0"/>
              </a:spcAft>
              <a:buSzPts val="1400"/>
              <a:buChar char="●"/>
            </a:pPr>
            <a:r>
              <a:rPr lang="en-US"/>
              <a:t>Protein + hydration are the most common limiting factors</a:t>
            </a:r>
            <a:endParaRPr/>
          </a:p>
          <a:p>
            <a:pPr indent="-317500" lvl="0" marL="457200" rtl="0" algn="l">
              <a:spcBef>
                <a:spcPts val="0"/>
              </a:spcBef>
              <a:spcAft>
                <a:spcPts val="0"/>
              </a:spcAft>
              <a:buSzPts val="1400"/>
              <a:buChar char="●"/>
            </a:pPr>
            <a:r>
              <a:rPr lang="en-US"/>
              <a:t>Consider enteral nutrition when oral intake is unsafe or inadequate</a:t>
            </a:r>
            <a:endParaRPr/>
          </a:p>
          <a:p>
            <a:pPr indent="-317500" lvl="0" marL="457200" rtl="0" algn="l">
              <a:spcBef>
                <a:spcPts val="0"/>
              </a:spcBef>
              <a:spcAft>
                <a:spcPts val="0"/>
              </a:spcAft>
              <a:buSzPts val="1400"/>
              <a:buChar char="●"/>
            </a:pPr>
            <a:r>
              <a:rPr lang="en-US"/>
              <a:t>Reassess labs regularly, especially in acute illness</a:t>
            </a:r>
            <a:endParaRPr/>
          </a:p>
          <a:p>
            <a:pPr indent="0" lvl="0" marL="0" rtl="0" algn="l">
              <a:spcBef>
                <a:spcPts val="0"/>
              </a:spcBef>
              <a:spcAft>
                <a:spcPts val="0"/>
              </a:spcAft>
              <a:buNone/>
            </a:pPr>
            <a:r>
              <a:t/>
            </a:r>
            <a:endParaRPr b="1"/>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4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Next up - </a:t>
            </a:r>
            <a:r>
              <a:rPr b="1" lang="en-US"/>
              <a:t>Pulmonary</a:t>
            </a:r>
            <a:r>
              <a:rPr b="1" lang="en-US"/>
              <a:t> Disorders: </a:t>
            </a:r>
            <a:endParaRPr b="1"/>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Pulmonary nutrition is largely about balancing </a:t>
            </a:r>
            <a:r>
              <a:rPr b="1" lang="en-US" sz="1100">
                <a:solidFill>
                  <a:schemeClr val="dk1"/>
                </a:solidFill>
                <a:latin typeface="Arial"/>
                <a:ea typeface="Arial"/>
                <a:cs typeface="Arial"/>
                <a:sym typeface="Arial"/>
              </a:rPr>
              <a:t>energy demands with breathing capacity</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Major challenges: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Increased work of breathing raises calorie needs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Muscle wasting weakens respiratory function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Dyspnea and fatigue reduce intake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Inflammation and oxidative stress worsen tissue damage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 goals: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Preserve lean mass and respiratory muscle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Meet energy needs without overfeeding</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immune function and bone health</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Manage fluids/electrolytes appropriately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CNS Exam Tip: </a:t>
            </a:r>
            <a:r>
              <a:rPr lang="en-US" sz="1100">
                <a:solidFill>
                  <a:schemeClr val="dk1"/>
                </a:solidFill>
                <a:latin typeface="Arial"/>
                <a:ea typeface="Arial"/>
                <a:cs typeface="Arial"/>
                <a:sym typeface="Arial"/>
              </a:rPr>
              <a:t>Overfeeding, especially excess carbohydrate, can increase CO₂ production and worsen ventilatory burden.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543" name="Google Shape;543;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700">
                <a:solidFill>
                  <a:schemeClr val="dk1"/>
                </a:solidFill>
                <a:latin typeface="Arial"/>
                <a:ea typeface="Arial"/>
                <a:cs typeface="Arial"/>
                <a:sym typeface="Arial"/>
              </a:rPr>
              <a:t>Acne Vulgaris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Major drivers: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Hyperinsulinemia -&gt; High glycemic load increases insulin and IGF-1, which can worsen acne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Androgen activity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Inflammatory lipid signaling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Low-glycemic-load pattern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Reduce ultra-processed carbs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Consider dairy reduction if indicated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High-yield supports: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Zinc</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Omega-3s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Probiotics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85" name="Google Shape;8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4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COPD</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Increased work of breathing</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Respiratory muscle wasting</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Chronic inflammation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Excess CO₂ production from overfeeding</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Early satiety / dyspnea with meals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Prevent protein-energy malnutrition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Preserve respiratory muscle mass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Optimize macronutrient balance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 inflammatory burden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Antioxidants</a:t>
            </a:r>
            <a:endParaRPr/>
          </a:p>
        </p:txBody>
      </p:sp>
      <p:sp>
        <p:nvSpPr>
          <p:cNvPr id="555" name="Google Shape;555;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4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Asthma</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Airway inflammation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Oxidative stress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Obesity-related inflammation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Steroid-related nutrient depletion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Reduce inflammatory burden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Support antioxidant and immune defenses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Optimize body weight when indicated</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Antioxidants</a:t>
            </a:r>
            <a:endParaRPr/>
          </a:p>
        </p:txBody>
      </p:sp>
      <p:sp>
        <p:nvSpPr>
          <p:cNvPr id="569" name="Google Shape;569;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4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Interstitial Lung Disease / Pulmonary Fibrosis</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Chronic inflammation and fibrosis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Increased energy expenditure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Weight loss and muscle wasting</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Hypoxemia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Prevent unintended weight loss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Preserve lean body mass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Support antioxidant defenses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Maintain adequate calorie and protein intake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Antioxidants</a:t>
            </a:r>
            <a:endParaRPr/>
          </a:p>
        </p:txBody>
      </p:sp>
      <p:sp>
        <p:nvSpPr>
          <p:cNvPr id="583" name="Google Shape;583;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4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Pulmonary Hypertension</a:t>
            </a:r>
            <a:endParaRPr b="1"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drivers: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Right-sided heart strain/failure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Fluid retention and edema</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Fatigue with increased energy demands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Medication-related electrolyte shifts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Core MNT: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Manage sodium and fluid balance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Prevent malnutrition and muscle loss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Support cardiovascular function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Magnesium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Electrolyte monitoring</a:t>
            </a:r>
            <a:endParaRPr/>
          </a:p>
        </p:txBody>
      </p:sp>
      <p:sp>
        <p:nvSpPr>
          <p:cNvPr id="597" name="Google Shape;597;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1" name="Google Shape;611;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000"/>
              <a:t>Summary table for </a:t>
            </a:r>
            <a:r>
              <a:rPr lang="en-US" sz="1000"/>
              <a:t>pulmonary</a:t>
            </a:r>
            <a:r>
              <a:rPr lang="en-US" sz="1000"/>
              <a:t> disorders: </a:t>
            </a:r>
            <a:br>
              <a:rPr lang="en-US" sz="1000"/>
            </a:br>
            <a:endParaRPr sz="1000"/>
          </a:p>
          <a:p>
            <a:pPr indent="-292100" lvl="0" marL="457200" rtl="0" algn="l">
              <a:spcBef>
                <a:spcPts val="0"/>
              </a:spcBef>
              <a:spcAft>
                <a:spcPts val="0"/>
              </a:spcAft>
              <a:buSzPts val="1000"/>
              <a:buChar char="●"/>
            </a:pPr>
            <a:r>
              <a:rPr b="1" lang="en-US" sz="1000">
                <a:solidFill>
                  <a:schemeClr val="dk1"/>
                </a:solidFill>
                <a:latin typeface="Arial"/>
                <a:ea typeface="Arial"/>
                <a:cs typeface="Arial"/>
                <a:sym typeface="Arial"/>
              </a:rPr>
              <a:t>Protein preservation is a major theme</a:t>
            </a:r>
            <a:r>
              <a:rPr lang="en-US" sz="1000">
                <a:solidFill>
                  <a:schemeClr val="dk1"/>
                </a:solidFill>
                <a:latin typeface="Arial"/>
                <a:ea typeface="Arial"/>
                <a:cs typeface="Arial"/>
                <a:sym typeface="Arial"/>
              </a:rPr>
              <a:t> across pulmonary disorders to protect respiratory muscle mass</a:t>
            </a:r>
            <a:endParaRPr sz="1000">
              <a:solidFill>
                <a:schemeClr val="dk1"/>
              </a:solidFill>
              <a:latin typeface="Arial"/>
              <a:ea typeface="Arial"/>
              <a:cs typeface="Arial"/>
              <a:sym typeface="Arial"/>
            </a:endParaRPr>
          </a:p>
          <a:p>
            <a:pPr indent="-292100" lvl="0" marL="457200" rtl="0" algn="l">
              <a:spcBef>
                <a:spcPts val="0"/>
              </a:spcBef>
              <a:spcAft>
                <a:spcPts val="0"/>
              </a:spcAft>
              <a:buSzPts val="1000"/>
              <a:buChar char="●"/>
            </a:pPr>
            <a:r>
              <a:rPr b="1" lang="en-US" sz="1000">
                <a:solidFill>
                  <a:schemeClr val="dk1"/>
                </a:solidFill>
                <a:latin typeface="Arial"/>
                <a:ea typeface="Arial"/>
                <a:cs typeface="Arial"/>
                <a:sym typeface="Arial"/>
              </a:rPr>
              <a:t>Avoid overfeeding, especially excess carbohydrate</a:t>
            </a:r>
            <a:r>
              <a:rPr lang="en-US" sz="1000">
                <a:solidFill>
                  <a:schemeClr val="dk1"/>
                </a:solidFill>
                <a:latin typeface="Arial"/>
                <a:ea typeface="Arial"/>
                <a:cs typeface="Arial"/>
                <a:sym typeface="Arial"/>
              </a:rPr>
              <a:t>, which can increase CO₂ burden</a:t>
            </a:r>
            <a:endParaRPr sz="1000">
              <a:solidFill>
                <a:schemeClr val="dk1"/>
              </a:solidFill>
              <a:latin typeface="Arial"/>
              <a:ea typeface="Arial"/>
              <a:cs typeface="Arial"/>
              <a:sym typeface="Arial"/>
            </a:endParaRPr>
          </a:p>
          <a:p>
            <a:pPr indent="-292100" lvl="0" marL="457200" rtl="0" algn="l">
              <a:spcBef>
                <a:spcPts val="0"/>
              </a:spcBef>
              <a:spcAft>
                <a:spcPts val="0"/>
              </a:spcAft>
              <a:buSzPts val="1000"/>
              <a:buChar char="●"/>
            </a:pPr>
            <a:r>
              <a:rPr b="1" lang="en-US" sz="1000">
                <a:solidFill>
                  <a:schemeClr val="dk1"/>
                </a:solidFill>
                <a:latin typeface="Arial"/>
                <a:ea typeface="Arial"/>
                <a:cs typeface="Arial"/>
                <a:sym typeface="Arial"/>
              </a:rPr>
              <a:t>Small, frequent meals are often better tolerated</a:t>
            </a:r>
            <a:r>
              <a:rPr lang="en-US" sz="1000">
                <a:solidFill>
                  <a:schemeClr val="dk1"/>
                </a:solidFill>
                <a:latin typeface="Arial"/>
                <a:ea typeface="Arial"/>
                <a:cs typeface="Arial"/>
                <a:sym typeface="Arial"/>
              </a:rPr>
              <a:t> when dyspnea or early satiety is present</a:t>
            </a:r>
            <a:endParaRPr sz="1000">
              <a:solidFill>
                <a:schemeClr val="dk1"/>
              </a:solidFill>
              <a:latin typeface="Arial"/>
              <a:ea typeface="Arial"/>
              <a:cs typeface="Arial"/>
              <a:sym typeface="Arial"/>
            </a:endParaRPr>
          </a:p>
          <a:p>
            <a:pPr indent="-292100" lvl="0" marL="457200" rtl="0" algn="l">
              <a:spcBef>
                <a:spcPts val="0"/>
              </a:spcBef>
              <a:spcAft>
                <a:spcPts val="0"/>
              </a:spcAft>
              <a:buSzPts val="1000"/>
              <a:buChar char="●"/>
            </a:pPr>
            <a:r>
              <a:rPr b="1" lang="en-US" sz="1000">
                <a:solidFill>
                  <a:schemeClr val="dk1"/>
                </a:solidFill>
                <a:latin typeface="Arial"/>
                <a:ea typeface="Arial"/>
                <a:cs typeface="Arial"/>
                <a:sym typeface="Arial"/>
              </a:rPr>
              <a:t>Chronic steroid use increases bone loss risk</a:t>
            </a:r>
            <a:r>
              <a:rPr lang="en-US" sz="1000">
                <a:solidFill>
                  <a:schemeClr val="dk1"/>
                </a:solidFill>
                <a:latin typeface="Arial"/>
                <a:ea typeface="Arial"/>
                <a:cs typeface="Arial"/>
                <a:sym typeface="Arial"/>
              </a:rPr>
              <a:t>, so bone-protective nutrition matters</a:t>
            </a:r>
            <a:endParaRPr sz="1000">
              <a:solidFill>
                <a:schemeClr val="dk1"/>
              </a:solidFill>
              <a:latin typeface="Arial"/>
              <a:ea typeface="Arial"/>
              <a:cs typeface="Arial"/>
              <a:sym typeface="Arial"/>
            </a:endParaRPr>
          </a:p>
          <a:p>
            <a:pPr indent="0" lvl="0" marL="0" rtl="0" algn="l">
              <a:spcBef>
                <a:spcPts val="0"/>
              </a:spcBef>
              <a:spcAft>
                <a:spcPts val="0"/>
              </a:spcAft>
              <a:buNone/>
            </a:pPr>
            <a:r>
              <a:t/>
            </a:r>
            <a:endParaRPr sz="10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4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00">
                <a:latin typeface="Arial"/>
                <a:ea typeface="Arial"/>
                <a:cs typeface="Arial"/>
                <a:sym typeface="Arial"/>
              </a:rPr>
              <a:t>Now onto MNT and core support for surgical procedures - </a:t>
            </a:r>
            <a:endParaRPr sz="1000">
              <a:latin typeface="Arial"/>
              <a:ea typeface="Arial"/>
              <a:cs typeface="Arial"/>
              <a:sym typeface="Arial"/>
            </a:endParaRPr>
          </a:p>
          <a:p>
            <a:pPr indent="0" lvl="0" marL="0" rtl="0" algn="l">
              <a:spcBef>
                <a:spcPts val="0"/>
              </a:spcBef>
              <a:spcAft>
                <a:spcPts val="0"/>
              </a:spcAft>
              <a:buNone/>
            </a:pPr>
            <a:r>
              <a:t/>
            </a:r>
            <a:endParaRPr sz="10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000">
                <a:solidFill>
                  <a:schemeClr val="dk1"/>
                </a:solidFill>
                <a:latin typeface="Arial"/>
                <a:ea typeface="Arial"/>
                <a:cs typeface="Arial"/>
                <a:sym typeface="Arial"/>
              </a:rPr>
              <a:t>Remember</a:t>
            </a:r>
            <a:r>
              <a:rPr lang="en-US" sz="1000">
                <a:solidFill>
                  <a:schemeClr val="dk1"/>
                </a:solidFill>
                <a:latin typeface="Arial"/>
                <a:ea typeface="Arial"/>
                <a:cs typeface="Arial"/>
                <a:sym typeface="Arial"/>
              </a:rPr>
              <a:t> that surgery creates a major </a:t>
            </a:r>
            <a:r>
              <a:rPr b="1" lang="en-US" sz="1000">
                <a:solidFill>
                  <a:schemeClr val="dk1"/>
                </a:solidFill>
                <a:latin typeface="Arial"/>
                <a:ea typeface="Arial"/>
                <a:cs typeface="Arial"/>
                <a:sym typeface="Arial"/>
              </a:rPr>
              <a:t>catabolic stress response</a:t>
            </a:r>
            <a:r>
              <a:rPr lang="en-US" sz="1000">
                <a:solidFill>
                  <a:schemeClr val="dk1"/>
                </a:solidFill>
                <a:latin typeface="Arial"/>
                <a:ea typeface="Arial"/>
                <a:cs typeface="Arial"/>
                <a:sym typeface="Arial"/>
              </a:rPr>
              <a:t>, increasing energy and protein needs</a:t>
            </a:r>
            <a:endParaRPr sz="1000">
              <a:solidFill>
                <a:schemeClr val="dk1"/>
              </a:solidFill>
              <a:latin typeface="Arial"/>
              <a:ea typeface="Arial"/>
              <a:cs typeface="Arial"/>
              <a:sym typeface="Arial"/>
            </a:endParaRPr>
          </a:p>
          <a:p>
            <a:pPr indent="0" lvl="0" marL="0" rtl="0" algn="l">
              <a:spcBef>
                <a:spcPts val="0"/>
              </a:spcBef>
              <a:spcAft>
                <a:spcPts val="0"/>
              </a:spcAft>
              <a:buNone/>
            </a:pPr>
            <a:r>
              <a:t/>
            </a:r>
            <a:endParaRPr sz="10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000">
                <a:solidFill>
                  <a:schemeClr val="dk1"/>
                </a:solidFill>
                <a:latin typeface="Arial"/>
                <a:ea typeface="Arial"/>
                <a:cs typeface="Arial"/>
                <a:sym typeface="Arial"/>
              </a:rPr>
              <a:t>Major concerns:</a:t>
            </a:r>
            <a:endParaRPr sz="1000">
              <a:solidFill>
                <a:schemeClr val="dk1"/>
              </a:solidFill>
              <a:latin typeface="Arial"/>
              <a:ea typeface="Arial"/>
              <a:cs typeface="Arial"/>
              <a:sym typeface="Arial"/>
            </a:endParaRPr>
          </a:p>
          <a:p>
            <a:pPr indent="-292100" lvl="0" marL="457200" rtl="0" algn="l">
              <a:lnSpc>
                <a:spcPct val="115000"/>
              </a:lnSpc>
              <a:spcBef>
                <a:spcPts val="1200"/>
              </a:spcBef>
              <a:spcAft>
                <a:spcPts val="0"/>
              </a:spcAft>
              <a:buClr>
                <a:schemeClr val="dk1"/>
              </a:buClr>
              <a:buSzPts val="1000"/>
              <a:buChar char="●"/>
            </a:pPr>
            <a:r>
              <a:rPr lang="en-US" sz="1000">
                <a:solidFill>
                  <a:schemeClr val="dk1"/>
                </a:solidFill>
                <a:latin typeface="Arial"/>
                <a:ea typeface="Arial"/>
                <a:cs typeface="Arial"/>
                <a:sym typeface="Arial"/>
              </a:rPr>
              <a:t>Muscle breakdown</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Inflammation and oxidative stress</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Reduced intake from NPO status, nausea, pain, or ileus</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Fluid and electrolyte shifts</a:t>
            </a:r>
            <a:endParaRPr sz="10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Arial"/>
                <a:ea typeface="Arial"/>
                <a:cs typeface="Arial"/>
                <a:sym typeface="Arial"/>
              </a:rPr>
              <a:t>Core MNT goals:</a:t>
            </a:r>
            <a:endParaRPr sz="1000">
              <a:solidFill>
                <a:schemeClr val="dk1"/>
              </a:solidFill>
              <a:latin typeface="Arial"/>
              <a:ea typeface="Arial"/>
              <a:cs typeface="Arial"/>
              <a:sym typeface="Arial"/>
            </a:endParaRPr>
          </a:p>
          <a:p>
            <a:pPr indent="-292100" lvl="0" marL="457200" rtl="0" algn="l">
              <a:lnSpc>
                <a:spcPct val="115000"/>
              </a:lnSpc>
              <a:spcBef>
                <a:spcPts val="1200"/>
              </a:spcBef>
              <a:spcAft>
                <a:spcPts val="0"/>
              </a:spcAft>
              <a:buClr>
                <a:schemeClr val="dk1"/>
              </a:buClr>
              <a:buSzPts val="1000"/>
              <a:buChar char="●"/>
            </a:pPr>
            <a:r>
              <a:rPr lang="en-US" sz="1000">
                <a:solidFill>
                  <a:schemeClr val="dk1"/>
                </a:solidFill>
                <a:latin typeface="Arial"/>
                <a:ea typeface="Arial"/>
                <a:cs typeface="Arial"/>
                <a:sym typeface="Arial"/>
              </a:rPr>
              <a:t>Prevent or correct malnutrition</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Preserve lean mass</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Support wound healing and immune function</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Restore GI function and oral intake as early as safely possible</a:t>
            </a:r>
            <a:endParaRPr sz="1000">
              <a:solidFill>
                <a:schemeClr val="dk1"/>
              </a:solidFill>
              <a:latin typeface="Arial"/>
              <a:ea typeface="Arial"/>
              <a:cs typeface="Arial"/>
              <a:sym typeface="Arial"/>
            </a:endParaRPr>
          </a:p>
          <a:p>
            <a:pPr indent="0" lvl="0" marL="0" rtl="0" algn="l">
              <a:spcBef>
                <a:spcPts val="1200"/>
              </a:spcBef>
              <a:spcAft>
                <a:spcPts val="0"/>
              </a:spcAft>
              <a:buNone/>
            </a:pPr>
            <a:r>
              <a:t/>
            </a:r>
            <a:endParaRPr sz="1000">
              <a:latin typeface="Arial"/>
              <a:ea typeface="Arial"/>
              <a:cs typeface="Arial"/>
              <a:sym typeface="Arial"/>
            </a:endParaRPr>
          </a:p>
        </p:txBody>
      </p:sp>
      <p:sp>
        <p:nvSpPr>
          <p:cNvPr id="623" name="Google Shape;623;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Surgical Nutrition by Phase - </a:t>
            </a:r>
            <a:r>
              <a:rPr lang="en-US" sz="1100">
                <a:solidFill>
                  <a:schemeClr val="dk1"/>
                </a:solidFill>
                <a:latin typeface="Arial"/>
                <a:ea typeface="Arial"/>
                <a:cs typeface="Arial"/>
                <a:sym typeface="Arial"/>
              </a:rPr>
              <a:t>Nutrition needs shift across the surgical timeline, but protein and early intervention remain central.</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Pre-op priorities: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Identify malnutrition risk early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Optimize energy and protein stores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Correct deficiencies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Carbohydrate loading when appropriate (ERAS)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Post-op priorities: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Early enteral nutrition when feasible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High-protein, nutrient-dense intake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Texture modification as needed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Escalate support if oral intake is inadequate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Zinc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Omega-3s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Arginine/glutamine (select cases)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635" name="Google Shape;635;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9" name="Google Shape;649;p4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Here’s a surgery-specific nutrient depletion table for your reference -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Remember: </a:t>
            </a:r>
            <a:endParaRPr b="1"/>
          </a:p>
          <a:p>
            <a:pPr indent="-317500" lvl="0" marL="457200" rtl="0" algn="l">
              <a:spcBef>
                <a:spcPts val="0"/>
              </a:spcBef>
              <a:spcAft>
                <a:spcPts val="0"/>
              </a:spcAft>
              <a:buSzPts val="1400"/>
              <a:buChar char="●"/>
            </a:pPr>
            <a:r>
              <a:rPr lang="en-US"/>
              <a:t>Early nutrition support improves recovery—don’t delay feeding unnecessarily</a:t>
            </a:r>
            <a:endParaRPr/>
          </a:p>
          <a:p>
            <a:pPr indent="-317500" lvl="0" marL="457200" rtl="0" algn="l">
              <a:spcBef>
                <a:spcPts val="0"/>
              </a:spcBef>
              <a:spcAft>
                <a:spcPts val="0"/>
              </a:spcAft>
              <a:buSzPts val="1400"/>
              <a:buChar char="●"/>
            </a:pPr>
            <a:r>
              <a:rPr lang="en-US"/>
              <a:t>Enteral feeding is preferred when the gut works</a:t>
            </a:r>
            <a:endParaRPr/>
          </a:p>
          <a:p>
            <a:pPr indent="-317500" lvl="0" marL="457200" rtl="0" algn="l">
              <a:spcBef>
                <a:spcPts val="0"/>
              </a:spcBef>
              <a:spcAft>
                <a:spcPts val="0"/>
              </a:spcAft>
              <a:buSzPts val="1400"/>
              <a:buChar char="●"/>
            </a:pPr>
            <a:r>
              <a:rPr lang="en-US"/>
              <a:t>Avoid overfeeding, especially early post-op</a:t>
            </a:r>
            <a:endParaRPr/>
          </a:p>
          <a:p>
            <a:pPr indent="-317500" lvl="0" marL="457200" rtl="0" algn="l">
              <a:spcBef>
                <a:spcPts val="0"/>
              </a:spcBef>
              <a:spcAft>
                <a:spcPts val="0"/>
              </a:spcAft>
              <a:buSzPts val="1400"/>
              <a:buChar char="●"/>
            </a:pPr>
            <a:r>
              <a:rPr lang="en-US"/>
              <a:t>Protein + wound healing nutrients are common priorities</a:t>
            </a:r>
            <a:endParaRPr/>
          </a:p>
          <a:p>
            <a:pPr indent="-317500" lvl="0" marL="457200" rtl="0" algn="l">
              <a:spcBef>
                <a:spcPts val="0"/>
              </a:spcBef>
              <a:spcAft>
                <a:spcPts val="0"/>
              </a:spcAft>
              <a:buSzPts val="1400"/>
              <a:buChar char="●"/>
            </a:pPr>
            <a:r>
              <a:rPr lang="en-US"/>
              <a:t>Albumin/prealbumin reflect inflammation, not nutrition stores</a:t>
            </a:r>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5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Communicable Diseases &amp; Sequelae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Major concerns: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Reduced intake from GI symptoms or poor appetite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Muscle wasting from protein catabolism</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Fluid/electrolyte losses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Micronutrient depletion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 goals: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immune function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Prevent malnutrition and lean mass loss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Maintain hydration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recovery and gut restoration</a:t>
            </a:r>
            <a:endParaRPr/>
          </a:p>
        </p:txBody>
      </p:sp>
      <p:sp>
        <p:nvSpPr>
          <p:cNvPr id="661" name="Google Shape;661;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5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Communicable Disease Nutrition by Phase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Acute phase:</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Hydration and electrolyte replacement</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Small, nutrient-dense meals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Texture modification if needed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Avoid overfeeding in severe illness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Recovery phase:</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Increase protein and energy for repair</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Replete depleted nutrients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Restore gut function and appetite</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Address fatigue or anemia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Fluids + electrolytes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Zinc</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Selenium</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Probiotics (recovery phase)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Clinical note: </a:t>
            </a:r>
            <a:r>
              <a:rPr lang="en-US" sz="1100">
                <a:solidFill>
                  <a:schemeClr val="dk1"/>
                </a:solidFill>
                <a:latin typeface="Arial"/>
                <a:ea typeface="Arial"/>
                <a:cs typeface="Arial"/>
                <a:sym typeface="Arial"/>
              </a:rPr>
              <a:t>Protein and hydration are often the most urgent nutrition priorities during acute infection.</a:t>
            </a:r>
            <a:endParaRPr/>
          </a:p>
        </p:txBody>
      </p:sp>
      <p:sp>
        <p:nvSpPr>
          <p:cNvPr id="673" name="Google Shape;673;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Atopic Dermatitis (Eczema)</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Think </a:t>
            </a:r>
            <a:r>
              <a:rPr b="1" lang="en-US" sz="1100">
                <a:solidFill>
                  <a:schemeClr val="dk1"/>
                </a:solidFill>
                <a:latin typeface="Arial"/>
                <a:ea typeface="Arial"/>
                <a:cs typeface="Arial"/>
                <a:sym typeface="Arial"/>
              </a:rPr>
              <a:t>barrier dysfunction + immune dysregulation</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Major drivers: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Impaired skin barrier</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Th2 inflammation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Dysbiosis/possible sensitivities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Vitamin D deficiency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Anti-inflammatory pattern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barrier lipids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Targeted elimination only if indicated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High-yield supports: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Omega-3s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Vitamin D</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Zinc</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Probiotics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98" name="Google Shape;9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7" name="Google Shape;687;p5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Summary table for the varying communicable disease and complications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5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Let’s talk about MNT for Bariatric Surgery</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Major concerns: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Protein-energy malnutrition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Micronutrient deficiencies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Dehydration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Dumping syndrome / hypoglycemia</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Bone loss and anemia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 goals: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Preserve lean mass during rapid weight loss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Prevent nutrient deficiencies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hydration and recovery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Build lifelong adherence and monitoring habits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699" name="Google Shape;699;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5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Bariatric Surgery Nutrition by Phase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Pre-op goals: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Correct deficiencies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High-protein nutrition prep</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Begin supplement education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Immediate post-op goals: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Diet progression + hydration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 becomes priority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Monitor tolerance closely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Long-term maintenance:</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Protein-first eating</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Lifelong supplementation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Routine lab monitoring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b="1" lang="en-US" sz="1100">
                <a:solidFill>
                  <a:schemeClr val="dk1"/>
                </a:solidFill>
                <a:latin typeface="Arial"/>
                <a:ea typeface="Arial"/>
                <a:cs typeface="Arial"/>
                <a:sym typeface="Arial"/>
              </a:rPr>
              <a:t>High-yield supports: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Protein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Bariatric multivitamin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B12</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Iron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Calcium citrate + vitamin D</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Thiamine</a:t>
            </a:r>
            <a:endParaRPr/>
          </a:p>
        </p:txBody>
      </p:sp>
      <p:sp>
        <p:nvSpPr>
          <p:cNvPr id="711" name="Google Shape;711;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5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Relevant labs based on phase for bariatric surgery</a:t>
            </a:r>
            <a:endParaRPr/>
          </a:p>
        </p:txBody>
      </p:sp>
      <p:sp>
        <p:nvSpPr>
          <p:cNvPr id="724" name="Google Shape;724;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36" name="Google Shape;736;p5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Bariatric Complications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Dumping syndrome:</a:t>
            </a:r>
            <a:r>
              <a:rPr lang="en-US" sz="1100">
                <a:solidFill>
                  <a:schemeClr val="dk1"/>
                </a:solidFill>
                <a:latin typeface="Arial"/>
                <a:ea typeface="Arial"/>
                <a:cs typeface="Arial"/>
                <a:sym typeface="Arial"/>
              </a:rPr>
              <a:t> avoid simple sugars; pair meals with protein + fiber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Reactive hypoglycemia:</a:t>
            </a:r>
            <a:r>
              <a:rPr lang="en-US" sz="1100">
                <a:solidFill>
                  <a:schemeClr val="dk1"/>
                </a:solidFill>
                <a:latin typeface="Arial"/>
                <a:ea typeface="Arial"/>
                <a:cs typeface="Arial"/>
                <a:sym typeface="Arial"/>
              </a:rPr>
              <a:t> small frequent, protein-first meals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Vomiting:</a:t>
            </a:r>
            <a:r>
              <a:rPr lang="en-US" sz="1100">
                <a:solidFill>
                  <a:schemeClr val="dk1"/>
                </a:solidFill>
                <a:latin typeface="Arial"/>
                <a:ea typeface="Arial"/>
                <a:cs typeface="Arial"/>
                <a:sym typeface="Arial"/>
              </a:rPr>
              <a:t> think thiamine deficiency risk immediately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Bone loss:</a:t>
            </a:r>
            <a:r>
              <a:rPr lang="en-US" sz="1100">
                <a:solidFill>
                  <a:schemeClr val="dk1"/>
                </a:solidFill>
                <a:latin typeface="Arial"/>
                <a:ea typeface="Arial"/>
                <a:cs typeface="Arial"/>
                <a:sym typeface="Arial"/>
              </a:rPr>
              <a:t> prioritize calcium, vitamin D, and protein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Anemia:</a:t>
            </a:r>
            <a:r>
              <a:rPr lang="en-US" sz="1100">
                <a:solidFill>
                  <a:schemeClr val="dk1"/>
                </a:solidFill>
                <a:latin typeface="Arial"/>
                <a:ea typeface="Arial"/>
                <a:cs typeface="Arial"/>
                <a:sym typeface="Arial"/>
              </a:rPr>
              <a:t> monitor iron, B12, and folate closely</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7" name="Google Shape;747;p5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160420" lvl="0" marL="160420" rtl="0" algn="l">
              <a:spcBef>
                <a:spcPts val="0"/>
              </a:spcBef>
              <a:spcAft>
                <a:spcPts val="0"/>
              </a:spcAft>
              <a:buSzPts val="1200"/>
              <a:buFont typeface="Calibri"/>
              <a:buAutoNum type="arabicPeriod"/>
            </a:pPr>
            <a:r>
              <a:rPr lang="en-US" sz="1200">
                <a:latin typeface="Calibri"/>
                <a:ea typeface="Calibri"/>
                <a:cs typeface="Calibri"/>
                <a:sym typeface="Calibri"/>
              </a:rPr>
              <a:t>Correct answer: C</a:t>
            </a:r>
            <a:br>
              <a:rPr lang="en-US" sz="1200">
                <a:latin typeface="Calibri"/>
                <a:ea typeface="Calibri"/>
                <a:cs typeface="Calibri"/>
                <a:sym typeface="Calibri"/>
              </a:rPr>
            </a:br>
            <a:r>
              <a:rPr lang="en-US" sz="1200">
                <a:latin typeface="Calibri"/>
                <a:ea typeface="Calibri"/>
                <a:cs typeface="Calibri"/>
                <a:sym typeface="Calibri"/>
              </a:rPr>
              <a:t>Rationale: AKI is catabolic; protein restriction worsens outcomes. Protein needs increase with RRT.</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2. Correct answer: B</a:t>
            </a:r>
            <a:endParaRPr/>
          </a:p>
          <a:p>
            <a:pPr indent="0" lvl="0" marL="0" rtl="0" algn="l">
              <a:spcBef>
                <a:spcPts val="0"/>
              </a:spcBef>
              <a:spcAft>
                <a:spcPts val="0"/>
              </a:spcAft>
              <a:buNone/>
            </a:pPr>
            <a:r>
              <a:rPr lang="en-US" sz="1200">
                <a:latin typeface="Calibri"/>
                <a:ea typeface="Calibri"/>
                <a:cs typeface="Calibri"/>
                <a:sym typeface="Calibri"/>
              </a:rPr>
              <a:t>Rationale: Inflammation increases hepcidin, sequestering iron despite adequate stores.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3. Correct answer: B</a:t>
            </a:r>
            <a:endParaRPr/>
          </a:p>
          <a:p>
            <a:pPr indent="0" lvl="0" marL="0" rtl="0" algn="l">
              <a:spcBef>
                <a:spcPts val="0"/>
              </a:spcBef>
              <a:spcAft>
                <a:spcPts val="0"/>
              </a:spcAft>
              <a:buNone/>
            </a:pPr>
            <a:r>
              <a:rPr lang="en-US" sz="1200">
                <a:latin typeface="Calibri"/>
                <a:ea typeface="Calibri"/>
                <a:cs typeface="Calibri"/>
                <a:sym typeface="Calibri"/>
              </a:rPr>
              <a:t>Rationale: Excess carbohydrate increases CO₂ production, increasing ventilatory demand.</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8" name="Google Shape;758;p5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4.  Correct answer: C</a:t>
            </a:r>
            <a:endParaRPr/>
          </a:p>
          <a:p>
            <a:pPr indent="0" lvl="0" marL="0" rtl="0" algn="l">
              <a:spcBef>
                <a:spcPts val="0"/>
              </a:spcBef>
              <a:spcAft>
                <a:spcPts val="0"/>
              </a:spcAft>
              <a:buNone/>
            </a:pPr>
            <a:r>
              <a:rPr lang="en-US" sz="1200">
                <a:latin typeface="Calibri"/>
                <a:ea typeface="Calibri"/>
                <a:cs typeface="Calibri"/>
                <a:sym typeface="Calibri"/>
              </a:rPr>
              <a:t>Rationale: Thiamine deficiency can develop rapidly and cause Wernicke’s encephalopathy.</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5. Correct answer: C</a:t>
            </a:r>
            <a:endParaRPr/>
          </a:p>
          <a:p>
            <a:pPr indent="0" lvl="0" marL="0" rtl="0" algn="l">
              <a:spcBef>
                <a:spcPts val="0"/>
              </a:spcBef>
              <a:spcAft>
                <a:spcPts val="0"/>
              </a:spcAft>
              <a:buNone/>
            </a:pPr>
            <a:r>
              <a:rPr lang="en-US" sz="1200">
                <a:latin typeface="Calibri"/>
                <a:ea typeface="Calibri"/>
                <a:cs typeface="Calibri"/>
                <a:sym typeface="Calibri"/>
              </a:rPr>
              <a:t>Rationale: Overfeeding increases metabolic stress; iron should not be given empirically during infection.</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sz="1200">
                <a:latin typeface="Calibri"/>
                <a:ea typeface="Calibri"/>
                <a:cs typeface="Calibri"/>
                <a:sym typeface="Calibri"/>
              </a:rPr>
              <a:t>6. Correct answer: C</a:t>
            </a:r>
            <a:endParaRPr/>
          </a:p>
          <a:p>
            <a:pPr indent="0" lvl="0" marL="0" rtl="0" algn="l">
              <a:spcBef>
                <a:spcPts val="0"/>
              </a:spcBef>
              <a:spcAft>
                <a:spcPts val="0"/>
              </a:spcAft>
              <a:buNone/>
            </a:pPr>
            <a:r>
              <a:rPr lang="en-US" sz="1200">
                <a:latin typeface="Calibri"/>
                <a:ea typeface="Calibri"/>
                <a:cs typeface="Calibri"/>
                <a:sym typeface="Calibri"/>
              </a:rPr>
              <a:t>Rationale: Osteomalacia is due to defective mineralization, most commonly from vitamin D deficiency.</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5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9" name="Google Shape;769;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6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0" name="Google Shape;780;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6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Now we can jump into Domain VII - Public Health!</a:t>
            </a:r>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domain shifts from individual nutrition care to the </a:t>
            </a:r>
            <a:r>
              <a:rPr b="1" lang="en-US" sz="1100">
                <a:solidFill>
                  <a:schemeClr val="dk1"/>
                </a:solidFill>
                <a:latin typeface="Arial"/>
                <a:ea typeface="Arial"/>
                <a:cs typeface="Arial"/>
                <a:sym typeface="Arial"/>
              </a:rPr>
              <a:t>broader public health lens.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topics include: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Environmental toxins and health impacts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Translating nutrition research into practice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Food quality, safety, and foodborne illness prevention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Identifying at-risk populations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Tracking outbreaks and communicating risk to clients</a:t>
            </a:r>
            <a:endParaRPr/>
          </a:p>
        </p:txBody>
      </p:sp>
      <p:sp>
        <p:nvSpPr>
          <p:cNvPr id="791" name="Google Shape;791;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000">
                <a:solidFill>
                  <a:schemeClr val="dk1"/>
                </a:solidFill>
                <a:latin typeface="Arial"/>
                <a:ea typeface="Arial"/>
                <a:cs typeface="Arial"/>
                <a:sym typeface="Arial"/>
              </a:rPr>
              <a:t>Psoriasis</a:t>
            </a:r>
            <a:endParaRPr b="1" sz="1000">
              <a:solidFill>
                <a:schemeClr val="dk1"/>
              </a:solidFill>
              <a:latin typeface="Arial"/>
              <a:ea typeface="Arial"/>
              <a:cs typeface="Arial"/>
              <a:sym typeface="Arial"/>
            </a:endParaRPr>
          </a:p>
          <a:p>
            <a:pPr indent="-292100" lvl="0" marL="457200" rtl="0" algn="l">
              <a:lnSpc>
                <a:spcPct val="115000"/>
              </a:lnSpc>
              <a:spcBef>
                <a:spcPts val="1200"/>
              </a:spcBef>
              <a:spcAft>
                <a:spcPts val="0"/>
              </a:spcAft>
              <a:buClr>
                <a:schemeClr val="dk1"/>
              </a:buClr>
              <a:buSzPts val="1000"/>
              <a:buChar char="●"/>
            </a:pPr>
            <a:r>
              <a:rPr lang="en-US" sz="1000">
                <a:solidFill>
                  <a:schemeClr val="dk1"/>
                </a:solidFill>
                <a:latin typeface="Arial"/>
                <a:ea typeface="Arial"/>
                <a:cs typeface="Arial"/>
                <a:sym typeface="Arial"/>
              </a:rPr>
              <a:t>Highly associated with CVD risk</a:t>
            </a:r>
            <a:endParaRPr b="1"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Major drivers:</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Th17-mediated inflammation (pro-inflammatory CD4+ T cells that produced IL-17)</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Oxidative stress</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Metabolic syndrome overlap</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Core MNT:</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Mediterranean/anti-inflammatory pattern</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Weight loss if indicated</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Reduce alcohol</a:t>
            </a:r>
            <a:endParaRPr sz="1000">
              <a:solidFill>
                <a:schemeClr val="dk1"/>
              </a:solidFill>
              <a:latin typeface="Arial"/>
              <a:ea typeface="Arial"/>
              <a:cs typeface="Arial"/>
              <a:sym typeface="Arial"/>
            </a:endParaRPr>
          </a:p>
          <a:p>
            <a:pPr indent="-292100" lvl="0" marL="4572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High-yield supports:</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Omega-3s</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Vitamin D</a:t>
            </a:r>
            <a:endParaRPr sz="1000">
              <a:solidFill>
                <a:schemeClr val="dk1"/>
              </a:solidFill>
              <a:latin typeface="Arial"/>
              <a:ea typeface="Arial"/>
              <a:cs typeface="Arial"/>
              <a:sym typeface="Arial"/>
            </a:endParaRPr>
          </a:p>
          <a:p>
            <a:pPr indent="-292100" lvl="1" marL="914400" rtl="0" algn="l">
              <a:lnSpc>
                <a:spcPct val="115000"/>
              </a:lnSpc>
              <a:spcBef>
                <a:spcPts val="0"/>
              </a:spcBef>
              <a:spcAft>
                <a:spcPts val="0"/>
              </a:spcAft>
              <a:buClr>
                <a:schemeClr val="dk1"/>
              </a:buClr>
              <a:buSzPts val="1000"/>
              <a:buChar char="○"/>
            </a:pPr>
            <a:r>
              <a:rPr lang="en-US" sz="1000">
                <a:solidFill>
                  <a:schemeClr val="dk1"/>
                </a:solidFill>
                <a:latin typeface="Arial"/>
                <a:ea typeface="Arial"/>
                <a:cs typeface="Arial"/>
                <a:sym typeface="Arial"/>
              </a:rPr>
              <a:t>Curcumin</a:t>
            </a:r>
            <a:endParaRPr sz="1000"/>
          </a:p>
        </p:txBody>
      </p:sp>
      <p:sp>
        <p:nvSpPr>
          <p:cNvPr id="111" name="Google Shape;11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6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Environmental Toxicity</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Environmental toxins are a public health issue because exposure happens daily through </a:t>
            </a:r>
            <a:r>
              <a:rPr b="1" lang="en-US" sz="1100">
                <a:solidFill>
                  <a:schemeClr val="dk1"/>
                </a:solidFill>
                <a:latin typeface="Arial"/>
                <a:ea typeface="Arial"/>
                <a:cs typeface="Arial"/>
                <a:sym typeface="Arial"/>
              </a:rPr>
              <a:t>air, water, food, household products, and occupational settings. </a:t>
            </a:r>
            <a:r>
              <a:rPr lang="en-US" sz="1100">
                <a:solidFill>
                  <a:schemeClr val="dk1"/>
                </a:solidFill>
                <a:latin typeface="Arial"/>
                <a:ea typeface="Arial"/>
                <a:cs typeface="Arial"/>
                <a:sym typeface="Arial"/>
              </a:rPr>
              <a:t>These exposures can disrupt normal physiology, increase oxidative stress, impair detoxification pathways, and contribute to chronic disease over time.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For the exam, focus on the major exposure categories: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Air pollutants</a:t>
            </a:r>
            <a:r>
              <a:rPr lang="en-US" sz="1100">
                <a:solidFill>
                  <a:schemeClr val="dk1"/>
                </a:solidFill>
                <a:latin typeface="Arial"/>
                <a:ea typeface="Arial"/>
                <a:cs typeface="Arial"/>
                <a:sym typeface="Arial"/>
              </a:rPr>
              <a:t> → particulate matter, ozone, VOCs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Water contaminants</a:t>
            </a:r>
            <a:r>
              <a:rPr lang="en-US" sz="1100">
                <a:solidFill>
                  <a:schemeClr val="dk1"/>
                </a:solidFill>
                <a:latin typeface="Arial"/>
                <a:ea typeface="Arial"/>
                <a:cs typeface="Arial"/>
                <a:sym typeface="Arial"/>
              </a:rPr>
              <a:t> → lead, arsenic, PFAS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Food exposures</a:t>
            </a:r>
            <a:r>
              <a:rPr lang="en-US" sz="1100">
                <a:solidFill>
                  <a:schemeClr val="dk1"/>
                </a:solidFill>
                <a:latin typeface="Arial"/>
                <a:ea typeface="Arial"/>
                <a:cs typeface="Arial"/>
                <a:sym typeface="Arial"/>
              </a:rPr>
              <a:t> → pesticides, BPA, phthalates, mycotoxins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Household/occupational chemicals</a:t>
            </a:r>
            <a:r>
              <a:rPr lang="en-US" sz="1100">
                <a:solidFill>
                  <a:schemeClr val="dk1"/>
                </a:solidFill>
                <a:latin typeface="Arial"/>
                <a:ea typeface="Arial"/>
                <a:cs typeface="Arial"/>
                <a:sym typeface="Arial"/>
              </a:rPr>
              <a:t> → solvents, cleaning agents, flame retardants</a:t>
            </a:r>
            <a:endParaRPr/>
          </a:p>
        </p:txBody>
      </p:sp>
      <p:sp>
        <p:nvSpPr>
          <p:cNvPr id="802" name="Google Shape;802;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13" name="Google Shape;813;p6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Biological Mechanisms of Toxicity - </a:t>
            </a:r>
            <a:r>
              <a:rPr lang="en-US" sz="1100">
                <a:solidFill>
                  <a:schemeClr val="dk1"/>
                </a:solidFill>
                <a:latin typeface="Arial"/>
                <a:ea typeface="Arial"/>
                <a:cs typeface="Arial"/>
                <a:sym typeface="Arial"/>
              </a:rPr>
              <a:t>Environmental toxins can affect nearly every organ system, but the exam really wants you to recognize the major mechanisms.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ones include: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Oxidative stress</a:t>
            </a:r>
            <a:r>
              <a:rPr lang="en-US" sz="1100">
                <a:solidFill>
                  <a:schemeClr val="dk1"/>
                </a:solidFill>
                <a:latin typeface="Arial"/>
                <a:ea typeface="Arial"/>
                <a:cs typeface="Arial"/>
                <a:sym typeface="Arial"/>
              </a:rPr>
              <a:t> → cellular damage + mitochondrial dysfunction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Endocrine disruption</a:t>
            </a:r>
            <a:r>
              <a:rPr lang="en-US" sz="1100">
                <a:solidFill>
                  <a:schemeClr val="dk1"/>
                </a:solidFill>
                <a:latin typeface="Arial"/>
                <a:ea typeface="Arial"/>
                <a:cs typeface="Arial"/>
                <a:sym typeface="Arial"/>
              </a:rPr>
              <a:t> → thyroid, fertility, metabolic effects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Immune dysregulation</a:t>
            </a:r>
            <a:r>
              <a:rPr lang="en-US" sz="1100">
                <a:solidFill>
                  <a:schemeClr val="dk1"/>
                </a:solidFill>
                <a:latin typeface="Arial"/>
                <a:ea typeface="Arial"/>
                <a:cs typeface="Arial"/>
                <a:sym typeface="Arial"/>
              </a:rPr>
              <a:t> → inflammation, allergies, autoimmunity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Neurotoxicity</a:t>
            </a:r>
            <a:r>
              <a:rPr lang="en-US" sz="1100">
                <a:solidFill>
                  <a:schemeClr val="dk1"/>
                </a:solidFill>
                <a:latin typeface="Arial"/>
                <a:ea typeface="Arial"/>
                <a:cs typeface="Arial"/>
                <a:sym typeface="Arial"/>
              </a:rPr>
              <a:t> → cognitive and neurologic effects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Microbiome disruption</a:t>
            </a:r>
            <a:r>
              <a:rPr lang="en-US" sz="1100">
                <a:solidFill>
                  <a:schemeClr val="dk1"/>
                </a:solidFill>
                <a:latin typeface="Arial"/>
                <a:ea typeface="Arial"/>
                <a:cs typeface="Arial"/>
                <a:sym typeface="Arial"/>
              </a:rPr>
              <a:t> → gut and immune consequences</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6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System-Specific Health Effects - </a:t>
            </a:r>
            <a:r>
              <a:rPr lang="en-US" sz="1100">
                <a:solidFill>
                  <a:schemeClr val="dk1"/>
                </a:solidFill>
                <a:latin typeface="Arial"/>
                <a:ea typeface="Arial"/>
                <a:cs typeface="Arial"/>
                <a:sym typeface="Arial"/>
              </a:rPr>
              <a:t>Environmental toxins can create widespread systemic effects, so think </a:t>
            </a:r>
            <a:r>
              <a:rPr b="1" lang="en-US" sz="1100">
                <a:solidFill>
                  <a:schemeClr val="dk1"/>
                </a:solidFill>
                <a:latin typeface="Arial"/>
                <a:ea typeface="Arial"/>
                <a:cs typeface="Arial"/>
                <a:sym typeface="Arial"/>
              </a:rPr>
              <a:t>multi-organ impact.</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Major systems affected:</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Neurologic:</a:t>
            </a:r>
            <a:r>
              <a:rPr lang="en-US" sz="1100">
                <a:solidFill>
                  <a:schemeClr val="dk1"/>
                </a:solidFill>
                <a:latin typeface="Arial"/>
                <a:ea typeface="Arial"/>
                <a:cs typeface="Arial"/>
                <a:sym typeface="Arial"/>
              </a:rPr>
              <a:t> cognitive decline, attention issues, neurodegeneration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Cardiometabolic:</a:t>
            </a:r>
            <a:r>
              <a:rPr lang="en-US" sz="1100">
                <a:solidFill>
                  <a:schemeClr val="dk1"/>
                </a:solidFill>
                <a:latin typeface="Arial"/>
                <a:ea typeface="Arial"/>
                <a:cs typeface="Arial"/>
                <a:sym typeface="Arial"/>
              </a:rPr>
              <a:t> hypertension, insulin resistance, cardiovascular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Endocrine/reproductive:</a:t>
            </a:r>
            <a:r>
              <a:rPr lang="en-US" sz="1100">
                <a:solidFill>
                  <a:schemeClr val="dk1"/>
                </a:solidFill>
                <a:latin typeface="Arial"/>
                <a:ea typeface="Arial"/>
                <a:cs typeface="Arial"/>
                <a:sym typeface="Arial"/>
              </a:rPr>
              <a:t> thyroid dysfunction, infertility, hormone disruption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Immune:</a:t>
            </a:r>
            <a:r>
              <a:rPr lang="en-US" sz="1100">
                <a:solidFill>
                  <a:schemeClr val="dk1"/>
                </a:solidFill>
                <a:latin typeface="Arial"/>
                <a:ea typeface="Arial"/>
                <a:cs typeface="Arial"/>
                <a:sym typeface="Arial"/>
              </a:rPr>
              <a:t> chronic inflammation, infection risk, autoimmune activation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Liver/kidneys:</a:t>
            </a:r>
            <a:r>
              <a:rPr lang="en-US" sz="1100">
                <a:solidFill>
                  <a:schemeClr val="dk1"/>
                </a:solidFill>
                <a:latin typeface="Arial"/>
                <a:ea typeface="Arial"/>
                <a:cs typeface="Arial"/>
                <a:sym typeface="Arial"/>
              </a:rPr>
              <a:t> impaired detoxification and toxin clearance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825" name="Google Shape;825;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p6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None/>
            </a:pPr>
            <a:r>
              <a:rPr b="1" lang="en-US" sz="1100">
                <a:solidFill>
                  <a:schemeClr val="dk1"/>
                </a:solidFill>
                <a:latin typeface="Arial"/>
                <a:ea typeface="Arial"/>
                <a:cs typeface="Arial"/>
                <a:sym typeface="Arial"/>
              </a:rPr>
              <a:t>Vulnerable Populations: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Fetuses/children</a:t>
            </a:r>
            <a:r>
              <a:rPr lang="en-US" sz="1100">
                <a:solidFill>
                  <a:schemeClr val="dk1"/>
                </a:solidFill>
                <a:latin typeface="Arial"/>
                <a:ea typeface="Arial"/>
                <a:cs typeface="Arial"/>
                <a:sym typeface="Arial"/>
              </a:rPr>
              <a:t> → immature detox systems, rapid development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Pregnancy</a:t>
            </a:r>
            <a:r>
              <a:rPr lang="en-US" sz="1100">
                <a:solidFill>
                  <a:schemeClr val="dk1"/>
                </a:solidFill>
                <a:latin typeface="Arial"/>
                <a:ea typeface="Arial"/>
                <a:cs typeface="Arial"/>
                <a:sym typeface="Arial"/>
              </a:rPr>
              <a:t> → placental toxin transfer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Older adults</a:t>
            </a:r>
            <a:r>
              <a:rPr lang="en-US" sz="1100">
                <a:solidFill>
                  <a:schemeClr val="dk1"/>
                </a:solidFill>
                <a:latin typeface="Arial"/>
                <a:ea typeface="Arial"/>
                <a:cs typeface="Arial"/>
                <a:sym typeface="Arial"/>
              </a:rPr>
              <a:t> → reduced detoxification capacity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Chronic disease / genetic susceptibility</a:t>
            </a:r>
            <a:r>
              <a:rPr lang="en-US" sz="1100">
                <a:solidFill>
                  <a:schemeClr val="dk1"/>
                </a:solidFill>
                <a:latin typeface="Arial"/>
                <a:ea typeface="Arial"/>
                <a:cs typeface="Arial"/>
                <a:sym typeface="Arial"/>
              </a:rPr>
              <a:t> → less efficient detox or higher sensitivity</a:t>
            </a:r>
            <a:endParaRPr/>
          </a:p>
        </p:txBody>
      </p:sp>
      <p:sp>
        <p:nvSpPr>
          <p:cNvPr id="837" name="Google Shape;837;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6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Nutrition can either increase resilience or worsen toxic burden.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Protective factors: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Adequate protein for detox pathways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Antioxidants for oxidative stress defense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Fiber to support elimination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Phytonutrients that support detox enzymes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Aggravating factors: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Nutrient deficiencies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Ultra-processed diets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Excess alcohol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Chronic stress and poor sleep</a:t>
            </a:r>
            <a:endParaRPr/>
          </a:p>
        </p:txBody>
      </p:sp>
      <p:sp>
        <p:nvSpPr>
          <p:cNvPr id="848" name="Google Shape;848;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p6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Clinical &amp; Functional Implications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Remember:</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Toxin-related symptoms are often </a:t>
            </a:r>
            <a:r>
              <a:rPr b="1" lang="en-US" sz="1100">
                <a:solidFill>
                  <a:schemeClr val="dk1"/>
                </a:solidFill>
                <a:latin typeface="Arial"/>
                <a:ea typeface="Arial"/>
                <a:cs typeface="Arial"/>
                <a:sym typeface="Arial"/>
              </a:rPr>
              <a:t>non-specific and multi-system.</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Common presentations include fatigue, brain fog, headaches, and GI complaints.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Chronic exposure can worsen underlying conditions like autoimmune, metabolic, or neurodegenerative disease.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860" name="Google Shape;860;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6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Public Health Significance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Environmental toxicity is a major contributor to chronic disease burden.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Prevention matters—not just clinically, but economically and at the population level.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Also remember the broader public health lens here: </a:t>
            </a:r>
            <a:r>
              <a:rPr b="1" lang="en-US" sz="1100">
                <a:solidFill>
                  <a:schemeClr val="dk1"/>
                </a:solidFill>
                <a:latin typeface="Arial"/>
                <a:ea typeface="Arial"/>
                <a:cs typeface="Arial"/>
                <a:sym typeface="Arial"/>
              </a:rPr>
              <a:t>policy, food systems, and environmental justice all influence exposure risk.</a:t>
            </a:r>
            <a:endParaRPr b="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871" name="Google Shape;871;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6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Environmental Toxins: Mechanisms &amp; Targeted Nutrient Support </a:t>
            </a:r>
            <a:r>
              <a:rPr lang="en-US"/>
              <a:t>- table summary!</a:t>
            </a:r>
            <a:endParaRPr/>
          </a:p>
        </p:txBody>
      </p:sp>
      <p:sp>
        <p:nvSpPr>
          <p:cNvPr id="882" name="Google Shape;882;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94" name="Google Shape;894;p7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Clinical application of addressing environmental toxins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 few practical takeaways: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Replete nutrients before aggressive detox approaches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Fiber and protein are foundational supports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Individual response varies based on genetics, liver function, and gut health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Food-first strategies are generally safest and most sustainable</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7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Translating Nutritional Epidemiology into Practice</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Nutritional epidemiology helps us identify </a:t>
            </a:r>
            <a:r>
              <a:rPr b="1" lang="en-US" sz="1100">
                <a:solidFill>
                  <a:schemeClr val="dk1"/>
                </a:solidFill>
                <a:latin typeface="Arial"/>
                <a:ea typeface="Arial"/>
                <a:cs typeface="Arial"/>
                <a:sym typeface="Arial"/>
              </a:rPr>
              <a:t>diet-health patterns at the population level</a:t>
            </a:r>
            <a:r>
              <a:rPr lang="en-US" sz="1100">
                <a:solidFill>
                  <a:schemeClr val="dk1"/>
                </a:solidFill>
                <a:latin typeface="Arial"/>
                <a:ea typeface="Arial"/>
                <a:cs typeface="Arial"/>
                <a:sym typeface="Arial"/>
              </a:rPr>
              <a:t>, but that doesn’t automatically equal clinical recommendations.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It’s key to remember that </a:t>
            </a:r>
            <a:r>
              <a:rPr b="1" lang="en-US" sz="1100">
                <a:solidFill>
                  <a:schemeClr val="dk1"/>
                </a:solidFill>
                <a:latin typeface="Arial"/>
                <a:ea typeface="Arial"/>
                <a:cs typeface="Arial"/>
                <a:sym typeface="Arial"/>
              </a:rPr>
              <a:t>association does not equal causation.</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Epidemiology</a:t>
            </a:r>
            <a:r>
              <a:rPr b="1" lang="en-US" sz="1100">
                <a:solidFill>
                  <a:schemeClr val="dk1"/>
                </a:solidFill>
                <a:latin typeface="Arial"/>
                <a:ea typeface="Arial"/>
                <a:cs typeface="Arial"/>
                <a:sym typeface="Arial"/>
              </a:rPr>
              <a:t> helps identify trends, but findings can be influenced by confounding, bias, and measurement error.</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Clinical translation requires asking:</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Is there biological plausibility?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Is the evidence strong enough?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Does this apply to the individual in front of me?</a:t>
            </a:r>
            <a:endParaRPr/>
          </a:p>
        </p:txBody>
      </p:sp>
      <p:sp>
        <p:nvSpPr>
          <p:cNvPr id="905" name="Google Shape;905;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4" name="Google Shape;124;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Rosacea</a:t>
            </a:r>
            <a:br>
              <a:rPr b="1" lang="en-US"/>
            </a:br>
            <a:br>
              <a:rPr lang="en-US"/>
            </a:br>
            <a:r>
              <a:rPr lang="en-US" sz="1200">
                <a:latin typeface="Calibri"/>
                <a:ea typeface="Calibri"/>
                <a:cs typeface="Calibri"/>
                <a:sym typeface="Calibri"/>
              </a:rPr>
              <a:t>Rosacea has one of the strongest GI associations among dermatologic disorders.</a:t>
            </a:r>
            <a:br>
              <a:rPr lang="en-US" sz="1200">
                <a:latin typeface="Calibri"/>
                <a:ea typeface="Calibri"/>
                <a:cs typeface="Calibri"/>
                <a:sym typeface="Calibri"/>
              </a:rPr>
            </a:br>
            <a:br>
              <a:rPr lang="en-US" sz="1200">
                <a:latin typeface="Calibri"/>
                <a:ea typeface="Calibri"/>
                <a:cs typeface="Calibri"/>
                <a:sym typeface="Calibri"/>
              </a:rPr>
            </a:br>
            <a:r>
              <a:rPr lang="en-US" sz="1100">
                <a:solidFill>
                  <a:schemeClr val="dk1"/>
                </a:solidFill>
                <a:latin typeface="Arial"/>
                <a:ea typeface="Arial"/>
                <a:cs typeface="Arial"/>
                <a:sym typeface="Arial"/>
              </a:rPr>
              <a:t>Common drivers:</a:t>
            </a:r>
            <a:endParaRPr sz="1100">
              <a:solidFill>
                <a:schemeClr val="dk1"/>
              </a:solidFill>
              <a:latin typeface="Arial"/>
              <a:ea typeface="Arial"/>
              <a:cs typeface="Arial"/>
              <a:sym typeface="Arial"/>
            </a:endParaRPr>
          </a:p>
          <a:p>
            <a:pPr indent="-298450" lvl="1" marL="9144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Neurovascular dysregulation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Inflammatory signaling</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GI comorbidities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Core MNT: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Identify trigger foods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Consider low-histamine or low-FODMAP if GI symptoms coexist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High-yield supports: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Omega-3s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Zinc</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Probiotics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CNS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Alcohol, spicy foods, and hot beverages are classic rosacea triggers</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p7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Translation Pathway - </a:t>
            </a:r>
            <a:r>
              <a:rPr lang="en-US" sz="1100">
                <a:solidFill>
                  <a:schemeClr val="dk1"/>
                </a:solidFill>
                <a:latin typeface="Arial"/>
                <a:ea typeface="Arial"/>
                <a:cs typeface="Arial"/>
                <a:sym typeface="Arial"/>
              </a:rPr>
              <a:t>Think of this as the path from </a:t>
            </a:r>
            <a:r>
              <a:rPr b="1" lang="en-US" sz="1100">
                <a:solidFill>
                  <a:schemeClr val="dk1"/>
                </a:solidFill>
                <a:latin typeface="Arial"/>
                <a:ea typeface="Arial"/>
                <a:cs typeface="Arial"/>
                <a:sym typeface="Arial"/>
              </a:rPr>
              <a:t>population research to individual care.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flow is: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Observation identifies associations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Replication builds confidence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Mechanism explains </a:t>
            </a:r>
            <a:r>
              <a:rPr i="1" lang="en-US" sz="1100">
                <a:solidFill>
                  <a:schemeClr val="dk1"/>
                </a:solidFill>
                <a:latin typeface="Arial"/>
                <a:ea typeface="Arial"/>
                <a:cs typeface="Arial"/>
                <a:sym typeface="Arial"/>
              </a:rPr>
              <a:t>why</a:t>
            </a:r>
            <a:r>
              <a:rPr lang="en-US" sz="1100">
                <a:solidFill>
                  <a:schemeClr val="dk1"/>
                </a:solidFill>
                <a:latin typeface="Arial"/>
                <a:ea typeface="Arial"/>
                <a:cs typeface="Arial"/>
                <a:sym typeface="Arial"/>
              </a:rPr>
              <a:t> it may work biologically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Guidelines synthesize the broader evidence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Then clinical practice personalizes and implements the recommendation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Final step: </a:t>
            </a:r>
            <a:r>
              <a:rPr b="1" lang="en-US" sz="1100">
                <a:solidFill>
                  <a:schemeClr val="dk1"/>
                </a:solidFill>
                <a:latin typeface="Arial"/>
                <a:ea typeface="Arial"/>
                <a:cs typeface="Arial"/>
                <a:sym typeface="Arial"/>
              </a:rPr>
              <a:t>monitor outcomes and adjust.</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Research informs care—but personalization makes it clinically useful.</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p>
        </p:txBody>
      </p:sp>
      <p:sp>
        <p:nvSpPr>
          <p:cNvPr id="919" name="Google Shape;919;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p7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Key Translation Principles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 few high-yield principles here: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Association ≠ prescription</a:t>
            </a:r>
            <a:r>
              <a:rPr lang="en-US" sz="1100">
                <a:solidFill>
                  <a:schemeClr val="dk1"/>
                </a:solidFill>
                <a:latin typeface="Arial"/>
                <a:ea typeface="Arial"/>
                <a:cs typeface="Arial"/>
                <a:sym typeface="Arial"/>
              </a:rPr>
              <a:t> → population findings still require clinical judgment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Food patterns matter more than single nutrients</a:t>
            </a:r>
            <a:r>
              <a:rPr lang="en-US" sz="1100">
                <a:solidFill>
                  <a:schemeClr val="dk1"/>
                </a:solidFill>
                <a:latin typeface="Arial"/>
                <a:ea typeface="Arial"/>
                <a:cs typeface="Arial"/>
                <a:sym typeface="Arial"/>
              </a:rPr>
              <a:t> → think Mediterranean, DASH, overall dietary context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Dose, duration, and individual context matter</a:t>
            </a:r>
            <a:r>
              <a:rPr lang="en-US" sz="1100">
                <a:solidFill>
                  <a:schemeClr val="dk1"/>
                </a:solidFill>
                <a:latin typeface="Arial"/>
                <a:ea typeface="Arial"/>
                <a:cs typeface="Arial"/>
                <a:sym typeface="Arial"/>
              </a:rPr>
              <a:t> → what works population-wide may need adjustment for deficiency, disease state, absorption, or tolerance</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The exam loves testing whether you can distinguish research findings from appropriate clinical application.</a:t>
            </a:r>
            <a:endParaRPr/>
          </a:p>
        </p:txBody>
      </p:sp>
      <p:sp>
        <p:nvSpPr>
          <p:cNvPr id="929" name="Google Shape;929;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p7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From Research to Clinical Action - </a:t>
            </a:r>
            <a:r>
              <a:rPr lang="en-US" sz="1100">
                <a:solidFill>
                  <a:schemeClr val="dk1"/>
                </a:solidFill>
                <a:latin typeface="Arial"/>
                <a:ea typeface="Arial"/>
                <a:cs typeface="Arial"/>
                <a:sym typeface="Arial"/>
              </a:rPr>
              <a:t>This is where epidemiology becomes practical.</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process is: </a:t>
            </a:r>
            <a:r>
              <a:rPr b="1" lang="en-US" sz="1100">
                <a:solidFill>
                  <a:schemeClr val="dk1"/>
                </a:solidFill>
                <a:latin typeface="Arial"/>
                <a:ea typeface="Arial"/>
                <a:cs typeface="Arial"/>
                <a:sym typeface="Arial"/>
              </a:rPr>
              <a:t>epidemiologic finding → mechanism → intervention (how we put it into practice)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Examples: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Ultra-processed foods → inflammation → emphasize minimally processed foods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Omega-3s → anti-inflammatory effects → increase fatty fish intake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Added sugar → glycemic burden → reduce sugary beverages first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Sodium → BP effects → personalize sodium reduction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The key skill is translating broad evidence into realistic clinical action.</a:t>
            </a:r>
            <a:endParaRPr sz="1100"/>
          </a:p>
        </p:txBody>
      </p:sp>
      <p:sp>
        <p:nvSpPr>
          <p:cNvPr id="939" name="Google Shape;939;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p7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Integrating Epidemiology with Clinical Data</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Population data gives the starting point, but individual context determines the final recommendation.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Always filter research through:</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Labs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Disease state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Tolerance and risk factors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Same evidence, different patient = different intervention.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That’s the difference between public health guidance and personalized clinical nutrition.</a:t>
            </a:r>
            <a:endParaRPr/>
          </a:p>
        </p:txBody>
      </p:sp>
      <p:sp>
        <p:nvSpPr>
          <p:cNvPr id="949" name="Google Shape;949;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7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In talking about public health vs clinical practice, the primary difference will be in application but it will be based on the same evidence basis.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Public health:</a:t>
            </a:r>
            <a:r>
              <a:rPr lang="en-US" sz="1100">
                <a:solidFill>
                  <a:schemeClr val="dk1"/>
                </a:solidFill>
                <a:latin typeface="Arial"/>
                <a:ea typeface="Arial"/>
                <a:cs typeface="Arial"/>
                <a:sym typeface="Arial"/>
              </a:rPr>
              <a:t> broad recommendations aimed at population-level risk reduction.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Clinical nutrition:</a:t>
            </a:r>
            <a:r>
              <a:rPr lang="en-US" sz="1100">
                <a:solidFill>
                  <a:schemeClr val="dk1"/>
                </a:solidFill>
                <a:latin typeface="Arial"/>
                <a:ea typeface="Arial"/>
                <a:cs typeface="Arial"/>
                <a:sym typeface="Arial"/>
              </a:rPr>
              <a:t> personalized, lab-guided, symptom-guided, and adjusted over time.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Think </a:t>
            </a:r>
            <a:r>
              <a:rPr b="1" lang="en-US" sz="1100">
                <a:solidFill>
                  <a:schemeClr val="dk1"/>
                </a:solidFill>
                <a:latin typeface="Arial"/>
                <a:ea typeface="Arial"/>
                <a:cs typeface="Arial"/>
                <a:sym typeface="Arial"/>
              </a:rPr>
              <a:t>population guidance vs individualized care.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Common pitfalls: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Overinterpreting weak associations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Focusing on isolated nutrients instead of food patterns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Ignoring adverse subgroups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Applying population data without personalization</a:t>
            </a:r>
            <a:endParaRPr sz="1100">
              <a:solidFill>
                <a:schemeClr val="dk1"/>
              </a:solidFill>
              <a:latin typeface="Arial"/>
              <a:ea typeface="Arial"/>
              <a:cs typeface="Arial"/>
              <a:sym typeface="Arial"/>
            </a:endParaRPr>
          </a:p>
          <a:p>
            <a:pPr indent="0" lvl="0" marL="0" rtl="0" algn="l">
              <a:spcBef>
                <a:spcPts val="120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959" name="Google Shape;959;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70" name="Google Shape;970;p8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From epidemiology to practical application, here is the advanced translation framework to follow:</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flow is: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Personalize → Implement → Evaluate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Ask:</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Is this recommendation appropriate for </a:t>
            </a:r>
            <a:r>
              <a:rPr i="1" lang="en-US" sz="1100">
                <a:solidFill>
                  <a:schemeClr val="dk1"/>
                </a:solidFill>
                <a:latin typeface="Arial"/>
                <a:ea typeface="Arial"/>
                <a:cs typeface="Arial"/>
                <a:sym typeface="Arial"/>
              </a:rPr>
              <a:t>this</a:t>
            </a:r>
            <a:r>
              <a:rPr lang="en-US" sz="1100">
                <a:solidFill>
                  <a:schemeClr val="dk1"/>
                </a:solidFill>
                <a:latin typeface="Arial"/>
                <a:ea typeface="Arial"/>
                <a:cs typeface="Arial"/>
                <a:sym typeface="Arial"/>
              </a:rPr>
              <a:t> person?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How do I make it practical and feasible?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How will I measure whether it’s working?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latin typeface="Arial"/>
                <a:ea typeface="Arial"/>
                <a:cs typeface="Arial"/>
                <a:sym typeface="Arial"/>
              </a:rPr>
              <a:t>Translation is only complete when evidence becomes a personalized intervention with measurable outcomes.</a:t>
            </a:r>
            <a:endParaRPr b="1"/>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81" name="Google Shape;981;p8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100">
                <a:latin typeface="Arial"/>
                <a:ea typeface="Arial"/>
                <a:cs typeface="Arial"/>
                <a:sym typeface="Arial"/>
              </a:rPr>
              <a:t>Now for F</a:t>
            </a:r>
            <a:r>
              <a:rPr b="1" lang="en-US" sz="1100">
                <a:solidFill>
                  <a:schemeClr val="dk1"/>
                </a:solidFill>
                <a:latin typeface="Arial"/>
                <a:ea typeface="Arial"/>
                <a:cs typeface="Arial"/>
                <a:sym typeface="Arial"/>
              </a:rPr>
              <a:t>ood Quality &amp; Safety - </a:t>
            </a:r>
            <a:r>
              <a:rPr lang="en-US" sz="1100">
                <a:solidFill>
                  <a:schemeClr val="dk1"/>
                </a:solidFill>
                <a:latin typeface="Arial"/>
                <a:ea typeface="Arial"/>
                <a:cs typeface="Arial"/>
                <a:sym typeface="Arial"/>
              </a:rPr>
              <a:t>Some of this will feel familiar from an earlier domain, but here we’re revisiting it through a </a:t>
            </a:r>
            <a:r>
              <a:rPr b="1" lang="en-US" sz="1100">
                <a:solidFill>
                  <a:schemeClr val="dk1"/>
                </a:solidFill>
                <a:latin typeface="Arial"/>
                <a:ea typeface="Arial"/>
                <a:cs typeface="Arial"/>
                <a:sym typeface="Arial"/>
              </a:rPr>
              <a:t>public health lens</a:t>
            </a:r>
            <a:r>
              <a:rPr lang="en-US" sz="1100">
                <a:solidFill>
                  <a:schemeClr val="dk1"/>
                </a:solidFill>
                <a:latin typeface="Arial"/>
                <a:ea typeface="Arial"/>
                <a:cs typeface="Arial"/>
                <a:sym typeface="Arial"/>
              </a:rPr>
              <a:t>, including broader food system implications.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Food quality and safety can be affected at every stage, from production to preparation.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Why this matters: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Poor food quality can mean adequate calories but inadequate nutrition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Food safety failures increase acute illness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Chronic exposure can contribute to long-term toxic burden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latin typeface="Arial"/>
                <a:ea typeface="Arial"/>
                <a:cs typeface="Arial"/>
                <a:sym typeface="Arial"/>
              </a:rPr>
              <a:t>Highest-risk groups include children, older adults, pregnant individuals, and immunocompromised populations.</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p8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Pre-Harvest Factors = </a:t>
            </a:r>
            <a:r>
              <a:rPr lang="en-US" sz="1100">
                <a:solidFill>
                  <a:schemeClr val="dk1"/>
                </a:solidFill>
                <a:latin typeface="Arial"/>
                <a:ea typeface="Arial"/>
                <a:cs typeface="Arial"/>
                <a:sym typeface="Arial"/>
              </a:rPr>
              <a:t>Food quality and safety risks can begin </a:t>
            </a:r>
            <a:r>
              <a:rPr i="1" lang="en-US" sz="1100">
                <a:solidFill>
                  <a:schemeClr val="dk1"/>
                </a:solidFill>
                <a:latin typeface="Arial"/>
                <a:ea typeface="Arial"/>
                <a:cs typeface="Arial"/>
                <a:sym typeface="Arial"/>
              </a:rPr>
              <a:t>before food is even harvested.</a:t>
            </a:r>
            <a:endParaRPr i="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public health concerns: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Soil depletion</a:t>
            </a:r>
            <a:r>
              <a:rPr lang="en-US" sz="1100">
                <a:solidFill>
                  <a:schemeClr val="dk1"/>
                </a:solidFill>
                <a:latin typeface="Arial"/>
                <a:ea typeface="Arial"/>
                <a:cs typeface="Arial"/>
                <a:sym typeface="Arial"/>
              </a:rPr>
              <a:t> → lower nutrient density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Pesticides/herbicides</a:t>
            </a:r>
            <a:r>
              <a:rPr lang="en-US" sz="1100">
                <a:solidFill>
                  <a:schemeClr val="dk1"/>
                </a:solidFill>
                <a:latin typeface="Arial"/>
                <a:ea typeface="Arial"/>
                <a:cs typeface="Arial"/>
                <a:sym typeface="Arial"/>
              </a:rPr>
              <a:t> → chemical exposure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Heavy metals</a:t>
            </a:r>
            <a:r>
              <a:rPr lang="en-US" sz="1100">
                <a:solidFill>
                  <a:schemeClr val="dk1"/>
                </a:solidFill>
                <a:latin typeface="Arial"/>
                <a:ea typeface="Arial"/>
                <a:cs typeface="Arial"/>
                <a:sym typeface="Arial"/>
              </a:rPr>
              <a:t> → bioaccumulation and toxicity concerns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Industrial farming practices</a:t>
            </a:r>
            <a:r>
              <a:rPr lang="en-US" sz="1100">
                <a:solidFill>
                  <a:schemeClr val="dk1"/>
                </a:solidFill>
                <a:latin typeface="Arial"/>
                <a:ea typeface="Arial"/>
                <a:cs typeface="Arial"/>
                <a:sym typeface="Arial"/>
              </a:rPr>
              <a:t> → reduced diversity, greater chemical reliance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Contaminated irrigation water</a:t>
            </a:r>
            <a:r>
              <a:rPr lang="en-US" sz="1100">
                <a:solidFill>
                  <a:schemeClr val="dk1"/>
                </a:solidFill>
                <a:latin typeface="Arial"/>
                <a:ea typeface="Arial"/>
                <a:cs typeface="Arial"/>
                <a:sym typeface="Arial"/>
              </a:rPr>
              <a:t> → pathogen contamination risk</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Big picture: food can look normal while still carrying nutrient or safety concerns</a:t>
            </a:r>
            <a:endParaRPr/>
          </a:p>
        </p:txBody>
      </p:sp>
      <p:sp>
        <p:nvSpPr>
          <p:cNvPr id="992" name="Google Shape;992;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8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Harvest &amp; Post-Harvest Handling</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Risk doesn’t stop at harvest, handling matters.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issues: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Mechanical damage</a:t>
            </a:r>
            <a:r>
              <a:rPr lang="en-US" sz="1100">
                <a:solidFill>
                  <a:schemeClr val="dk1"/>
                </a:solidFill>
                <a:latin typeface="Arial"/>
                <a:ea typeface="Arial"/>
                <a:cs typeface="Arial"/>
                <a:sym typeface="Arial"/>
              </a:rPr>
              <a:t> → oxidation and microbial entry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Delayed cooling</a:t>
            </a:r>
            <a:r>
              <a:rPr lang="en-US" sz="1100">
                <a:solidFill>
                  <a:schemeClr val="dk1"/>
                </a:solidFill>
                <a:latin typeface="Arial"/>
                <a:ea typeface="Arial"/>
                <a:cs typeface="Arial"/>
                <a:sym typeface="Arial"/>
              </a:rPr>
              <a:t> → nutrient degradation + bacterial growth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Poor sanitation</a:t>
            </a:r>
            <a:r>
              <a:rPr lang="en-US" sz="1100">
                <a:solidFill>
                  <a:schemeClr val="dk1"/>
                </a:solidFill>
                <a:latin typeface="Arial"/>
                <a:ea typeface="Arial"/>
                <a:cs typeface="Arial"/>
                <a:sym typeface="Arial"/>
              </a:rPr>
              <a:t> → cross-contamination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Mold exposure</a:t>
            </a:r>
            <a:r>
              <a:rPr lang="en-US" sz="1100">
                <a:solidFill>
                  <a:schemeClr val="dk1"/>
                </a:solidFill>
                <a:latin typeface="Arial"/>
                <a:ea typeface="Arial"/>
                <a:cs typeface="Arial"/>
                <a:sym typeface="Arial"/>
              </a:rPr>
              <a:t> → mycotoxins with potential long-term health effects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Food safety failures often happen during handling, not just production.</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003" name="Google Shape;1003;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8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Food Processing &amp; Manufacturing: </a:t>
            </a:r>
            <a:r>
              <a:rPr lang="en-US" sz="1100">
                <a:solidFill>
                  <a:schemeClr val="dk1"/>
                </a:solidFill>
                <a:latin typeface="Arial"/>
                <a:ea typeface="Arial"/>
                <a:cs typeface="Arial"/>
                <a:sym typeface="Arial"/>
              </a:rPr>
              <a:t>Processing can significantly impact both food quality and health risk.</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concerns: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Refining</a:t>
            </a:r>
            <a:r>
              <a:rPr lang="en-US" sz="1100">
                <a:solidFill>
                  <a:schemeClr val="dk1"/>
                </a:solidFill>
                <a:latin typeface="Arial"/>
                <a:ea typeface="Arial"/>
                <a:cs typeface="Arial"/>
                <a:sym typeface="Arial"/>
              </a:rPr>
              <a:t> → strips fiber and micronutrients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High-heat processing</a:t>
            </a:r>
            <a:r>
              <a:rPr lang="en-US" sz="1100">
                <a:solidFill>
                  <a:schemeClr val="dk1"/>
                </a:solidFill>
                <a:latin typeface="Arial"/>
                <a:ea typeface="Arial"/>
                <a:cs typeface="Arial"/>
                <a:sym typeface="Arial"/>
              </a:rPr>
              <a:t> → nutrient loss + harmful compound formation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Hydrogenation</a:t>
            </a:r>
            <a:r>
              <a:rPr lang="en-US" sz="1100">
                <a:solidFill>
                  <a:schemeClr val="dk1"/>
                </a:solidFill>
                <a:latin typeface="Arial"/>
                <a:ea typeface="Arial"/>
                <a:cs typeface="Arial"/>
                <a:sym typeface="Arial"/>
              </a:rPr>
              <a:t> → trans fats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Additives/preservatives</a:t>
            </a:r>
            <a:r>
              <a:rPr lang="en-US" sz="1100">
                <a:solidFill>
                  <a:schemeClr val="dk1"/>
                </a:solidFill>
                <a:latin typeface="Arial"/>
                <a:ea typeface="Arial"/>
                <a:cs typeface="Arial"/>
                <a:sym typeface="Arial"/>
              </a:rPr>
              <a:t> → potential sensitivities or microbiome disruption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Ultra-processing</a:t>
            </a:r>
            <a:r>
              <a:rPr lang="en-US" sz="1100">
                <a:solidFill>
                  <a:schemeClr val="dk1"/>
                </a:solidFill>
                <a:latin typeface="Arial"/>
                <a:ea typeface="Arial"/>
                <a:cs typeface="Arial"/>
                <a:sym typeface="Arial"/>
              </a:rPr>
              <a:t> → reduced food quality + higher chronic disease risk</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Public health takeaway: convenience often comes with tradeoffs.</a:t>
            </a:r>
            <a:endParaRPr/>
          </a:p>
        </p:txBody>
      </p:sp>
      <p:sp>
        <p:nvSpPr>
          <p:cNvPr id="1014" name="Google Shape;1014;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8" name="Google Shape;138;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b="1" lang="en-US"/>
              <a:t>Alopecia</a:t>
            </a:r>
            <a:endParaRPr b="1"/>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Major drivers:</a:t>
            </a:r>
            <a:endParaRPr/>
          </a:p>
          <a:p>
            <a:pPr indent="-298450" lvl="0" marL="457200" rtl="0" algn="l">
              <a:lnSpc>
                <a:spcPct val="115000"/>
              </a:lnSpc>
              <a:spcBef>
                <a:spcPts val="1200"/>
              </a:spcBef>
              <a:spcAft>
                <a:spcPts val="0"/>
              </a:spcAft>
              <a:buClr>
                <a:schemeClr val="dk1"/>
              </a:buClr>
              <a:buSzPts val="1100"/>
              <a:buChar char="●"/>
            </a:pPr>
            <a:r>
              <a:rPr lang="en-US"/>
              <a:t>Low energy/protein intake</a:t>
            </a:r>
            <a:endParaRPr/>
          </a:p>
          <a:p>
            <a:pPr indent="-298450" lvl="0" marL="457200" rtl="0" algn="l">
              <a:lnSpc>
                <a:spcPct val="115000"/>
              </a:lnSpc>
              <a:spcBef>
                <a:spcPts val="0"/>
              </a:spcBef>
              <a:spcAft>
                <a:spcPts val="0"/>
              </a:spcAft>
              <a:buClr>
                <a:schemeClr val="dk1"/>
              </a:buClr>
              <a:buSzPts val="1100"/>
              <a:buChar char="●"/>
            </a:pPr>
            <a:r>
              <a:rPr lang="en-US"/>
              <a:t>Iron deficiency</a:t>
            </a:r>
            <a:endParaRPr/>
          </a:p>
          <a:p>
            <a:pPr indent="-298450" lvl="0" marL="457200" rtl="0" algn="l">
              <a:lnSpc>
                <a:spcPct val="115000"/>
              </a:lnSpc>
              <a:spcBef>
                <a:spcPts val="0"/>
              </a:spcBef>
              <a:spcAft>
                <a:spcPts val="0"/>
              </a:spcAft>
              <a:buClr>
                <a:schemeClr val="dk1"/>
              </a:buClr>
              <a:buSzPts val="1100"/>
              <a:buChar char="●"/>
            </a:pPr>
            <a:r>
              <a:rPr lang="en-US"/>
              <a:t>Thyroid dysfunction</a:t>
            </a:r>
            <a:endParaRPr/>
          </a:p>
          <a:p>
            <a:pPr indent="-298450" lvl="0" marL="457200" rtl="0" algn="l">
              <a:lnSpc>
                <a:spcPct val="115000"/>
              </a:lnSpc>
              <a:spcBef>
                <a:spcPts val="0"/>
              </a:spcBef>
              <a:spcAft>
                <a:spcPts val="0"/>
              </a:spcAft>
              <a:buClr>
                <a:schemeClr val="dk1"/>
              </a:buClr>
              <a:buSzPts val="1100"/>
              <a:buChar char="●"/>
            </a:pPr>
            <a:r>
              <a:rPr lang="en-US"/>
              <a:t>Insulin resistance (androgenetic patterns)</a:t>
            </a:r>
            <a:endParaRPr/>
          </a:p>
          <a:p>
            <a:pPr indent="0" lvl="0" marL="0" rtl="0" algn="l">
              <a:lnSpc>
                <a:spcPct val="115000"/>
              </a:lnSpc>
              <a:spcBef>
                <a:spcPts val="1200"/>
              </a:spcBef>
              <a:spcAft>
                <a:spcPts val="0"/>
              </a:spcAft>
              <a:buClr>
                <a:schemeClr val="dk1"/>
              </a:buClr>
              <a:buSzPts val="1100"/>
              <a:buFont typeface="Arial"/>
              <a:buNone/>
            </a:pPr>
            <a:r>
              <a:rPr lang="en-US"/>
              <a:t>Core MNT - </a:t>
            </a:r>
            <a:r>
              <a:rPr lang="en-US">
                <a:solidFill>
                  <a:schemeClr val="dk1"/>
                </a:solidFill>
              </a:rPr>
              <a:t>There are many but these are the foundational starting pieces</a:t>
            </a:r>
            <a:endParaRPr/>
          </a:p>
          <a:p>
            <a:pPr indent="-298450" lvl="0" marL="457200" rtl="0" algn="l">
              <a:lnSpc>
                <a:spcPct val="115000"/>
              </a:lnSpc>
              <a:spcBef>
                <a:spcPts val="1200"/>
              </a:spcBef>
              <a:spcAft>
                <a:spcPts val="0"/>
              </a:spcAft>
              <a:buClr>
                <a:schemeClr val="dk1"/>
              </a:buClr>
              <a:buSzPts val="1100"/>
              <a:buChar char="●"/>
            </a:pPr>
            <a:r>
              <a:rPr lang="en-US"/>
              <a:t>Adequate calories + protein</a:t>
            </a:r>
            <a:endParaRPr/>
          </a:p>
          <a:p>
            <a:pPr indent="-298450" lvl="0" marL="457200" rtl="0" algn="l">
              <a:lnSpc>
                <a:spcPct val="115000"/>
              </a:lnSpc>
              <a:spcBef>
                <a:spcPts val="0"/>
              </a:spcBef>
              <a:spcAft>
                <a:spcPts val="0"/>
              </a:spcAft>
              <a:buClr>
                <a:schemeClr val="dk1"/>
              </a:buClr>
              <a:buSzPts val="1100"/>
              <a:buChar char="●"/>
            </a:pPr>
            <a:r>
              <a:rPr lang="en-US"/>
              <a:t>Correct iron deficiency</a:t>
            </a:r>
            <a:endParaRPr/>
          </a:p>
          <a:p>
            <a:pPr indent="-298450" lvl="0" marL="457200" rtl="0" algn="l">
              <a:lnSpc>
                <a:spcPct val="115000"/>
              </a:lnSpc>
              <a:spcBef>
                <a:spcPts val="0"/>
              </a:spcBef>
              <a:spcAft>
                <a:spcPts val="0"/>
              </a:spcAft>
              <a:buClr>
                <a:schemeClr val="dk1"/>
              </a:buClr>
              <a:buSzPts val="1100"/>
              <a:buChar char="●"/>
            </a:pPr>
            <a:r>
              <a:rPr lang="en-US"/>
              <a:t>Anti-inflammatory pattern</a:t>
            </a:r>
            <a:endParaRPr/>
          </a:p>
          <a:p>
            <a:pPr indent="-298450" lvl="0" marL="457200" rtl="0" algn="l">
              <a:lnSpc>
                <a:spcPct val="115000"/>
              </a:lnSpc>
              <a:spcBef>
                <a:spcPts val="0"/>
              </a:spcBef>
              <a:spcAft>
                <a:spcPts val="0"/>
              </a:spcAft>
              <a:buClr>
                <a:schemeClr val="dk1"/>
              </a:buClr>
              <a:buSzPts val="1100"/>
              <a:buChar char="●"/>
            </a:pPr>
            <a:r>
              <a:rPr lang="en-US"/>
              <a:t>Low-glycemic approach if metabolic drivers present</a:t>
            </a:r>
            <a:endParaRPr/>
          </a:p>
          <a:p>
            <a:pPr indent="0" lvl="0" marL="0" rtl="0" algn="l">
              <a:lnSpc>
                <a:spcPct val="115000"/>
              </a:lnSpc>
              <a:spcBef>
                <a:spcPts val="1200"/>
              </a:spcBef>
              <a:spcAft>
                <a:spcPts val="0"/>
              </a:spcAft>
              <a:buClr>
                <a:schemeClr val="dk1"/>
              </a:buClr>
              <a:buSzPts val="1100"/>
              <a:buFont typeface="Arial"/>
              <a:buNone/>
            </a:pPr>
            <a:r>
              <a:rPr lang="en-US"/>
              <a:t>High-yield supports:</a:t>
            </a:r>
            <a:endParaRPr/>
          </a:p>
          <a:p>
            <a:pPr indent="-298450" lvl="0" marL="457200" rtl="0" algn="l">
              <a:lnSpc>
                <a:spcPct val="115000"/>
              </a:lnSpc>
              <a:spcBef>
                <a:spcPts val="1200"/>
              </a:spcBef>
              <a:spcAft>
                <a:spcPts val="0"/>
              </a:spcAft>
              <a:buClr>
                <a:schemeClr val="dk1"/>
              </a:buClr>
              <a:buSzPts val="1100"/>
              <a:buChar char="●"/>
            </a:pPr>
            <a:r>
              <a:rPr lang="en-US"/>
              <a:t>Iron</a:t>
            </a:r>
            <a:endParaRPr/>
          </a:p>
          <a:p>
            <a:pPr indent="-298450" lvl="0" marL="457200" rtl="0" algn="l">
              <a:lnSpc>
                <a:spcPct val="115000"/>
              </a:lnSpc>
              <a:spcBef>
                <a:spcPts val="0"/>
              </a:spcBef>
              <a:spcAft>
                <a:spcPts val="0"/>
              </a:spcAft>
              <a:buClr>
                <a:schemeClr val="dk1"/>
              </a:buClr>
              <a:buSzPts val="1100"/>
              <a:buChar char="●"/>
            </a:pPr>
            <a:r>
              <a:rPr lang="en-US"/>
              <a:t>Protein</a:t>
            </a:r>
            <a:endParaRPr/>
          </a:p>
          <a:p>
            <a:pPr indent="-298450" lvl="0" marL="457200" rtl="0" algn="l">
              <a:lnSpc>
                <a:spcPct val="115000"/>
              </a:lnSpc>
              <a:spcBef>
                <a:spcPts val="0"/>
              </a:spcBef>
              <a:spcAft>
                <a:spcPts val="0"/>
              </a:spcAft>
              <a:buClr>
                <a:schemeClr val="dk1"/>
              </a:buClr>
              <a:buSzPts val="1100"/>
              <a:buChar char="●"/>
            </a:pPr>
            <a:r>
              <a:rPr lang="en-US"/>
              <a:t>Vitamin D</a:t>
            </a:r>
            <a:endParaRPr/>
          </a:p>
          <a:p>
            <a:pPr indent="-298450" lvl="0" marL="457200" rtl="0" algn="l">
              <a:lnSpc>
                <a:spcPct val="115000"/>
              </a:lnSpc>
              <a:spcBef>
                <a:spcPts val="0"/>
              </a:spcBef>
              <a:spcAft>
                <a:spcPts val="0"/>
              </a:spcAft>
              <a:buClr>
                <a:schemeClr val="dk1"/>
              </a:buClr>
              <a:buSzPts val="1100"/>
              <a:buChar char="●"/>
            </a:pPr>
            <a:r>
              <a:rPr lang="en-US"/>
              <a:t>Zinc</a:t>
            </a:r>
            <a:endParaRPr/>
          </a:p>
          <a:p>
            <a:pPr indent="0" lvl="0" marL="0" rtl="0" algn="l">
              <a:spcBef>
                <a:spcPts val="120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p8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For storage &amp; </a:t>
            </a:r>
            <a:r>
              <a:rPr lang="en-US" sz="1100">
                <a:latin typeface="Arial"/>
                <a:ea typeface="Arial"/>
                <a:cs typeface="Arial"/>
                <a:sym typeface="Arial"/>
              </a:rPr>
              <a:t>distribution</a:t>
            </a:r>
            <a:r>
              <a:rPr lang="en-US" sz="1100">
                <a:latin typeface="Arial"/>
                <a:ea typeface="Arial"/>
                <a:cs typeface="Arial"/>
                <a:sym typeface="Arial"/>
              </a:rPr>
              <a:t> - some of this will feel familiar from when we talked about supplements and ensuring quality. </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Remember</a:t>
            </a:r>
            <a:r>
              <a:rPr lang="en-US" sz="1100">
                <a:latin typeface="Arial"/>
                <a:ea typeface="Arial"/>
                <a:cs typeface="Arial"/>
                <a:sym typeface="Arial"/>
              </a:rPr>
              <a:t> that </a:t>
            </a:r>
            <a:r>
              <a:rPr lang="en-US" sz="1100">
                <a:solidFill>
                  <a:schemeClr val="dk1"/>
                </a:solidFill>
                <a:latin typeface="Arial"/>
                <a:ea typeface="Arial"/>
                <a:cs typeface="Arial"/>
                <a:sym typeface="Arial"/>
              </a:rPr>
              <a:t>food quality can decline significantly during storage and transport.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risks: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Light + oxygen exposure</a:t>
            </a:r>
            <a:r>
              <a:rPr lang="en-US" sz="1100">
                <a:solidFill>
                  <a:schemeClr val="dk1"/>
                </a:solidFill>
                <a:latin typeface="Arial"/>
                <a:ea typeface="Arial"/>
                <a:cs typeface="Arial"/>
                <a:sym typeface="Arial"/>
              </a:rPr>
              <a:t> → vitamin degradation and fat oxidation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Temperature abuse</a:t>
            </a:r>
            <a:r>
              <a:rPr lang="en-US" sz="1100">
                <a:solidFill>
                  <a:schemeClr val="dk1"/>
                </a:solidFill>
                <a:latin typeface="Arial"/>
                <a:ea typeface="Arial"/>
                <a:cs typeface="Arial"/>
                <a:sym typeface="Arial"/>
              </a:rPr>
              <a:t> → pathogen growth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Long storage times</a:t>
            </a:r>
            <a:r>
              <a:rPr lang="en-US" sz="1100">
                <a:solidFill>
                  <a:schemeClr val="dk1"/>
                </a:solidFill>
                <a:latin typeface="Arial"/>
                <a:ea typeface="Arial"/>
                <a:cs typeface="Arial"/>
                <a:sym typeface="Arial"/>
              </a:rPr>
              <a:t> → nutrient loss and spoilage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Plastic packaging</a:t>
            </a:r>
            <a:r>
              <a:rPr lang="en-US" sz="1100">
                <a:solidFill>
                  <a:schemeClr val="dk1"/>
                </a:solidFill>
                <a:latin typeface="Arial"/>
                <a:ea typeface="Arial"/>
                <a:cs typeface="Arial"/>
                <a:sym typeface="Arial"/>
              </a:rPr>
              <a:t> → chemical migration concerns like BPA and phthalates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Public health takeaway: how food is stored matters just as much as how it’s produced.</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latin typeface="Arial"/>
              <a:ea typeface="Arial"/>
              <a:cs typeface="Arial"/>
              <a:sym typeface="Arial"/>
            </a:endParaRPr>
          </a:p>
        </p:txBody>
      </p:sp>
      <p:sp>
        <p:nvSpPr>
          <p:cNvPr id="1025" name="Google Shape;1025;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p8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Food Preparation &amp; Cooking</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Preparation methods can either preserve or reduce food quality.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risks: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Overcooking</a:t>
            </a:r>
            <a:r>
              <a:rPr lang="en-US" sz="1100">
                <a:solidFill>
                  <a:schemeClr val="dk1"/>
                </a:solidFill>
                <a:latin typeface="Arial"/>
                <a:ea typeface="Arial"/>
                <a:cs typeface="Arial"/>
                <a:sym typeface="Arial"/>
              </a:rPr>
              <a:t> → loss of heat-sensitive nutrients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Frying/charring</a:t>
            </a:r>
            <a:r>
              <a:rPr lang="en-US" sz="1100">
                <a:solidFill>
                  <a:schemeClr val="dk1"/>
                </a:solidFill>
                <a:latin typeface="Arial"/>
                <a:ea typeface="Arial"/>
                <a:cs typeface="Arial"/>
                <a:sym typeface="Arial"/>
              </a:rPr>
              <a:t> → harmful compound formation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Repeated oil use</a:t>
            </a:r>
            <a:r>
              <a:rPr lang="en-US" sz="1100">
                <a:solidFill>
                  <a:schemeClr val="dk1"/>
                </a:solidFill>
                <a:latin typeface="Arial"/>
                <a:ea typeface="Arial"/>
                <a:cs typeface="Arial"/>
                <a:sym typeface="Arial"/>
              </a:rPr>
              <a:t> → oxidized fats and toxic byproducts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Poor kitchen hygiene</a:t>
            </a:r>
            <a:r>
              <a:rPr lang="en-US" sz="1100">
                <a:solidFill>
                  <a:schemeClr val="dk1"/>
                </a:solidFill>
                <a:latin typeface="Arial"/>
                <a:ea typeface="Arial"/>
                <a:cs typeface="Arial"/>
                <a:sym typeface="Arial"/>
              </a:rPr>
              <a:t> → foodborne illness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Improper thawing</a:t>
            </a:r>
            <a:r>
              <a:rPr lang="en-US" sz="1100">
                <a:solidFill>
                  <a:schemeClr val="dk1"/>
                </a:solidFill>
                <a:latin typeface="Arial"/>
                <a:ea typeface="Arial"/>
                <a:cs typeface="Arial"/>
                <a:sym typeface="Arial"/>
              </a:rPr>
              <a:t> → bacterial growth</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Reminder: food safety issues often happen in the home kitchen.</a:t>
            </a:r>
            <a:endParaRPr/>
          </a:p>
        </p:txBody>
      </p:sp>
      <p:sp>
        <p:nvSpPr>
          <p:cNvPr id="1036" name="Google Shape;1036;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p8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Human &amp; Systemic Factors - </a:t>
            </a:r>
            <a:r>
              <a:rPr lang="en-US" sz="1100">
                <a:solidFill>
                  <a:schemeClr val="dk1"/>
                </a:solidFill>
                <a:latin typeface="Arial"/>
                <a:ea typeface="Arial"/>
                <a:cs typeface="Arial"/>
                <a:sym typeface="Arial"/>
              </a:rPr>
              <a:t>Food quality and safety are also shaped by larger systemic issues.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public health factors: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Food insecurity</a:t>
            </a:r>
            <a:r>
              <a:rPr lang="en-US" sz="1100">
                <a:solidFill>
                  <a:schemeClr val="dk1"/>
                </a:solidFill>
                <a:latin typeface="Arial"/>
                <a:ea typeface="Arial"/>
                <a:cs typeface="Arial"/>
                <a:sym typeface="Arial"/>
              </a:rPr>
              <a:t> → lower-quality food access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Limited food literacy</a:t>
            </a:r>
            <a:r>
              <a:rPr lang="en-US" sz="1100">
                <a:solidFill>
                  <a:schemeClr val="dk1"/>
                </a:solidFill>
                <a:latin typeface="Arial"/>
                <a:ea typeface="Arial"/>
                <a:cs typeface="Arial"/>
                <a:sym typeface="Arial"/>
              </a:rPr>
              <a:t> → poorer choices and handling risks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Weak regulation</a:t>
            </a:r>
            <a:r>
              <a:rPr lang="en-US" sz="1100">
                <a:solidFill>
                  <a:schemeClr val="dk1"/>
                </a:solidFill>
                <a:latin typeface="Arial"/>
                <a:ea typeface="Arial"/>
                <a:cs typeface="Arial"/>
                <a:sym typeface="Arial"/>
              </a:rPr>
              <a:t> → contamination and quality concerns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Global supply chains</a:t>
            </a:r>
            <a:r>
              <a:rPr lang="en-US" sz="1100">
                <a:solidFill>
                  <a:schemeClr val="dk1"/>
                </a:solidFill>
                <a:latin typeface="Arial"/>
                <a:ea typeface="Arial"/>
                <a:cs typeface="Arial"/>
                <a:sym typeface="Arial"/>
              </a:rPr>
              <a:t> → traceability and nutrient loss challenges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Climate change</a:t>
            </a:r>
            <a:r>
              <a:rPr lang="en-US" sz="1100">
                <a:solidFill>
                  <a:schemeClr val="dk1"/>
                </a:solidFill>
                <a:latin typeface="Arial"/>
                <a:ea typeface="Arial"/>
                <a:cs typeface="Arial"/>
                <a:sym typeface="Arial"/>
              </a:rPr>
              <a:t> → crop quality, spoilage, and pathogen risk</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is where nutrition intersects with public health policy and equity.</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047" name="Google Shape;1047;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8" name="Google Shape;1058;p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Food System Nutrient Loss Reference Table: </a:t>
            </a:r>
            <a:r>
              <a:rPr lang="en-US" sz="1100">
                <a:solidFill>
                  <a:schemeClr val="dk1"/>
                </a:solidFill>
                <a:latin typeface="Arial"/>
                <a:ea typeface="Arial"/>
                <a:cs typeface="Arial"/>
                <a:sym typeface="Arial"/>
              </a:rPr>
              <a:t>This table shows that nutrient loss is cumulative across the food system.</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key takeaway: food quality is influenced long before it reaches the plate.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Major contributors include: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Agricultural practices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Processing and ultra-processing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Storage and transport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Cooking methods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Food access and consumer choices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latin typeface="Arial"/>
                <a:ea typeface="Arial"/>
                <a:cs typeface="Arial"/>
                <a:sym typeface="Arial"/>
              </a:rPr>
              <a:t>From a CNS lens, this connects food systems directly to chronic disease risk, micronutrient insufficiency, and public health outcomes.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70" name="Google Shape;1070;p9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table gives us preservation strategies based on each food system stage from the slide before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Think of this as a ‘best practices’ guide.</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9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Now onto one of the big topics of public health - </a:t>
            </a:r>
            <a:r>
              <a:rPr lang="en-US"/>
              <a:t>foodborne</a:t>
            </a:r>
            <a:r>
              <a:rPr lang="en-US"/>
              <a:t> illness!</a:t>
            </a:r>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Foodborne illness is caused by contamination from pathogens, toxins, or chemicals.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Why it matters: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Can cause acute GI illness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May lead to longer-term complications like IBS, reactive arthritis, or kidney injury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Prevention is far more effective than treatment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Nutrition professionals play an important role in food safety education and prevention.</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082" name="Google Shape;1082;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p9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If I could star this slide multiple times, I would. This is where you should spend most of your time in regards to foodborne illness!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Test yourself on these topics. Make flashcards, test your small groups, have family members test you. </a:t>
            </a:r>
            <a:endParaRPr/>
          </a:p>
        </p:txBody>
      </p:sp>
      <p:sp>
        <p:nvSpPr>
          <p:cNvPr id="1095" name="Google Shape;1095;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p9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Core Causes of Foodborne Illness - </a:t>
            </a:r>
            <a:r>
              <a:rPr lang="en-US" sz="1100">
                <a:solidFill>
                  <a:schemeClr val="dk1"/>
                </a:solidFill>
                <a:latin typeface="Arial"/>
                <a:ea typeface="Arial"/>
                <a:cs typeface="Arial"/>
                <a:sym typeface="Arial"/>
              </a:rPr>
              <a:t>If you’ve taken the ServSafe course, this will all sound familiar. If you still have access to </a:t>
            </a:r>
            <a:r>
              <a:rPr lang="en-US" sz="1100">
                <a:solidFill>
                  <a:schemeClr val="dk1"/>
                </a:solidFill>
                <a:latin typeface="Arial"/>
                <a:ea typeface="Arial"/>
                <a:cs typeface="Arial"/>
                <a:sym typeface="Arial"/>
              </a:rPr>
              <a:t>that training material, that would serve you well for review.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Most foodborne illness comes back to a few core preventable failures: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Improper cooking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Poor hand hygiene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Cross-contamination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Unsafe storage temperatures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Contaminated water or raw ingredients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Improper preservation practices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Very high yield: </a:t>
            </a:r>
            <a:r>
              <a:rPr b="1" lang="en-US" sz="1100">
                <a:solidFill>
                  <a:schemeClr val="dk1"/>
                </a:solidFill>
                <a:latin typeface="Arial"/>
                <a:ea typeface="Arial"/>
                <a:cs typeface="Arial"/>
                <a:sym typeface="Arial"/>
              </a:rPr>
              <a:t>time + temperature control is one of the biggest prevention levers.</a:t>
            </a:r>
            <a:endParaRPr/>
          </a:p>
        </p:txBody>
      </p:sp>
      <p:sp>
        <p:nvSpPr>
          <p:cNvPr id="1108" name="Google Shape;1108;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p9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Prevention Framework</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Think of the classic food safety framework:</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Clean, Separate, Cook, Chill</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Clean</a:t>
            </a:r>
            <a:r>
              <a:rPr lang="en-US" sz="1100">
                <a:solidFill>
                  <a:schemeClr val="dk1"/>
                </a:solidFill>
                <a:latin typeface="Arial"/>
                <a:ea typeface="Arial"/>
                <a:cs typeface="Arial"/>
                <a:sym typeface="Arial"/>
              </a:rPr>
              <a:t> → hands, surfaces, produce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Separate</a:t>
            </a:r>
            <a:r>
              <a:rPr lang="en-US" sz="1100">
                <a:solidFill>
                  <a:schemeClr val="dk1"/>
                </a:solidFill>
                <a:latin typeface="Arial"/>
                <a:ea typeface="Arial"/>
                <a:cs typeface="Arial"/>
                <a:sym typeface="Arial"/>
              </a:rPr>
              <a:t> → prevent raw-to-ready cross-contamination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Cook</a:t>
            </a:r>
            <a:r>
              <a:rPr lang="en-US" sz="1100">
                <a:solidFill>
                  <a:schemeClr val="dk1"/>
                </a:solidFill>
                <a:latin typeface="Arial"/>
                <a:ea typeface="Arial"/>
                <a:cs typeface="Arial"/>
                <a:sym typeface="Arial"/>
              </a:rPr>
              <a:t> → proper internal temperatures matter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Chill</a:t>
            </a:r>
            <a:r>
              <a:rPr lang="en-US" sz="1100">
                <a:solidFill>
                  <a:schemeClr val="dk1"/>
                </a:solidFill>
                <a:latin typeface="Arial"/>
                <a:ea typeface="Arial"/>
                <a:cs typeface="Arial"/>
                <a:sym typeface="Arial"/>
              </a:rPr>
              <a:t> → rapid refrigeration, safe cold storage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is classic CNS/public health food safety material.</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120" name="Google Shape;1120;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9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Vulnerable Populations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Some groups are at much higher risk for severe foodborne illness: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Pregnant individuals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Infants and young children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Older adults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Immunocompromised individuals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These populations require stricter food safety precautions, especially around high-risk foods like raw dairy, deli meats, and raw sprouts.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132" name="Google Shape;1132;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Chronic Urticaria (‘er-tih-KAYR-ee-uh’) &amp; Histamine-Related Dermatoses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Core MNT:</a:t>
            </a:r>
            <a:endParaRPr/>
          </a:p>
          <a:p>
            <a:pPr indent="-298450" lvl="0" marL="457200" rtl="0" algn="l">
              <a:lnSpc>
                <a:spcPct val="115000"/>
              </a:lnSpc>
              <a:spcBef>
                <a:spcPts val="1200"/>
              </a:spcBef>
              <a:spcAft>
                <a:spcPts val="0"/>
              </a:spcAft>
              <a:buClr>
                <a:schemeClr val="dk1"/>
              </a:buClr>
              <a:buSzPts val="1100"/>
              <a:buChar char="●"/>
            </a:pPr>
            <a:r>
              <a:rPr lang="en-US"/>
              <a:t>Short-term low-histamine trial</a:t>
            </a:r>
            <a:endParaRPr/>
          </a:p>
          <a:p>
            <a:pPr indent="-298450" lvl="0" marL="457200" rtl="0" algn="l">
              <a:lnSpc>
                <a:spcPct val="115000"/>
              </a:lnSpc>
              <a:spcBef>
                <a:spcPts val="0"/>
              </a:spcBef>
              <a:spcAft>
                <a:spcPts val="0"/>
              </a:spcAft>
              <a:buClr>
                <a:schemeClr val="dk1"/>
              </a:buClr>
              <a:buSzPts val="1100"/>
              <a:buChar char="●"/>
            </a:pPr>
            <a:r>
              <a:rPr lang="en-US"/>
              <a:t>Reduce alcohol and fermented foods</a:t>
            </a:r>
            <a:endParaRPr/>
          </a:p>
          <a:p>
            <a:pPr indent="-298450" lvl="0" marL="457200" rtl="0" algn="l">
              <a:lnSpc>
                <a:spcPct val="115000"/>
              </a:lnSpc>
              <a:spcBef>
                <a:spcPts val="0"/>
              </a:spcBef>
              <a:spcAft>
                <a:spcPts val="0"/>
              </a:spcAft>
              <a:buClr>
                <a:schemeClr val="dk1"/>
              </a:buClr>
              <a:buSzPts val="1100"/>
              <a:buChar char="●"/>
            </a:pPr>
            <a:r>
              <a:rPr lang="en-US"/>
              <a:t>Support DAO activity</a:t>
            </a:r>
            <a:endParaRPr/>
          </a:p>
          <a:p>
            <a:pPr indent="0" lvl="0" marL="0" rtl="0" algn="l">
              <a:lnSpc>
                <a:spcPct val="115000"/>
              </a:lnSpc>
              <a:spcBef>
                <a:spcPts val="1200"/>
              </a:spcBef>
              <a:spcAft>
                <a:spcPts val="0"/>
              </a:spcAft>
              <a:buClr>
                <a:schemeClr val="dk1"/>
              </a:buClr>
              <a:buSzPts val="1100"/>
              <a:buFont typeface="Arial"/>
              <a:buNone/>
            </a:pPr>
            <a:r>
              <a:rPr lang="en-US"/>
              <a:t>High-yield supports:</a:t>
            </a:r>
            <a:endParaRPr/>
          </a:p>
          <a:p>
            <a:pPr indent="-298450" lvl="0" marL="457200" rtl="0" algn="l">
              <a:lnSpc>
                <a:spcPct val="115000"/>
              </a:lnSpc>
              <a:spcBef>
                <a:spcPts val="1200"/>
              </a:spcBef>
              <a:spcAft>
                <a:spcPts val="0"/>
              </a:spcAft>
              <a:buClr>
                <a:schemeClr val="dk1"/>
              </a:buClr>
              <a:buSzPts val="1100"/>
              <a:buChar char="●"/>
            </a:pPr>
            <a:r>
              <a:rPr lang="en-US"/>
              <a:t>Vitamin C + quercetin → mast cell stabilization</a:t>
            </a:r>
            <a:endParaRPr/>
          </a:p>
          <a:p>
            <a:pPr indent="-298450" lvl="0" marL="457200" rtl="0" algn="l">
              <a:lnSpc>
                <a:spcPct val="115000"/>
              </a:lnSpc>
              <a:spcBef>
                <a:spcPts val="0"/>
              </a:spcBef>
              <a:spcAft>
                <a:spcPts val="0"/>
              </a:spcAft>
              <a:buClr>
                <a:schemeClr val="dk1"/>
              </a:buClr>
              <a:buSzPts val="1100"/>
              <a:buChar char="●"/>
            </a:pPr>
            <a:r>
              <a:rPr lang="en-US"/>
              <a:t>B6 + copper → DAO support</a:t>
            </a:r>
            <a:endParaRPr/>
          </a:p>
          <a:p>
            <a:pPr indent="-298450" lvl="0" marL="457200" rtl="0" algn="l">
              <a:lnSpc>
                <a:spcPct val="115000"/>
              </a:lnSpc>
              <a:spcBef>
                <a:spcPts val="0"/>
              </a:spcBef>
              <a:spcAft>
                <a:spcPts val="0"/>
              </a:spcAft>
              <a:buClr>
                <a:schemeClr val="dk1"/>
              </a:buClr>
              <a:buSzPts val="1100"/>
              <a:buChar char="●"/>
            </a:pPr>
            <a:r>
              <a:rPr lang="en-US"/>
              <a:t>Magnesium + omega-3s → inflammatory regulation</a:t>
            </a:r>
            <a:endParaRPr/>
          </a:p>
          <a:p>
            <a:pPr indent="0" lvl="0" marL="0" rtl="0" algn="l">
              <a:lnSpc>
                <a:spcPct val="115000"/>
              </a:lnSpc>
              <a:spcBef>
                <a:spcPts val="1200"/>
              </a:spcBef>
              <a:spcAft>
                <a:spcPts val="0"/>
              </a:spcAft>
              <a:buClr>
                <a:schemeClr val="dk1"/>
              </a:buClr>
              <a:buSzPts val="1100"/>
              <a:buFont typeface="Arial"/>
              <a:buNone/>
            </a:pPr>
            <a:r>
              <a:rPr lang="en-US"/>
              <a:t>Clinical pearl:</a:t>
            </a:r>
            <a:endParaRPr/>
          </a:p>
          <a:p>
            <a:pPr indent="-298450" lvl="0" marL="457200" rtl="0" algn="l">
              <a:lnSpc>
                <a:spcPct val="115000"/>
              </a:lnSpc>
              <a:spcBef>
                <a:spcPts val="1200"/>
              </a:spcBef>
              <a:spcAft>
                <a:spcPts val="0"/>
              </a:spcAft>
              <a:buClr>
                <a:schemeClr val="dk1"/>
              </a:buClr>
              <a:buSzPts val="1100"/>
              <a:buChar char="●"/>
            </a:pPr>
            <a:r>
              <a:rPr lang="en-US"/>
              <a:t>Not all probiotics help; some may worsen histamine symptoms</a:t>
            </a:r>
            <a:endParaRPr/>
          </a:p>
          <a:p>
            <a:pPr indent="0" lvl="0" marL="0" rtl="0" algn="l">
              <a:lnSpc>
                <a:spcPct val="115000"/>
              </a:lnSpc>
              <a:spcBef>
                <a:spcPts val="1200"/>
              </a:spcBef>
              <a:spcAft>
                <a:spcPts val="0"/>
              </a:spcAft>
              <a:buClr>
                <a:schemeClr val="dk1"/>
              </a:buClr>
              <a:buSzPts val="1100"/>
              <a:buFont typeface="Arial"/>
              <a:buNone/>
            </a:pPr>
            <a:r>
              <a:rPr lang="en-US"/>
              <a:t>Consider nutrient, inflammatory, and histamine-related labs in complex cases</a:t>
            </a:r>
            <a:endParaRPr/>
          </a:p>
          <a:p>
            <a:pPr indent="0" lvl="0" marL="0" rtl="0" algn="l">
              <a:spcBef>
                <a:spcPts val="0"/>
              </a:spcBef>
              <a:spcAft>
                <a:spcPts val="0"/>
              </a:spcAft>
              <a:buNone/>
            </a:pPr>
            <a:r>
              <a:t/>
            </a:r>
            <a:endParaRPr/>
          </a:p>
        </p:txBody>
      </p:sp>
      <p:sp>
        <p:nvSpPr>
          <p:cNvPr id="152" name="Google Shape;15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2" name="Shape 1142"/>
        <p:cNvGrpSpPr/>
        <p:nvPr/>
      </p:nvGrpSpPr>
      <p:grpSpPr>
        <a:xfrm>
          <a:off x="0" y="0"/>
          <a:ext cx="0" cy="0"/>
          <a:chOff x="0" y="0"/>
          <a:chExt cx="0" cy="0"/>
        </a:xfrm>
      </p:grpSpPr>
      <p:sp>
        <p:nvSpPr>
          <p:cNvPr id="1143" name="Google Shape;1143;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4" name="Google Shape;1144;p9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Safe Cooking Temperatures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You do </a:t>
            </a:r>
            <a:r>
              <a:rPr i="1" lang="en-US" sz="1100">
                <a:solidFill>
                  <a:schemeClr val="dk1"/>
                </a:solidFill>
                <a:latin typeface="Arial"/>
                <a:ea typeface="Arial"/>
                <a:cs typeface="Arial"/>
                <a:sym typeface="Arial"/>
              </a:rPr>
              <a:t>not</a:t>
            </a:r>
            <a:r>
              <a:rPr lang="en-US" sz="1100">
                <a:solidFill>
                  <a:schemeClr val="dk1"/>
                </a:solidFill>
                <a:latin typeface="Arial"/>
                <a:ea typeface="Arial"/>
                <a:cs typeface="Arial"/>
                <a:sym typeface="Arial"/>
              </a:rPr>
              <a:t> need to memorize every temperature here, but know the high-yield anchors: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165°F</a:t>
            </a:r>
            <a:r>
              <a:rPr lang="en-US" sz="1100">
                <a:solidFill>
                  <a:schemeClr val="dk1"/>
                </a:solidFill>
                <a:latin typeface="Arial"/>
                <a:ea typeface="Arial"/>
                <a:cs typeface="Arial"/>
                <a:sym typeface="Arial"/>
              </a:rPr>
              <a:t> → poultry, leftovers, reheated deli meats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160°F</a:t>
            </a:r>
            <a:r>
              <a:rPr lang="en-US" sz="1100">
                <a:solidFill>
                  <a:schemeClr val="dk1"/>
                </a:solidFill>
                <a:latin typeface="Arial"/>
                <a:ea typeface="Arial"/>
                <a:cs typeface="Arial"/>
                <a:sym typeface="Arial"/>
              </a:rPr>
              <a:t> → ground meats, egg dishes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145°F</a:t>
            </a:r>
            <a:r>
              <a:rPr lang="en-US" sz="1100">
                <a:solidFill>
                  <a:schemeClr val="dk1"/>
                </a:solidFill>
                <a:latin typeface="Arial"/>
                <a:ea typeface="Arial"/>
                <a:cs typeface="Arial"/>
                <a:sym typeface="Arial"/>
              </a:rPr>
              <a:t> → whole cuts of meat, fish</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Key exam concepts: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Color is </a:t>
            </a:r>
            <a:r>
              <a:rPr b="1" lang="en-US" sz="1100">
                <a:solidFill>
                  <a:schemeClr val="dk1"/>
                </a:solidFill>
                <a:latin typeface="Arial"/>
                <a:ea typeface="Arial"/>
                <a:cs typeface="Arial"/>
                <a:sym typeface="Arial"/>
              </a:rPr>
              <a:t>not</a:t>
            </a:r>
            <a:r>
              <a:rPr lang="en-US" sz="1100">
                <a:solidFill>
                  <a:schemeClr val="dk1"/>
                </a:solidFill>
                <a:latin typeface="Arial"/>
                <a:ea typeface="Arial"/>
                <a:cs typeface="Arial"/>
                <a:sym typeface="Arial"/>
              </a:rPr>
              <a:t> a reliable safety indicator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Food thermometers are best practice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High-risk populations need stricter precautions</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56" name="Google Shape;1156;p9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Foodborne illness doesn’t just cause acute GI symptoms, it can create meaningful nutrient and hydration losses.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Common losses include: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Fluids + electrolytes</a:t>
            </a:r>
            <a:r>
              <a:rPr lang="en-US" sz="1100">
                <a:solidFill>
                  <a:schemeClr val="dk1"/>
                </a:solidFill>
                <a:latin typeface="Arial"/>
                <a:ea typeface="Arial"/>
                <a:cs typeface="Arial"/>
                <a:sym typeface="Arial"/>
              </a:rPr>
              <a:t> (especially sodium, potassium, magnesium)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Zinc</a:t>
            </a:r>
            <a:r>
              <a:rPr lang="en-US" sz="1100">
                <a:solidFill>
                  <a:schemeClr val="dk1"/>
                </a:solidFill>
                <a:latin typeface="Arial"/>
                <a:ea typeface="Arial"/>
                <a:cs typeface="Arial"/>
                <a:sym typeface="Arial"/>
              </a:rPr>
              <a:t> during inflammatory GI illness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Protein + energy</a:t>
            </a:r>
            <a:r>
              <a:rPr lang="en-US" sz="1100">
                <a:solidFill>
                  <a:schemeClr val="dk1"/>
                </a:solidFill>
                <a:latin typeface="Arial"/>
                <a:ea typeface="Arial"/>
                <a:cs typeface="Arial"/>
                <a:sym typeface="Arial"/>
              </a:rPr>
              <a:t> if intake is reduced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Occasionally </a:t>
            </a:r>
            <a:r>
              <a:rPr b="1" lang="en-US" sz="1100">
                <a:solidFill>
                  <a:schemeClr val="dk1"/>
                </a:solidFill>
                <a:latin typeface="Arial"/>
                <a:ea typeface="Arial"/>
                <a:cs typeface="Arial"/>
                <a:sym typeface="Arial"/>
              </a:rPr>
              <a:t>iron or B vitamins</a:t>
            </a:r>
            <a:r>
              <a:rPr lang="en-US" sz="1100">
                <a:solidFill>
                  <a:schemeClr val="dk1"/>
                </a:solidFill>
                <a:latin typeface="Arial"/>
                <a:ea typeface="Arial"/>
                <a:cs typeface="Arial"/>
                <a:sym typeface="Arial"/>
              </a:rPr>
              <a:t>, depending on severity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Recovery priorities: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Rehydrate first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Reintroduce nutrition gradually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protein intake and gut recovery as tolerated</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68" name="Google Shape;1168;p9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Refeeding &amp; Gut Recovery</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Recovery should be stepwise: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Hydration first</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Replace electrolytes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Gradually reintroduce protein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gut healing once acute symptoms improve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Replete micronutrients food-first when possible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High-yield points: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Zinc may shorten diarrheal illness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Avoid iron during acute infection unless clearly indicated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Persistent symptoms may suggest post-infectious IBS or dysbiosis</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p9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Lab-Guided Repletion</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table reinforces sequencing.</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The general order is: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hydration first → electrolytes → nutrition repletion → deeper investigation if symptoms persist</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High-yield reminders: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Rehydrate before focusing on micronutrients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Avoid iron repletion during active inflammation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Ferritin is an acute-phase reactant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Albumin/prealbumin reflect inflammation more than nutrition status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Persistent symptoms may warrant stool testing or referral</a:t>
            </a:r>
            <a:endParaRPr/>
          </a:p>
        </p:txBody>
      </p:sp>
      <p:sp>
        <p:nvSpPr>
          <p:cNvPr id="1178" name="Google Shape;1178;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7" name="Shape 1187"/>
        <p:cNvGrpSpPr/>
        <p:nvPr/>
      </p:nvGrpSpPr>
      <p:grpSpPr>
        <a:xfrm>
          <a:off x="0" y="0"/>
          <a:ext cx="0" cy="0"/>
          <a:chOff x="0" y="0"/>
          <a:chExt cx="0" cy="0"/>
        </a:xfrm>
      </p:grpSpPr>
      <p:sp>
        <p:nvSpPr>
          <p:cNvPr id="1188" name="Google Shape;1188;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9" name="Google Shape;1189;p10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Timing &amp; Red Flags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Think in phases: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Acute illness:</a:t>
            </a:r>
            <a:r>
              <a:rPr lang="en-US" sz="1100">
                <a:solidFill>
                  <a:schemeClr val="dk1"/>
                </a:solidFill>
                <a:latin typeface="Arial"/>
                <a:ea typeface="Arial"/>
                <a:cs typeface="Arial"/>
                <a:sym typeface="Arial"/>
              </a:rPr>
              <a:t> hydration + electrolytes only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Early recovery:</a:t>
            </a:r>
            <a:r>
              <a:rPr lang="en-US" sz="1100">
                <a:solidFill>
                  <a:schemeClr val="dk1"/>
                </a:solidFill>
                <a:latin typeface="Arial"/>
                <a:ea typeface="Arial"/>
                <a:cs typeface="Arial"/>
                <a:sym typeface="Arial"/>
              </a:rPr>
              <a:t> protein, zinc, gradual refeeding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Full recovery:</a:t>
            </a:r>
            <a:r>
              <a:rPr lang="en-US" sz="1100">
                <a:solidFill>
                  <a:schemeClr val="dk1"/>
                </a:solidFill>
                <a:latin typeface="Arial"/>
                <a:ea typeface="Arial"/>
                <a:cs typeface="Arial"/>
                <a:sym typeface="Arial"/>
              </a:rPr>
              <a:t> targeted micronutrient repletion if indicated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High-yield reminder: </a:t>
            </a:r>
            <a:r>
              <a:rPr b="1" lang="en-US" sz="1100">
                <a:solidFill>
                  <a:schemeClr val="dk1"/>
                </a:solidFill>
                <a:latin typeface="Arial"/>
                <a:ea typeface="Arial"/>
                <a:cs typeface="Arial"/>
                <a:sym typeface="Arial"/>
              </a:rPr>
              <a:t>never replete iron based on ferritin alone during or immediately after infection—CRP should normalize first.</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Referral red flags: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Persistent electrolyte abnormalities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Severe anemia or kidney concerns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Diarrhea lasting &gt;10 days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Ongoing or recurrent symptoms despite recovery efforts</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p10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Populations at Risk for Food Safety Issues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Not everyone has the same food safety risk. Certain populations are more vulnerable due to reduced immunity, altered physiology, or lower resilience to infection.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Clinical takeaway:</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Assess food safety risk as part of intake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Tailor education to the individual population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High-risk groups often need stricter food avoidance guidance, not just general recommendations</a:t>
            </a:r>
            <a:endParaRPr/>
          </a:p>
        </p:txBody>
      </p:sp>
      <p:sp>
        <p:nvSpPr>
          <p:cNvPr id="1200" name="Google Shape;1200;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p10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Common Risk Factors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Across high-risk groups, common vulnerability factors include: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Reduced immune 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Lower stomach acid (less pathogen defense)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Unsafe food storage or handling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Limited food safety knowledge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Dependence on others for food preparation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These factors increase both exposure risk and severity of illness.</a:t>
            </a:r>
            <a:endParaRPr/>
          </a:p>
        </p:txBody>
      </p:sp>
      <p:sp>
        <p:nvSpPr>
          <p:cNvPr id="1212" name="Google Shape;1212;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23" name="Google Shape;1223;p10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High-Risk Population Food Safety Reference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For high-risk populations, food safety guidance should be </a:t>
            </a:r>
            <a:r>
              <a:rPr b="1" lang="en-US" sz="1100">
                <a:solidFill>
                  <a:schemeClr val="dk1"/>
                </a:solidFill>
                <a:latin typeface="Arial"/>
                <a:ea typeface="Arial"/>
                <a:cs typeface="Arial"/>
                <a:sym typeface="Arial"/>
              </a:rPr>
              <a:t>specific and substitution-focused</a:t>
            </a:r>
            <a:r>
              <a:rPr lang="en-US" sz="1100">
                <a:solidFill>
                  <a:schemeClr val="dk1"/>
                </a:solidFill>
                <a:latin typeface="Arial"/>
                <a:ea typeface="Arial"/>
                <a:cs typeface="Arial"/>
                <a:sym typeface="Arial"/>
              </a:rPr>
              <a:t>, not just “avoid this.”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Quick rules: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Pasteurized &gt; unpasteurized</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Cooked &gt; raw</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Freshly prepared &gt; cold-held</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Reheated to 165°F &gt; room temperature leftovers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Exam takeaway: the highest-risk populations need stricter food safety recommendations, especially around Listeria, Salmonella, botulism, and waterborne pathogens.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p10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High-Risk Food Exposure Mapping</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is a high-yield reference table linking foods, pathogens, and vulnerable populations.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Focus on the classic pairings: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Deli meats / soft cheeses → Listeria</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Raw poultry → Salmonella / Campylobacter</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Undercooked ground beef → E. coli (STEC)</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Raw shellfish → Vibrio</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Improper canning → botulism</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Warm-held rice/pasta → Bacillus cereus</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Cream-based foods → Staph toxin</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For exam purposes, knowing the major </a:t>
            </a:r>
            <a:r>
              <a:rPr b="1" lang="en-US" sz="1100">
                <a:solidFill>
                  <a:schemeClr val="dk1"/>
                </a:solidFill>
                <a:latin typeface="Arial"/>
                <a:ea typeface="Arial"/>
                <a:cs typeface="Arial"/>
                <a:sym typeface="Arial"/>
              </a:rPr>
              <a:t>food-pathogen associations</a:t>
            </a:r>
            <a:r>
              <a:rPr lang="en-US" sz="1100">
                <a:solidFill>
                  <a:schemeClr val="dk1"/>
                </a:solidFill>
                <a:latin typeface="Arial"/>
                <a:ea typeface="Arial"/>
                <a:cs typeface="Arial"/>
                <a:sym typeface="Arial"/>
              </a:rPr>
              <a:t> matters more than memorizing incubation times.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p>
        </p:txBody>
      </p:sp>
      <p:sp>
        <p:nvSpPr>
          <p:cNvPr id="1235" name="Google Shape;1235;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47" name="Google Shape;1247;p10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n-US" sz="1100">
                <a:solidFill>
                  <a:schemeClr val="dk1"/>
                </a:solidFill>
                <a:latin typeface="Arial"/>
                <a:ea typeface="Arial"/>
                <a:cs typeface="Arial"/>
                <a:sym typeface="Arial"/>
              </a:rPr>
              <a:t>Program-Specific Safety Principles</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Food safety recommendations also vary by setting.</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WIC:</a:t>
            </a:r>
            <a:r>
              <a:rPr lang="en-US" sz="1100">
                <a:solidFill>
                  <a:schemeClr val="dk1"/>
                </a:solidFill>
                <a:latin typeface="Arial"/>
                <a:ea typeface="Arial"/>
                <a:cs typeface="Arial"/>
                <a:sym typeface="Arial"/>
              </a:rPr>
              <a:t> naturally aligns with safer food choices for pregnancy and early childhood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SNAP:</a:t>
            </a:r>
            <a:r>
              <a:rPr lang="en-US" sz="1100">
                <a:solidFill>
                  <a:schemeClr val="dk1"/>
                </a:solidFill>
                <a:latin typeface="Arial"/>
                <a:ea typeface="Arial"/>
                <a:cs typeface="Arial"/>
                <a:sym typeface="Arial"/>
              </a:rPr>
              <a:t> broad eligibility means education becomes especially important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Institutional feeding:</a:t>
            </a:r>
            <a:r>
              <a:rPr lang="en-US" sz="1100">
                <a:solidFill>
                  <a:schemeClr val="dk1"/>
                </a:solidFill>
                <a:latin typeface="Arial"/>
                <a:ea typeface="Arial"/>
                <a:cs typeface="Arial"/>
                <a:sym typeface="Arial"/>
              </a:rPr>
              <a:t> follows strict safety standards because vulnerable populations are concentrated there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tx">
  <p:cSld name="TITLE_AND_BODY">
    <p:spTree>
      <p:nvGrpSpPr>
        <p:cNvPr id="9" name="Shape 9"/>
        <p:cNvGrpSpPr/>
        <p:nvPr/>
      </p:nvGrpSpPr>
      <p:grpSpPr>
        <a:xfrm>
          <a:off x="0" y="0"/>
          <a:ext cx="0" cy="0"/>
          <a:chOff x="0" y="0"/>
          <a:chExt cx="0" cy="0"/>
        </a:xfrm>
      </p:grpSpPr>
      <p:sp>
        <p:nvSpPr>
          <p:cNvPr id="10" name="Google Shape;10;p128"/>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29"/>
          <p:cNvSpPr txBox="1"/>
          <p:nvPr>
            <p:ph type="title"/>
          </p:nvPr>
        </p:nvSpPr>
        <p:spPr>
          <a:xfrm>
            <a:off x="685800" y="2130425"/>
            <a:ext cx="7772400" cy="1470025"/>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3" name="Google Shape;13;p129"/>
          <p:cNvSpPr txBox="1"/>
          <p:nvPr>
            <p:ph idx="1" type="body"/>
          </p:nvPr>
        </p:nvSpPr>
        <p:spPr>
          <a:xfrm>
            <a:off x="1371600" y="3886200"/>
            <a:ext cx="6400800" cy="1752600"/>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700"/>
              </a:spcBef>
              <a:spcAft>
                <a:spcPts val="0"/>
              </a:spcAft>
              <a:buClr>
                <a:srgbClr val="888888"/>
              </a:buClr>
              <a:buSzPts val="3200"/>
              <a:buFont typeface="Calibri"/>
              <a:buNone/>
              <a:defRPr>
                <a:solidFill>
                  <a:srgbClr val="888888"/>
                </a:solidFill>
              </a:defRPr>
            </a:lvl1pPr>
            <a:lvl2pPr indent="-228600" lvl="1" marL="914400" algn="ctr">
              <a:lnSpc>
                <a:spcPct val="100000"/>
              </a:lnSpc>
              <a:spcBef>
                <a:spcPts val="700"/>
              </a:spcBef>
              <a:spcAft>
                <a:spcPts val="0"/>
              </a:spcAft>
              <a:buClr>
                <a:srgbClr val="888888"/>
              </a:buClr>
              <a:buSzPts val="3200"/>
              <a:buFont typeface="Calibri"/>
              <a:buNone/>
              <a:defRPr>
                <a:solidFill>
                  <a:srgbClr val="888888"/>
                </a:solidFill>
              </a:defRPr>
            </a:lvl2pPr>
            <a:lvl3pPr indent="-228600" lvl="2" marL="1371600" algn="ctr">
              <a:lnSpc>
                <a:spcPct val="100000"/>
              </a:lnSpc>
              <a:spcBef>
                <a:spcPts val="700"/>
              </a:spcBef>
              <a:spcAft>
                <a:spcPts val="0"/>
              </a:spcAft>
              <a:buClr>
                <a:srgbClr val="888888"/>
              </a:buClr>
              <a:buSzPts val="3200"/>
              <a:buFont typeface="Calibri"/>
              <a:buNone/>
              <a:defRPr>
                <a:solidFill>
                  <a:srgbClr val="888888"/>
                </a:solidFill>
              </a:defRPr>
            </a:lvl3pPr>
            <a:lvl4pPr indent="-228600" lvl="3" marL="1828800" algn="ctr">
              <a:lnSpc>
                <a:spcPct val="100000"/>
              </a:lnSpc>
              <a:spcBef>
                <a:spcPts val="700"/>
              </a:spcBef>
              <a:spcAft>
                <a:spcPts val="0"/>
              </a:spcAft>
              <a:buClr>
                <a:srgbClr val="888888"/>
              </a:buClr>
              <a:buSzPts val="3200"/>
              <a:buFont typeface="Calibri"/>
              <a:buNone/>
              <a:defRPr>
                <a:solidFill>
                  <a:srgbClr val="888888"/>
                </a:solidFill>
              </a:defRPr>
            </a:lvl4pPr>
            <a:lvl5pPr indent="-228600" lvl="4" marL="2286000" algn="ctr">
              <a:lnSpc>
                <a:spcPct val="100000"/>
              </a:lnSpc>
              <a:spcBef>
                <a:spcPts val="700"/>
              </a:spcBef>
              <a:spcAft>
                <a:spcPts val="0"/>
              </a:spcAft>
              <a:buClr>
                <a:srgbClr val="888888"/>
              </a:buClr>
              <a:buSzPts val="3200"/>
              <a:buFont typeface="Calibri"/>
              <a:buNone/>
              <a:defRPr>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4" name="Google Shape;14;p129"/>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 name="Shape 15"/>
        <p:cNvGrpSpPr/>
        <p:nvPr/>
      </p:nvGrpSpPr>
      <p:grpSpPr>
        <a:xfrm>
          <a:off x="0" y="0"/>
          <a:ext cx="0" cy="0"/>
          <a:chOff x="0" y="0"/>
          <a:chExt cx="0" cy="0"/>
        </a:xfrm>
      </p:grpSpPr>
      <p:sp>
        <p:nvSpPr>
          <p:cNvPr id="16" name="Google Shape;16;p130"/>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7" name="Google Shape;17;p130"/>
          <p:cNvSpPr txBox="1"/>
          <p:nvPr>
            <p:ph idx="1" type="body"/>
          </p:nvPr>
        </p:nvSpPr>
        <p:spPr>
          <a:xfrm>
            <a:off x="457200" y="1600200"/>
            <a:ext cx="8229600" cy="45259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8" name="Google Shape;18;p130"/>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9" name="Shape 19"/>
        <p:cNvGrpSpPr/>
        <p:nvPr/>
      </p:nvGrpSpPr>
      <p:grpSpPr>
        <a:xfrm>
          <a:off x="0" y="0"/>
          <a:ext cx="0" cy="0"/>
          <a:chOff x="0" y="0"/>
          <a:chExt cx="0" cy="0"/>
        </a:xfrm>
      </p:grpSpPr>
      <p:sp>
        <p:nvSpPr>
          <p:cNvPr id="20" name="Google Shape;20;p131"/>
          <p:cNvSpPr txBox="1"/>
          <p:nvPr>
            <p:ph type="title"/>
          </p:nvPr>
        </p:nvSpPr>
        <p:spPr>
          <a:xfrm>
            <a:off x="722312" y="4406900"/>
            <a:ext cx="7772401" cy="1362075"/>
          </a:xfrm>
          <a:prstGeom prst="rect">
            <a:avLst/>
          </a:prstGeom>
          <a:noFill/>
          <a:ln>
            <a:noFill/>
          </a:ln>
        </p:spPr>
        <p:txBody>
          <a:bodyPr anchorCtr="0" anchor="t" bIns="45700" lIns="45700" spcFirstLastPara="1" rIns="45700" wrap="square" tIns="45700">
            <a:normAutofit/>
          </a:bodyPr>
          <a:lstStyle>
            <a:lvl1pPr lvl="0" algn="l">
              <a:lnSpc>
                <a:spcPct val="100000"/>
              </a:lnSpc>
              <a:spcBef>
                <a:spcPts val="0"/>
              </a:spcBef>
              <a:spcAft>
                <a:spcPts val="0"/>
              </a:spcAft>
              <a:buClr>
                <a:srgbClr val="000000"/>
              </a:buClr>
              <a:buSzPts val="4000"/>
              <a:buFont typeface="Calibri"/>
              <a:buNone/>
              <a:defRPr b="1" sz="4000" cap="none"/>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1" name="Google Shape;21;p131"/>
          <p:cNvSpPr txBox="1"/>
          <p:nvPr>
            <p:ph idx="1" type="body"/>
          </p:nvPr>
        </p:nvSpPr>
        <p:spPr>
          <a:xfrm>
            <a:off x="722312" y="2906713"/>
            <a:ext cx="7772401" cy="1500210"/>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400"/>
              </a:spcBef>
              <a:spcAft>
                <a:spcPts val="0"/>
              </a:spcAft>
              <a:buClr>
                <a:srgbClr val="888888"/>
              </a:buClr>
              <a:buSzPts val="2000"/>
              <a:buFont typeface="Calibri"/>
              <a:buNone/>
              <a:defRPr sz="2000">
                <a:solidFill>
                  <a:srgbClr val="888888"/>
                </a:solidFill>
              </a:defRPr>
            </a:lvl1pPr>
            <a:lvl2pPr indent="-228600" lvl="1" marL="914400" algn="l">
              <a:lnSpc>
                <a:spcPct val="100000"/>
              </a:lnSpc>
              <a:spcBef>
                <a:spcPts val="400"/>
              </a:spcBef>
              <a:spcAft>
                <a:spcPts val="0"/>
              </a:spcAft>
              <a:buClr>
                <a:srgbClr val="888888"/>
              </a:buClr>
              <a:buSzPts val="2000"/>
              <a:buFont typeface="Calibri"/>
              <a:buNone/>
              <a:defRPr sz="2000">
                <a:solidFill>
                  <a:srgbClr val="888888"/>
                </a:solidFill>
              </a:defRPr>
            </a:lvl2pPr>
            <a:lvl3pPr indent="-228600" lvl="2" marL="1371600" algn="l">
              <a:lnSpc>
                <a:spcPct val="100000"/>
              </a:lnSpc>
              <a:spcBef>
                <a:spcPts val="400"/>
              </a:spcBef>
              <a:spcAft>
                <a:spcPts val="0"/>
              </a:spcAft>
              <a:buClr>
                <a:srgbClr val="888888"/>
              </a:buClr>
              <a:buSzPts val="2000"/>
              <a:buFont typeface="Calibri"/>
              <a:buNone/>
              <a:defRPr sz="2000">
                <a:solidFill>
                  <a:srgbClr val="888888"/>
                </a:solidFill>
              </a:defRPr>
            </a:lvl3pPr>
            <a:lvl4pPr indent="-228600" lvl="3" marL="1828800" algn="l">
              <a:lnSpc>
                <a:spcPct val="100000"/>
              </a:lnSpc>
              <a:spcBef>
                <a:spcPts val="400"/>
              </a:spcBef>
              <a:spcAft>
                <a:spcPts val="0"/>
              </a:spcAft>
              <a:buClr>
                <a:srgbClr val="888888"/>
              </a:buClr>
              <a:buSzPts val="2000"/>
              <a:buFont typeface="Calibri"/>
              <a:buNone/>
              <a:defRPr sz="2000">
                <a:solidFill>
                  <a:srgbClr val="888888"/>
                </a:solidFill>
              </a:defRPr>
            </a:lvl4pPr>
            <a:lvl5pPr indent="-228600" lvl="4" marL="2286000" algn="l">
              <a:lnSpc>
                <a:spcPct val="100000"/>
              </a:lnSpc>
              <a:spcBef>
                <a:spcPts val="400"/>
              </a:spcBef>
              <a:spcAft>
                <a:spcPts val="0"/>
              </a:spcAft>
              <a:buClr>
                <a:srgbClr val="888888"/>
              </a:buClr>
              <a:buSzPts val="2000"/>
              <a:buFont typeface="Calibri"/>
              <a:buNone/>
              <a:defRPr sz="2000">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2" name="Google Shape;22;p131"/>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3" name="Shape 23"/>
        <p:cNvGrpSpPr/>
        <p:nvPr/>
      </p:nvGrpSpPr>
      <p:grpSpPr>
        <a:xfrm>
          <a:off x="0" y="0"/>
          <a:ext cx="0" cy="0"/>
          <a:chOff x="0" y="0"/>
          <a:chExt cx="0" cy="0"/>
        </a:xfrm>
      </p:grpSpPr>
      <p:sp>
        <p:nvSpPr>
          <p:cNvPr id="24" name="Google Shape;24;p132"/>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5" name="Google Shape;25;p132"/>
          <p:cNvSpPr txBox="1"/>
          <p:nvPr>
            <p:ph idx="1" type="body"/>
          </p:nvPr>
        </p:nvSpPr>
        <p:spPr>
          <a:xfrm>
            <a:off x="457200" y="1600200"/>
            <a:ext cx="4038600" cy="4525963"/>
          </a:xfrm>
          <a:prstGeom prst="rect">
            <a:avLst/>
          </a:prstGeom>
          <a:noFill/>
          <a:ln>
            <a:noFill/>
          </a:ln>
        </p:spPr>
        <p:txBody>
          <a:bodyPr anchorCtr="0" anchor="t" bIns="45700" lIns="45700" spcFirstLastPara="1" rIns="45700" wrap="square" tIns="45700">
            <a:normAutofit/>
          </a:bodyPr>
          <a:lstStyle>
            <a:lvl1pPr indent="-406400" lvl="0" marL="457200" algn="l">
              <a:lnSpc>
                <a:spcPct val="100000"/>
              </a:lnSpc>
              <a:spcBef>
                <a:spcPts val="600"/>
              </a:spcBef>
              <a:spcAft>
                <a:spcPts val="0"/>
              </a:spcAft>
              <a:buClr>
                <a:srgbClr val="000000"/>
              </a:buClr>
              <a:buSzPts val="2800"/>
              <a:buChar char="•"/>
              <a:defRPr sz="2800"/>
            </a:lvl1pPr>
            <a:lvl2pPr indent="-406400" lvl="1" marL="914400" algn="l">
              <a:lnSpc>
                <a:spcPct val="100000"/>
              </a:lnSpc>
              <a:spcBef>
                <a:spcPts val="600"/>
              </a:spcBef>
              <a:spcAft>
                <a:spcPts val="0"/>
              </a:spcAft>
              <a:buClr>
                <a:srgbClr val="000000"/>
              </a:buClr>
              <a:buSzPts val="2800"/>
              <a:buChar char="–"/>
              <a:defRPr sz="2800"/>
            </a:lvl2pPr>
            <a:lvl3pPr indent="-406400" lvl="2" marL="1371600" algn="l">
              <a:lnSpc>
                <a:spcPct val="100000"/>
              </a:lnSpc>
              <a:spcBef>
                <a:spcPts val="600"/>
              </a:spcBef>
              <a:spcAft>
                <a:spcPts val="0"/>
              </a:spcAft>
              <a:buClr>
                <a:srgbClr val="000000"/>
              </a:buClr>
              <a:buSzPts val="2800"/>
              <a:buChar char="•"/>
              <a:defRPr sz="2800"/>
            </a:lvl3pPr>
            <a:lvl4pPr indent="-406400" lvl="3" marL="1828800" algn="l">
              <a:lnSpc>
                <a:spcPct val="100000"/>
              </a:lnSpc>
              <a:spcBef>
                <a:spcPts val="600"/>
              </a:spcBef>
              <a:spcAft>
                <a:spcPts val="0"/>
              </a:spcAft>
              <a:buClr>
                <a:srgbClr val="000000"/>
              </a:buClr>
              <a:buSzPts val="2800"/>
              <a:buChar char="–"/>
              <a:defRPr sz="2800"/>
            </a:lvl4pPr>
            <a:lvl5pPr indent="-406400" lvl="4" marL="2286000" algn="l">
              <a:lnSpc>
                <a:spcPct val="100000"/>
              </a:lnSpc>
              <a:spcBef>
                <a:spcPts val="600"/>
              </a:spcBef>
              <a:spcAft>
                <a:spcPts val="0"/>
              </a:spcAft>
              <a:buClr>
                <a:srgbClr val="000000"/>
              </a:buClr>
              <a:buSzPts val="2800"/>
              <a:buChar char="»"/>
              <a:defRPr sz="28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6" name="Google Shape;26;p132"/>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7" name="Shape 27"/>
        <p:cNvGrpSpPr/>
        <p:nvPr/>
      </p:nvGrpSpPr>
      <p:grpSpPr>
        <a:xfrm>
          <a:off x="0" y="0"/>
          <a:ext cx="0" cy="0"/>
          <a:chOff x="0" y="0"/>
          <a:chExt cx="0" cy="0"/>
        </a:xfrm>
      </p:grpSpPr>
      <p:sp>
        <p:nvSpPr>
          <p:cNvPr id="28" name="Google Shape;28;p133"/>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9" name="Google Shape;29;p133"/>
          <p:cNvSpPr txBox="1"/>
          <p:nvPr>
            <p:ph idx="1" type="body"/>
          </p:nvPr>
        </p:nvSpPr>
        <p:spPr>
          <a:xfrm>
            <a:off x="457200" y="1535112"/>
            <a:ext cx="4040188" cy="639763"/>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500"/>
              </a:spcBef>
              <a:spcAft>
                <a:spcPts val="0"/>
              </a:spcAft>
              <a:buClr>
                <a:srgbClr val="000000"/>
              </a:buClr>
              <a:buSzPts val="2400"/>
              <a:buFont typeface="Calibri"/>
              <a:buNone/>
              <a:defRPr b="1" sz="2400"/>
            </a:lvl1pPr>
            <a:lvl2pPr indent="-228600" lvl="1" marL="914400" algn="l">
              <a:lnSpc>
                <a:spcPct val="100000"/>
              </a:lnSpc>
              <a:spcBef>
                <a:spcPts val="500"/>
              </a:spcBef>
              <a:spcAft>
                <a:spcPts val="0"/>
              </a:spcAft>
              <a:buClr>
                <a:srgbClr val="000000"/>
              </a:buClr>
              <a:buSzPts val="2400"/>
              <a:buFont typeface="Calibri"/>
              <a:buNone/>
              <a:defRPr b="1" sz="2400"/>
            </a:lvl2pPr>
            <a:lvl3pPr indent="-228600" lvl="2" marL="1371600" algn="l">
              <a:lnSpc>
                <a:spcPct val="100000"/>
              </a:lnSpc>
              <a:spcBef>
                <a:spcPts val="500"/>
              </a:spcBef>
              <a:spcAft>
                <a:spcPts val="0"/>
              </a:spcAft>
              <a:buClr>
                <a:srgbClr val="000000"/>
              </a:buClr>
              <a:buSzPts val="2400"/>
              <a:buFont typeface="Calibri"/>
              <a:buNone/>
              <a:defRPr b="1" sz="2400"/>
            </a:lvl3pPr>
            <a:lvl4pPr indent="-228600" lvl="3" marL="1828800" algn="l">
              <a:lnSpc>
                <a:spcPct val="100000"/>
              </a:lnSpc>
              <a:spcBef>
                <a:spcPts val="500"/>
              </a:spcBef>
              <a:spcAft>
                <a:spcPts val="0"/>
              </a:spcAft>
              <a:buClr>
                <a:srgbClr val="000000"/>
              </a:buClr>
              <a:buSzPts val="2400"/>
              <a:buFont typeface="Calibri"/>
              <a:buNone/>
              <a:defRPr b="1" sz="2400"/>
            </a:lvl4pPr>
            <a:lvl5pPr indent="-228600" lvl="4" marL="2286000" algn="l">
              <a:lnSpc>
                <a:spcPct val="100000"/>
              </a:lnSpc>
              <a:spcBef>
                <a:spcPts val="500"/>
              </a:spcBef>
              <a:spcAft>
                <a:spcPts val="0"/>
              </a:spcAft>
              <a:buClr>
                <a:srgbClr val="000000"/>
              </a:buClr>
              <a:buSzPts val="2400"/>
              <a:buFont typeface="Calibri"/>
              <a:buNone/>
              <a:defRPr b="1" sz="2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0" name="Google Shape;30;p133"/>
          <p:cNvSpPr txBox="1"/>
          <p:nvPr>
            <p:ph idx="2" type="body"/>
          </p:nvPr>
        </p:nvSpPr>
        <p:spPr>
          <a:xfrm>
            <a:off x="4645025" y="1535111"/>
            <a:ext cx="4041775" cy="639786"/>
          </a:xfrm>
          <a:prstGeom prst="rect">
            <a:avLst/>
          </a:prstGeom>
          <a:noFill/>
          <a:ln>
            <a:noFill/>
          </a:ln>
        </p:spPr>
        <p:txBody>
          <a:bodyPr anchorCtr="0" anchor="b"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1" name="Google Shape;31;p133"/>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2" name="Shape 32"/>
        <p:cNvGrpSpPr/>
        <p:nvPr/>
      </p:nvGrpSpPr>
      <p:grpSpPr>
        <a:xfrm>
          <a:off x="0" y="0"/>
          <a:ext cx="0" cy="0"/>
          <a:chOff x="0" y="0"/>
          <a:chExt cx="0" cy="0"/>
        </a:xfrm>
      </p:grpSpPr>
      <p:sp>
        <p:nvSpPr>
          <p:cNvPr id="33" name="Google Shape;33;p134"/>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4" name="Google Shape;34;p134"/>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5" name="Shape 35"/>
        <p:cNvGrpSpPr/>
        <p:nvPr/>
      </p:nvGrpSpPr>
      <p:grpSpPr>
        <a:xfrm>
          <a:off x="0" y="0"/>
          <a:ext cx="0" cy="0"/>
          <a:chOff x="0" y="0"/>
          <a:chExt cx="0" cy="0"/>
        </a:xfrm>
      </p:grpSpPr>
      <p:sp>
        <p:nvSpPr>
          <p:cNvPr id="36" name="Google Shape;36;p135"/>
          <p:cNvSpPr txBox="1"/>
          <p:nvPr>
            <p:ph type="title"/>
          </p:nvPr>
        </p:nvSpPr>
        <p:spPr>
          <a:xfrm>
            <a:off x="457200" y="273050"/>
            <a:ext cx="3008316" cy="1162050"/>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7" name="Google Shape;37;p135"/>
          <p:cNvSpPr txBox="1"/>
          <p:nvPr>
            <p:ph idx="1" type="body"/>
          </p:nvPr>
        </p:nvSpPr>
        <p:spPr>
          <a:xfrm>
            <a:off x="3575050" y="273050"/>
            <a:ext cx="5111750" cy="585311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8" name="Google Shape;38;p135"/>
          <p:cNvSpPr txBox="1"/>
          <p:nvPr>
            <p:ph idx="2" type="body"/>
          </p:nvPr>
        </p:nvSpPr>
        <p:spPr>
          <a:xfrm>
            <a:off x="457198" y="1435100"/>
            <a:ext cx="3008317" cy="46910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9" name="Google Shape;39;p135"/>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40" name="Shape 40"/>
        <p:cNvGrpSpPr/>
        <p:nvPr/>
      </p:nvGrpSpPr>
      <p:grpSpPr>
        <a:xfrm>
          <a:off x="0" y="0"/>
          <a:ext cx="0" cy="0"/>
          <a:chOff x="0" y="0"/>
          <a:chExt cx="0" cy="0"/>
        </a:xfrm>
      </p:grpSpPr>
      <p:sp>
        <p:nvSpPr>
          <p:cNvPr id="41" name="Google Shape;41;p136"/>
          <p:cNvSpPr txBox="1"/>
          <p:nvPr>
            <p:ph type="title"/>
          </p:nvPr>
        </p:nvSpPr>
        <p:spPr>
          <a:xfrm>
            <a:off x="1792288" y="4800600"/>
            <a:ext cx="5486404" cy="566738"/>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42" name="Google Shape;42;p136"/>
          <p:cNvSpPr/>
          <p:nvPr>
            <p:ph idx="2" type="pic"/>
          </p:nvPr>
        </p:nvSpPr>
        <p:spPr>
          <a:xfrm>
            <a:off x="1792288" y="612775"/>
            <a:ext cx="5486404" cy="4114800"/>
          </a:xfrm>
          <a:prstGeom prst="rect">
            <a:avLst/>
          </a:prstGeom>
          <a:noFill/>
          <a:ln>
            <a:noFill/>
          </a:ln>
        </p:spPr>
      </p:sp>
      <p:sp>
        <p:nvSpPr>
          <p:cNvPr id="43" name="Google Shape;43;p136"/>
          <p:cNvSpPr txBox="1"/>
          <p:nvPr>
            <p:ph idx="1" type="body"/>
          </p:nvPr>
        </p:nvSpPr>
        <p:spPr>
          <a:xfrm>
            <a:off x="1792288" y="5367337"/>
            <a:ext cx="5486404" cy="804885"/>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300"/>
              </a:spcBef>
              <a:spcAft>
                <a:spcPts val="0"/>
              </a:spcAft>
              <a:buClr>
                <a:srgbClr val="000000"/>
              </a:buClr>
              <a:buSzPts val="1400"/>
              <a:buFont typeface="Calibri"/>
              <a:buNone/>
              <a:defRPr sz="1400"/>
            </a:lvl1pPr>
            <a:lvl2pPr indent="-228600" lvl="1" marL="914400" algn="l">
              <a:lnSpc>
                <a:spcPct val="100000"/>
              </a:lnSpc>
              <a:spcBef>
                <a:spcPts val="300"/>
              </a:spcBef>
              <a:spcAft>
                <a:spcPts val="0"/>
              </a:spcAft>
              <a:buClr>
                <a:srgbClr val="000000"/>
              </a:buClr>
              <a:buSzPts val="1400"/>
              <a:buFont typeface="Calibri"/>
              <a:buNone/>
              <a:defRPr sz="1400"/>
            </a:lvl2pPr>
            <a:lvl3pPr indent="-228600" lvl="2" marL="1371600" algn="l">
              <a:lnSpc>
                <a:spcPct val="100000"/>
              </a:lnSpc>
              <a:spcBef>
                <a:spcPts val="300"/>
              </a:spcBef>
              <a:spcAft>
                <a:spcPts val="0"/>
              </a:spcAft>
              <a:buClr>
                <a:srgbClr val="000000"/>
              </a:buClr>
              <a:buSzPts val="1400"/>
              <a:buFont typeface="Calibri"/>
              <a:buNone/>
              <a:defRPr sz="1400"/>
            </a:lvl3pPr>
            <a:lvl4pPr indent="-228600" lvl="3" marL="1828800" algn="l">
              <a:lnSpc>
                <a:spcPct val="100000"/>
              </a:lnSpc>
              <a:spcBef>
                <a:spcPts val="300"/>
              </a:spcBef>
              <a:spcAft>
                <a:spcPts val="0"/>
              </a:spcAft>
              <a:buClr>
                <a:srgbClr val="000000"/>
              </a:buClr>
              <a:buSzPts val="1400"/>
              <a:buFont typeface="Calibri"/>
              <a:buNone/>
              <a:defRPr sz="1400"/>
            </a:lvl4pPr>
            <a:lvl5pPr indent="-228600" lvl="4" marL="2286000" algn="l">
              <a:lnSpc>
                <a:spcPct val="100000"/>
              </a:lnSpc>
              <a:spcBef>
                <a:spcPts val="300"/>
              </a:spcBef>
              <a:spcAft>
                <a:spcPts val="0"/>
              </a:spcAft>
              <a:buClr>
                <a:srgbClr val="000000"/>
              </a:buClr>
              <a:buSzPts val="1400"/>
              <a:buFont typeface="Calibri"/>
              <a:buNone/>
              <a:defRPr sz="1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44" name="Google Shape;44;p136"/>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27"/>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27"/>
          <p:cNvSpPr txBox="1"/>
          <p:nvPr>
            <p:ph idx="1" type="body"/>
          </p:nvPr>
        </p:nvSpPr>
        <p:spPr>
          <a:xfrm>
            <a:off x="10207625" y="3657600"/>
            <a:ext cx="7162800" cy="6629400"/>
          </a:xfrm>
          <a:prstGeom prst="rect">
            <a:avLst/>
          </a:prstGeom>
          <a:noFill/>
          <a:ln>
            <a:noFill/>
          </a:ln>
        </p:spPr>
        <p:txBody>
          <a:bodyPr anchorCtr="0" anchor="t" bIns="45700" lIns="45700" spcFirstLastPara="1" rIns="45700" wrap="square" tIns="45700">
            <a:norm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27"/>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7.png"/><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7.png"/><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7.png"/><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7.png"/><Relationship Id="rId4" Type="http://schemas.openxmlformats.org/officeDocument/2006/relationships/image" Target="../media/image3.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 Id="rId3" Type="http://schemas.openxmlformats.org/officeDocument/2006/relationships/image" Target="../media/image7.png"/><Relationship Id="rId4" Type="http://schemas.openxmlformats.org/officeDocument/2006/relationships/image" Target="../media/image3.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7.png"/><Relationship Id="rId4" Type="http://schemas.openxmlformats.org/officeDocument/2006/relationships/image" Target="../media/image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 Id="rId3" Type="http://schemas.openxmlformats.org/officeDocument/2006/relationships/image" Target="../media/image7.png"/><Relationship Id="rId4" Type="http://schemas.openxmlformats.org/officeDocument/2006/relationships/image" Target="../media/image3.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7.png"/><Relationship Id="rId4" Type="http://schemas.openxmlformats.org/officeDocument/2006/relationships/image" Target="../media/image3.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7.png"/><Relationship Id="rId4" Type="http://schemas.openxmlformats.org/officeDocument/2006/relationships/image" Target="../media/image3.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7.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3.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 Id="rId3" Type="http://schemas.openxmlformats.org/officeDocument/2006/relationships/image" Target="../media/image7.png"/><Relationship Id="rId4" Type="http://schemas.openxmlformats.org/officeDocument/2006/relationships/image" Target="../media/image3.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 Id="rId3" Type="http://schemas.openxmlformats.org/officeDocument/2006/relationships/image" Target="../media/image7.png"/><Relationship Id="rId4" Type="http://schemas.openxmlformats.org/officeDocument/2006/relationships/image" Target="../media/image3.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 Id="rId3" Type="http://schemas.openxmlformats.org/officeDocument/2006/relationships/image" Target="../media/image7.png"/><Relationship Id="rId4" Type="http://schemas.openxmlformats.org/officeDocument/2006/relationships/image" Target="../media/image3.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3.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 Id="rId3" Type="http://schemas.openxmlformats.org/officeDocument/2006/relationships/image" Target="../media/image3.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 Id="rId3" Type="http://schemas.openxmlformats.org/officeDocument/2006/relationships/image" Target="../media/image7.png"/><Relationship Id="rId4" Type="http://schemas.openxmlformats.org/officeDocument/2006/relationships/image" Target="../media/image3.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 Id="rId3" Type="http://schemas.openxmlformats.org/officeDocument/2006/relationships/image" Target="../media/image7.png"/><Relationship Id="rId4" Type="http://schemas.openxmlformats.org/officeDocument/2006/relationships/image" Target="../media/image3.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hyperlink" Target="https://www.cdc.gov/foodsafety/" TargetMode="External"/><Relationship Id="rId6" Type="http://schemas.openxmlformats.org/officeDocument/2006/relationships/hyperlink" Target="https://www.fda.gov/food" TargetMode="External"/><Relationship Id="rId7" Type="http://schemas.openxmlformats.org/officeDocument/2006/relationships/hyperlink" Target="https://www.fns.usda.gov/wic" TargetMode="External"/><Relationship Id="rId8" Type="http://schemas.openxmlformats.org/officeDocument/2006/relationships/hyperlink" Target="https://www.fns.usda.gov/snap" TargetMode="Externa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hyperlink" Target="https://www.foodsafety.gov/" TargetMode="External"/><Relationship Id="rId6" Type="http://schemas.openxmlformats.org/officeDocument/2006/relationships/hyperlink" Target="https://www.fightbac.org/" TargetMode="External"/><Relationship Id="rId7" Type="http://schemas.openxmlformats.org/officeDocument/2006/relationships/hyperlink" Target="https://www.nationalacademies.org/" TargetMode="External"/><Relationship Id="rId8" Type="http://schemas.openxmlformats.org/officeDocument/2006/relationships/hyperlink" Target="https://ods.od.nih.gov/"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7.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7.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7.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7.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7.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7.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7.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7.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7.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7.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7.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7.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7.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7.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7.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7.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7.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7.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7.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7.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7.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7.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7.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7.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7.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7.pn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7.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7.png"/><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7.png"/><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7.pn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7.png"/><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7.pn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7.png"/><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7.png"/><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7.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7.pn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3.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7.png"/><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7.png"/><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7.png"/><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7.png"/><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7.png"/><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7.png"/><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7.png"/><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7.png"/><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7.png"/><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7.png"/><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7.png"/><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7.png"/><Relationship Id="rId4" Type="http://schemas.openxmlformats.org/officeDocument/2006/relationships/image" Target="../media/image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7.png"/><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7.png"/><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3.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 Id="rId3" Type="http://schemas.openxmlformats.org/officeDocument/2006/relationships/image" Target="../media/image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7.png"/><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 Id="rId3" Type="http://schemas.openxmlformats.org/officeDocument/2006/relationships/image" Target="../media/image7.png"/><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7.png"/><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7.png"/><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48" name="Shape 48"/>
        <p:cNvGrpSpPr/>
        <p:nvPr/>
      </p:nvGrpSpPr>
      <p:grpSpPr>
        <a:xfrm>
          <a:off x="0" y="0"/>
          <a:ext cx="0" cy="0"/>
          <a:chOff x="0" y="0"/>
          <a:chExt cx="0" cy="0"/>
        </a:xfrm>
      </p:grpSpPr>
      <p:sp>
        <p:nvSpPr>
          <p:cNvPr id="49" name="Google Shape;49;p1"/>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 name="Google Shape;50;p1"/>
          <p:cNvSpPr/>
          <p:nvPr/>
        </p:nvSpPr>
        <p:spPr>
          <a:xfrm>
            <a:off x="1227773" y="4163619"/>
            <a:ext cx="110239" cy="281901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 name="Google Shape;51;p1"/>
          <p:cNvSpPr/>
          <p:nvPr/>
        </p:nvSpPr>
        <p:spPr>
          <a:xfrm>
            <a:off x="-2777871" y="-207073"/>
            <a:ext cx="3806574" cy="208323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 name="Google Shape;52;p1"/>
          <p:cNvSpPr/>
          <p:nvPr/>
        </p:nvSpPr>
        <p:spPr>
          <a:xfrm>
            <a:off x="1543050" y="-1"/>
            <a:ext cx="3515334" cy="3194719"/>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 name="Google Shape;53;p1"/>
          <p:cNvSpPr txBox="1"/>
          <p:nvPr/>
        </p:nvSpPr>
        <p:spPr>
          <a:xfrm>
            <a:off x="1848442" y="8986256"/>
            <a:ext cx="14601579" cy="607557"/>
          </a:xfrm>
          <a:prstGeom prst="rect">
            <a:avLst/>
          </a:prstGeom>
          <a:noFill/>
          <a:ln>
            <a:noFill/>
          </a:ln>
        </p:spPr>
        <p:txBody>
          <a:bodyPr anchorCtr="0" anchor="t" bIns="0" lIns="0" spcFirstLastPara="1" rIns="0" wrap="square" tIns="0">
            <a:spAutoFit/>
          </a:bodyPr>
          <a:lstStyle/>
          <a:p>
            <a:pPr indent="0" lvl="0" marL="0" marR="0" rtl="0" algn="l">
              <a:lnSpc>
                <a:spcPct val="95833"/>
              </a:lnSpc>
              <a:spcBef>
                <a:spcPts val="0"/>
              </a:spcBef>
              <a:spcAft>
                <a:spcPts val="0"/>
              </a:spcAft>
              <a:buClr>
                <a:srgbClr val="0433FF"/>
              </a:buClr>
              <a:buSzPts val="4800"/>
              <a:buFont typeface="Arial"/>
              <a:buNone/>
            </a:pPr>
            <a:r>
              <a:rPr b="1" i="0" lang="en-US" sz="4800" u="none" cap="none" strike="noStrike">
                <a:solidFill>
                  <a:srgbClr val="0433FF"/>
                </a:solidFill>
                <a:latin typeface="Arial"/>
                <a:ea typeface="Arial"/>
                <a:cs typeface="Arial"/>
                <a:sym typeface="Arial"/>
              </a:rPr>
              <a:t>CNS EXAM PREP COURSE</a:t>
            </a:r>
            <a:endParaRPr/>
          </a:p>
        </p:txBody>
      </p:sp>
      <p:sp>
        <p:nvSpPr>
          <p:cNvPr id="54" name="Google Shape;54;p1"/>
          <p:cNvSpPr txBox="1"/>
          <p:nvPr/>
        </p:nvSpPr>
        <p:spPr>
          <a:xfrm>
            <a:off x="17258512" y="9210674"/>
            <a:ext cx="153964"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1</a:t>
            </a:r>
            <a:endParaRPr/>
          </a:p>
        </p:txBody>
      </p:sp>
      <p:sp>
        <p:nvSpPr>
          <p:cNvPr id="55" name="Google Shape;55;p1"/>
          <p:cNvSpPr/>
          <p:nvPr/>
        </p:nvSpPr>
        <p:spPr>
          <a:xfrm>
            <a:off x="14240805" y="-207074"/>
            <a:ext cx="3086123"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 name="Google Shape;56;p1"/>
          <p:cNvSpPr txBox="1"/>
          <p:nvPr/>
        </p:nvSpPr>
        <p:spPr>
          <a:xfrm>
            <a:off x="1848443" y="3434419"/>
            <a:ext cx="9853147" cy="3609451"/>
          </a:xfrm>
          <a:prstGeom prst="rect">
            <a:avLst/>
          </a:prstGeom>
          <a:noFill/>
          <a:ln>
            <a:noFill/>
          </a:ln>
        </p:spPr>
        <p:txBody>
          <a:bodyPr anchorCtr="0" anchor="t" bIns="0" lIns="0" spcFirstLastPara="1" rIns="0" wrap="square" tIns="0">
            <a:spAutoFit/>
          </a:bodyPr>
          <a:lstStyle/>
          <a:p>
            <a:pPr indent="0" lvl="0" marL="0" marR="0" rtl="0" algn="l">
              <a:lnSpc>
                <a:spcPct val="143283"/>
              </a:lnSpc>
              <a:spcBef>
                <a:spcPts val="0"/>
              </a:spcBef>
              <a:spcAft>
                <a:spcPts val="0"/>
              </a:spcAft>
              <a:buClr>
                <a:srgbClr val="1C5739"/>
              </a:buClr>
              <a:buSzPts val="6700"/>
              <a:buFont typeface="Poppins SemiBold"/>
              <a:buNone/>
            </a:pPr>
            <a:r>
              <a:rPr b="0" i="0" lang="en-US" sz="6700" u="none" cap="none" strike="noStrike">
                <a:solidFill>
                  <a:srgbClr val="1C5739"/>
                </a:solidFill>
                <a:latin typeface="Poppins SemiBold"/>
                <a:ea typeface="Poppins SemiBold"/>
                <a:cs typeface="Poppins SemiBold"/>
                <a:sym typeface="Poppins SemiBold"/>
              </a:rPr>
              <a:t>Domain VI Medical Nutrition Therapy &amp; VII Public Health</a:t>
            </a:r>
            <a:endParaRPr/>
          </a:p>
        </p:txBody>
      </p:sp>
      <p:grpSp>
        <p:nvGrpSpPr>
          <p:cNvPr id="57" name="Google Shape;57;p1"/>
          <p:cNvGrpSpPr/>
          <p:nvPr/>
        </p:nvGrpSpPr>
        <p:grpSpPr>
          <a:xfrm>
            <a:off x="11608604" y="-86308"/>
            <a:ext cx="6670103" cy="10975076"/>
            <a:chOff x="-1" y="-2"/>
            <a:chExt cx="6670102" cy="10975075"/>
          </a:xfrm>
        </p:grpSpPr>
        <p:pic>
          <p:nvPicPr>
            <p:cNvPr descr="student-849828_1280.jpg" id="58" name="Google Shape;58;p1"/>
            <p:cNvPicPr preferRelativeResize="0"/>
            <p:nvPr/>
          </p:nvPicPr>
          <p:blipFill rotWithShape="1">
            <a:blip r:embed="rId5">
              <a:alphaModFix/>
            </a:blip>
            <a:srcRect b="0" l="28766" r="28766" t="0"/>
            <a:stretch/>
          </p:blipFill>
          <p:spPr>
            <a:xfrm>
              <a:off x="0" y="-2"/>
              <a:ext cx="6670101" cy="10467099"/>
            </a:xfrm>
            <a:prstGeom prst="rect">
              <a:avLst/>
            </a:prstGeom>
            <a:noFill/>
            <a:ln>
              <a:noFill/>
            </a:ln>
          </p:spPr>
        </p:pic>
        <p:sp>
          <p:nvSpPr>
            <p:cNvPr id="59" name="Google Shape;59;p1"/>
            <p:cNvSpPr txBox="1"/>
            <p:nvPr/>
          </p:nvSpPr>
          <p:spPr>
            <a:xfrm>
              <a:off x="-1" y="10543272"/>
              <a:ext cx="6670097" cy="431801"/>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Helvetica Neue"/>
                <a:buNone/>
              </a:pPr>
              <a:r>
                <a:rPr b="0" i="0" lang="en-US" sz="1800" u="none" cap="none" strike="noStrike">
                  <a:solidFill>
                    <a:srgbClr val="000000"/>
                  </a:solidFill>
                  <a:latin typeface="Helvetica Neue"/>
                  <a:ea typeface="Helvetica Neue"/>
                  <a:cs typeface="Helvetica Neue"/>
                  <a:sym typeface="Helvetica Neue"/>
                </a:rPr>
                <a:t>Caption</a:t>
              </a:r>
              <a:endParaRPr/>
            </a:p>
          </p:txBody>
        </p:sp>
      </p:grpSp>
      <p:sp>
        <p:nvSpPr>
          <p:cNvPr id="60" name="Google Shape;60;p1"/>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latin typeface="Calibri"/>
                <a:ea typeface="Calibri"/>
                <a:cs typeface="Calibri"/>
                <a:sym typeface="Calibri"/>
              </a:rPr>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grpSp>
        <p:nvGrpSpPr>
          <p:cNvPr id="167" name="Google Shape;167;p10"/>
          <p:cNvGrpSpPr/>
          <p:nvPr/>
        </p:nvGrpSpPr>
        <p:grpSpPr>
          <a:xfrm>
            <a:off x="-380180" y="-14"/>
            <a:ext cx="19048357" cy="3086121"/>
            <a:chOff x="-1" y="-1"/>
            <a:chExt cx="19048355" cy="3086120"/>
          </a:xfrm>
        </p:grpSpPr>
        <p:sp>
          <p:nvSpPr>
            <p:cNvPr id="168" name="Google Shape;168;p10"/>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69" name="Google Shape;169;p10"/>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70" name="Google Shape;170;p10"/>
          <p:cNvSpPr txBox="1"/>
          <p:nvPr/>
        </p:nvSpPr>
        <p:spPr>
          <a:xfrm>
            <a:off x="1275347" y="696251"/>
            <a:ext cx="16800356" cy="18960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Summary Table - Dermatological Disorders</a:t>
            </a:r>
            <a:endParaRPr/>
          </a:p>
        </p:txBody>
      </p:sp>
      <p:sp>
        <p:nvSpPr>
          <p:cNvPr id="171" name="Google Shape;171;p1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72" name="Google Shape;172;p10"/>
          <p:cNvGraphicFramePr/>
          <p:nvPr/>
        </p:nvGraphicFramePr>
        <p:xfrm>
          <a:off x="2524303" y="3841920"/>
          <a:ext cx="3000000" cy="3000000"/>
        </p:xfrm>
        <a:graphic>
          <a:graphicData uri="http://schemas.openxmlformats.org/drawingml/2006/table">
            <a:tbl>
              <a:tblPr bandRow="1">
                <a:noFill/>
                <a:tableStyleId>{81BB50B0-6FA8-4905-9805-7646F599B48B}</a:tableStyleId>
              </a:tblPr>
              <a:tblGrid>
                <a:gridCol w="2135725"/>
                <a:gridCol w="5443400"/>
                <a:gridCol w="6250050"/>
              </a:tblGrid>
              <a:tr h="1022575">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Condition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Primary Nutrition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Diet Pattern</a:t>
                      </a:r>
                      <a:endParaRPr/>
                    </a:p>
                  </a:txBody>
                  <a:tcPr marT="12700" marB="12700" marR="12700" marL="12700" anchor="ctr"/>
                </a:tc>
              </a:tr>
              <a:tr h="65972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Acne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Insulin, inflammation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Low-GI</a:t>
                      </a:r>
                      <a:endParaRPr/>
                    </a:p>
                  </a:txBody>
                  <a:tcPr marT="12700" marB="12700" marR="12700" marL="12700" anchor="ctr"/>
                </a:tc>
              </a:tr>
              <a:tr h="102257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Eczema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Barrier, immunity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Elimination + anti-inflammatory</a:t>
                      </a:r>
                      <a:endParaRPr/>
                    </a:p>
                  </a:txBody>
                  <a:tcPr marT="12700" marB="12700" marR="12700" marL="12700" anchor="ctr"/>
                </a:tc>
              </a:tr>
              <a:tr h="65972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Psoriasis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Systemic inflammation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Mediterranean</a:t>
                      </a:r>
                      <a:endParaRPr/>
                    </a:p>
                  </a:txBody>
                  <a:tcPr marT="12700" marB="12700" marR="12700" marL="12700" anchor="ctr"/>
                </a:tc>
              </a:tr>
              <a:tr h="65972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Rosacea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Vascular &amp; GI triggers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Trigger-elimination</a:t>
                      </a:r>
                      <a:endParaRPr/>
                    </a:p>
                  </a:txBody>
                  <a:tcPr marT="12700" marB="12700" marR="12700" marL="12700" anchor="ctr"/>
                </a:tc>
              </a:tr>
              <a:tr h="65972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Alopecia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Micronutrient sufficiency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High-protein, repletion</a:t>
                      </a:r>
                      <a:endParaRPr/>
                    </a:p>
                  </a:txBody>
                  <a:tcPr marT="12700" marB="12700" marR="12700" marL="12700" anchor="ctr"/>
                </a:tc>
              </a:tr>
              <a:tr h="65972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Urticaria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Histamine load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Low-histamine</a:t>
                      </a:r>
                      <a:endParaRPr/>
                    </a:p>
                  </a:txBody>
                  <a:tcPr marT="12700" marB="12700" marR="12700" marL="12700" anchor="ctr"/>
                </a:tc>
              </a:tr>
            </a:tbl>
          </a:graphicData>
        </a:graphic>
      </p:graphicFrame>
      <p:sp>
        <p:nvSpPr>
          <p:cNvPr id="173" name="Google Shape;173;p10"/>
          <p:cNvSpPr/>
          <p:nvPr/>
        </p:nvSpPr>
        <p:spPr>
          <a:xfrm>
            <a:off x="16149125" y="1048400"/>
            <a:ext cx="1579200" cy="15633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p107"/>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62" name="Google Shape;1262;p107"/>
          <p:cNvGrpSpPr/>
          <p:nvPr/>
        </p:nvGrpSpPr>
        <p:grpSpPr>
          <a:xfrm>
            <a:off x="-528020" y="-83715"/>
            <a:ext cx="19048363" cy="3086121"/>
            <a:chOff x="-3" y="-1"/>
            <a:chExt cx="19048361" cy="3086120"/>
          </a:xfrm>
        </p:grpSpPr>
        <p:sp>
          <p:nvSpPr>
            <p:cNvPr id="1263" name="Google Shape;1263;p10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64" name="Google Shape;1264;p10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65" name="Google Shape;1265;p107"/>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Program-Aligned Food Safety Mapping</a:t>
            </a:r>
            <a:endParaRPr/>
          </a:p>
        </p:txBody>
      </p:sp>
      <p:sp>
        <p:nvSpPr>
          <p:cNvPr id="1266" name="Google Shape;1266;p10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67" name="Google Shape;1267;p107"/>
          <p:cNvGraphicFramePr/>
          <p:nvPr/>
        </p:nvGraphicFramePr>
        <p:xfrm>
          <a:off x="569419" y="3066307"/>
          <a:ext cx="3000000" cy="3000000"/>
        </p:xfrm>
        <a:graphic>
          <a:graphicData uri="http://schemas.openxmlformats.org/drawingml/2006/table">
            <a:tbl>
              <a:tblPr bandRow="1">
                <a:noFill/>
                <a:tableStyleId>{81BB50B0-6FA8-4905-9805-7646F599B48B}</a:tableStyleId>
              </a:tblPr>
              <a:tblGrid>
                <a:gridCol w="2562900"/>
                <a:gridCol w="1770775"/>
                <a:gridCol w="5158200"/>
                <a:gridCol w="3508450"/>
                <a:gridCol w="4148825"/>
              </a:tblGrid>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High-Risk Population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Food Safety Concern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WIC-Aligned Options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SNAP-Aligned Options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Institutional Feeding (Hospitals, LTC, Schools)</a:t>
                      </a:r>
                      <a:endParaRPr/>
                    </a:p>
                  </a:txBody>
                  <a:tcPr marT="12700" marB="12700" marR="12700" marL="12700" anchor="ctr"/>
                </a:tc>
              </a:tr>
              <a:tr h="8584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Pregnant &amp; Postpartum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Listeria, toxoplasmosis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Pasteurized milk, yogurt, hard cheeses; canned fish (low-mercury); eggs (fully cooked)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Same as WIC + frozen vegetables, cooked deli alternatives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No unpasteurized dairy; deli meats reheated to 165°F; no raw seafood</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Infants (&lt;1 yr)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Botulism, Salmonella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Iron-fortified infant formula, infant cereals, pureed meats/veg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Commercial infant foods; pasteurized products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Strict formula prep protocols; no honey; texture-modified foods</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Young Children (1–5 yrs)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Dehydration, bacterial illness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Pasteurized milk, eggs, peanut butter, fruits/veg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Fresh/frozen produce; fully cooked proteins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Cook-to-order eggs/meats; no raw milk/juice</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Older Adults (≥65 yrs)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Listeria, norovirus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Pasteurized dairy, canned meats/fish, shelf-stable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Ready-to-heat meals; frozen entrées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No salad bars; no cold deli meats; leftovers &lt;72 hrs</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Immunocompromised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Opportunistic pathogens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Pasteurized dairy, cooked beans, eggs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Avoid raw foods; shelf-stable &amp; frozen items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“Low microbial” or neutropenic diet; no raw produce</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Chronic Kidney Disease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Infection + sodium burden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Low-sodium canned foods; pasteurized dairy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Low-sodium frozen meals; cooked proteins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Sodium-controlled menus; no raw seafood</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Liver Disease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Vibrio, hepatic stress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Fully cooked fish; no alcohol-containing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Shelf-stable cooked proteins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Absolute exclusion of raw shellfish</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GI Disorders / IBD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Impaired gut barrier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Cooked vegetables, refined grains during flares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Same as WIC + peeled fruits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Texture-modified, low-residue options as needed</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Food-Insecure Households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Spoilage, storage limits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Shelf-stable milk, canned beans, peanut butter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Frozen produce, canned meats, shelf-stable grains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HACCP protocols; temperature logs</a:t>
                      </a:r>
                      <a:endParaRPr/>
                    </a:p>
                  </a:txBody>
                  <a:tcPr marT="12700" marB="12700" marR="12700" marL="12700" anchor="ctr"/>
                </a:tc>
              </a:tr>
              <a:tr h="591375">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Institutionalized (LTC, Hospitals)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Outbreak amplification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Pasteurized-only policy; no buffets; strict time–temp control</a:t>
                      </a:r>
                      <a:endParaRPr/>
                    </a:p>
                  </a:txBody>
                  <a:tcPr marT="12700" marB="12700" marR="12700" marL="12700" anchor="ctr"/>
                </a:tc>
              </a:tr>
            </a:tbl>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id="1272" name="Google Shape;1272;p109"/>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73" name="Google Shape;1273;p109"/>
          <p:cNvGrpSpPr/>
          <p:nvPr/>
        </p:nvGrpSpPr>
        <p:grpSpPr>
          <a:xfrm>
            <a:off x="-528020" y="-83715"/>
            <a:ext cx="19048363" cy="3086121"/>
            <a:chOff x="-3" y="-1"/>
            <a:chExt cx="19048361" cy="3086120"/>
          </a:xfrm>
        </p:grpSpPr>
        <p:sp>
          <p:nvSpPr>
            <p:cNvPr id="1274" name="Google Shape;1274;p10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75" name="Google Shape;1275;p10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76" name="Google Shape;1276;p109"/>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Identification of Populations at Risk for Food Safety Issues</a:t>
            </a:r>
            <a:endParaRPr/>
          </a:p>
        </p:txBody>
      </p:sp>
      <p:sp>
        <p:nvSpPr>
          <p:cNvPr id="1277" name="Google Shape;1277;p10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78" name="Google Shape;1278;p109"/>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
        <p:nvSpPr>
          <p:cNvPr id="1279" name="Google Shape;1279;p109"/>
          <p:cNvSpPr txBox="1"/>
          <p:nvPr/>
        </p:nvSpPr>
        <p:spPr>
          <a:xfrm>
            <a:off x="998110" y="3680943"/>
            <a:ext cx="15540718" cy="5386575"/>
          </a:xfrm>
          <a:prstGeom prst="rect">
            <a:avLst/>
          </a:prstGeom>
          <a:noFill/>
          <a:ln>
            <a:noFill/>
          </a:ln>
        </p:spPr>
        <p:txBody>
          <a:bodyPr anchorCtr="0" anchor="t" bIns="45700" lIns="45700" spcFirstLastPara="1" rIns="45700" wrap="square" tIns="45700">
            <a:spAutoFit/>
          </a:bodyPr>
          <a:lstStyle/>
          <a:p>
            <a:pPr indent="-320842" lvl="0" marL="320842"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Certain populations are </a:t>
            </a:r>
            <a:r>
              <a:rPr b="1" i="0" lang="en-US" sz="3200" u="none" cap="none" strike="noStrike">
                <a:solidFill>
                  <a:srgbClr val="000000"/>
                </a:solidFill>
                <a:latin typeface="Times"/>
                <a:ea typeface="Times"/>
                <a:cs typeface="Times"/>
                <a:sym typeface="Times"/>
              </a:rPr>
              <a:t>more vulnerable to foodborne illness</a:t>
            </a:r>
            <a:r>
              <a:rPr b="0" i="0" lang="en-US" sz="3200" u="none" cap="none" strike="noStrike">
                <a:solidFill>
                  <a:srgbClr val="000000"/>
                </a:solidFill>
                <a:latin typeface="Times"/>
                <a:ea typeface="Times"/>
                <a:cs typeface="Times"/>
                <a:sym typeface="Times"/>
              </a:rPr>
              <a:t> due to </a:t>
            </a:r>
            <a:r>
              <a:rPr b="1" i="0" lang="en-US" sz="3200" u="none" cap="none" strike="noStrike">
                <a:solidFill>
                  <a:srgbClr val="000000"/>
                </a:solidFill>
                <a:latin typeface="Times"/>
                <a:ea typeface="Times"/>
                <a:cs typeface="Times"/>
                <a:sym typeface="Times"/>
              </a:rPr>
              <a:t>weakened immunity, altered physiology, reduced stomach acid, or limited food safety control</a:t>
            </a:r>
            <a:r>
              <a:rPr b="0" i="0" lang="en-US" sz="3200" u="none" cap="none" strike="noStrike">
                <a:solidFill>
                  <a:srgbClr val="000000"/>
                </a:solidFill>
                <a:latin typeface="Times"/>
                <a:ea typeface="Times"/>
                <a:cs typeface="Times"/>
                <a:sym typeface="Times"/>
              </a:rPr>
              <a:t>. Identification of these groups is essential for </a:t>
            </a:r>
            <a:r>
              <a:rPr b="1" i="0" lang="en-US" sz="3200" u="none" cap="none" strike="noStrike">
                <a:solidFill>
                  <a:srgbClr val="000000"/>
                </a:solidFill>
                <a:latin typeface="Times"/>
                <a:ea typeface="Times"/>
                <a:cs typeface="Times"/>
                <a:sym typeface="Times"/>
              </a:rPr>
              <a:t>targeted prevention, counseling, and policy protection</a:t>
            </a:r>
            <a:r>
              <a:rPr b="0" i="0" lang="en-US" sz="3200" u="none" cap="none" strike="noStrike">
                <a:solidFill>
                  <a:srgbClr val="000000"/>
                </a:solidFill>
                <a:latin typeface="Times"/>
                <a:ea typeface="Times"/>
                <a:cs typeface="Times"/>
                <a:sym typeface="Times"/>
              </a:rPr>
              <a:t>.</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800"/>
              <a:buFont typeface="Times"/>
              <a:buNone/>
            </a:pPr>
            <a:r>
              <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4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Clinical &amp; Public Health Applications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Nutrition professionals</a:t>
            </a:r>
            <a:r>
              <a:rPr b="0" i="0" lang="en-US" sz="3200" u="none" cap="none" strike="noStrike">
                <a:solidFill>
                  <a:srgbClr val="000000"/>
                </a:solidFill>
                <a:latin typeface="Times"/>
                <a:ea typeface="Times"/>
                <a:cs typeface="Times"/>
                <a:sym typeface="Times"/>
              </a:rPr>
              <a:t> should assess food safety risk as part of intake</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Education must be population-specific</a:t>
            </a:r>
            <a:r>
              <a:rPr b="0" i="0" lang="en-US" sz="3200" u="none" cap="none" strike="noStrike">
                <a:solidFill>
                  <a:srgbClr val="000000"/>
                </a:solidFill>
                <a:latin typeface="Times"/>
                <a:ea typeface="Times"/>
                <a:cs typeface="Times"/>
                <a:sym typeface="Times"/>
              </a:rPr>
              <a:t>, not one-size-fits-all</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High-risk groups require stricter food avoidance guidance</a:t>
            </a:r>
            <a:r>
              <a:rPr b="0" i="0" lang="en-US" sz="3200" u="none" cap="none" strike="noStrike">
                <a:solidFill>
                  <a:srgbClr val="000000"/>
                </a:solidFill>
                <a:latin typeface="Times"/>
                <a:ea typeface="Times"/>
                <a:cs typeface="Times"/>
                <a:sym typeface="Times"/>
              </a:rPr>
              <a:t>, not just general advice</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sp>
        <p:nvSpPr>
          <p:cNvPr id="1284" name="Google Shape;1284;p110"/>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85" name="Google Shape;1285;p110"/>
          <p:cNvGrpSpPr/>
          <p:nvPr/>
        </p:nvGrpSpPr>
        <p:grpSpPr>
          <a:xfrm>
            <a:off x="-528020" y="-83715"/>
            <a:ext cx="19048363" cy="3086121"/>
            <a:chOff x="-3" y="-1"/>
            <a:chExt cx="19048361" cy="3086120"/>
          </a:xfrm>
        </p:grpSpPr>
        <p:sp>
          <p:nvSpPr>
            <p:cNvPr id="1286" name="Google Shape;1286;p11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87" name="Google Shape;1287;p11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88" name="Google Shape;1288;p110"/>
          <p:cNvSpPr txBox="1"/>
          <p:nvPr/>
        </p:nvSpPr>
        <p:spPr>
          <a:xfrm>
            <a:off x="879198" y="334514"/>
            <a:ext cx="16981341" cy="22496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0433FF"/>
              </a:buClr>
              <a:buSzPts val="5800"/>
              <a:buFont typeface="Poppins"/>
              <a:buNone/>
            </a:pPr>
            <a:r>
              <a:rPr b="0" i="0" lang="en-US" sz="5800" u="none" cap="none" strike="noStrike">
                <a:solidFill>
                  <a:srgbClr val="0433FF"/>
                </a:solidFill>
                <a:latin typeface="Poppins"/>
                <a:ea typeface="Poppins"/>
                <a:cs typeface="Poppins"/>
                <a:sym typeface="Poppins"/>
              </a:rPr>
              <a:t>Tracking Current Outbreaks of Food-Borne Illness and Communicating With Clients</a:t>
            </a:r>
            <a:endParaRPr/>
          </a:p>
        </p:txBody>
      </p:sp>
      <p:sp>
        <p:nvSpPr>
          <p:cNvPr id="1289" name="Google Shape;1289;p11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90" name="Google Shape;1290;p110"/>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
        <p:nvSpPr>
          <p:cNvPr id="1291" name="Google Shape;1291;p110"/>
          <p:cNvSpPr txBox="1"/>
          <p:nvPr/>
        </p:nvSpPr>
        <p:spPr>
          <a:xfrm>
            <a:off x="998110" y="3680943"/>
            <a:ext cx="15540718" cy="4434837"/>
          </a:xfrm>
          <a:prstGeom prst="rect">
            <a:avLst/>
          </a:prstGeom>
          <a:noFill/>
          <a:ln>
            <a:noFill/>
          </a:ln>
        </p:spPr>
        <p:txBody>
          <a:bodyPr anchorCtr="0" anchor="t" bIns="45700" lIns="45700" spcFirstLastPara="1" rIns="45700" wrap="square" tIns="45700">
            <a:spAutoFit/>
          </a:bodyPr>
          <a:lstStyle/>
          <a:p>
            <a:pPr indent="-203200" lvl="0" marL="120315"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Nutrition professionals play a key role in </a:t>
            </a:r>
            <a:r>
              <a:rPr b="1" i="0" lang="en-US" sz="3200" u="none" cap="none" strike="noStrike">
                <a:solidFill>
                  <a:srgbClr val="000000"/>
                </a:solidFill>
                <a:latin typeface="Times"/>
                <a:ea typeface="Times"/>
                <a:cs typeface="Times"/>
                <a:sym typeface="Times"/>
              </a:rPr>
              <a:t>early awareness, client education, and risk communication</a:t>
            </a:r>
            <a:r>
              <a:rPr b="0" i="0" lang="en-US" sz="3200" u="none" cap="none" strike="noStrike">
                <a:solidFill>
                  <a:srgbClr val="000000"/>
                </a:solidFill>
                <a:latin typeface="Times"/>
                <a:ea typeface="Times"/>
                <a:cs typeface="Times"/>
                <a:sym typeface="Times"/>
              </a:rPr>
              <a:t> during foodborne illness outbreaks. This requires knowing </a:t>
            </a:r>
            <a:r>
              <a:rPr b="1" i="0" lang="en-US" sz="3200" u="none" cap="none" strike="noStrike">
                <a:solidFill>
                  <a:srgbClr val="000000"/>
                </a:solidFill>
                <a:latin typeface="Times"/>
                <a:ea typeface="Times"/>
                <a:cs typeface="Times"/>
                <a:sym typeface="Times"/>
              </a:rPr>
              <a:t>where to track reliable outbreak data</a:t>
            </a:r>
            <a:r>
              <a:rPr b="0" i="0" lang="en-US" sz="3200" u="none" cap="none" strike="noStrike">
                <a:solidFill>
                  <a:srgbClr val="000000"/>
                </a:solidFill>
                <a:latin typeface="Times"/>
                <a:ea typeface="Times"/>
                <a:cs typeface="Times"/>
                <a:sym typeface="Times"/>
              </a:rPr>
              <a:t> and </a:t>
            </a:r>
            <a:r>
              <a:rPr b="1" i="0" lang="en-US" sz="3200" u="none" cap="none" strike="noStrike">
                <a:solidFill>
                  <a:srgbClr val="000000"/>
                </a:solidFill>
                <a:latin typeface="Times"/>
                <a:ea typeface="Times"/>
                <a:cs typeface="Times"/>
                <a:sym typeface="Times"/>
              </a:rPr>
              <a:t>how to translate alerts into calm, actionable guidance</a:t>
            </a:r>
            <a:r>
              <a:rPr b="0" i="0" lang="en-US" sz="3200" u="none" cap="none" strike="noStrike">
                <a:solidFill>
                  <a:srgbClr val="000000"/>
                </a:solidFill>
                <a:latin typeface="Times"/>
                <a:ea typeface="Times"/>
                <a:cs typeface="Times"/>
                <a:sym typeface="Times"/>
              </a:rPr>
              <a:t>.</a:t>
            </a:r>
            <a:endParaRPr/>
          </a:p>
          <a:p>
            <a:pPr indent="-117642" lvl="0" marL="320842"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203200" lvl="0" marL="120315"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Foodborne illness surveillance and client communication are </a:t>
            </a:r>
            <a:r>
              <a:rPr b="1" i="0" lang="en-US" sz="3200" u="none" cap="none" strike="noStrike">
                <a:solidFill>
                  <a:srgbClr val="000000"/>
                </a:solidFill>
                <a:latin typeface="Times"/>
                <a:ea typeface="Times"/>
                <a:cs typeface="Times"/>
                <a:sym typeface="Times"/>
              </a:rPr>
              <a:t>core public health functions</a:t>
            </a:r>
            <a:r>
              <a:rPr b="0" i="0" lang="en-US" sz="3200" u="none" cap="none" strike="noStrike">
                <a:solidFill>
                  <a:srgbClr val="000000"/>
                </a:solidFill>
                <a:latin typeface="Times"/>
                <a:ea typeface="Times"/>
                <a:cs typeface="Times"/>
                <a:sym typeface="Times"/>
              </a:rPr>
              <a:t>. They protect populations by </a:t>
            </a:r>
            <a:r>
              <a:rPr b="1" i="0" lang="en-US" sz="3200" u="none" cap="none" strike="noStrike">
                <a:solidFill>
                  <a:srgbClr val="000000"/>
                </a:solidFill>
                <a:latin typeface="Times"/>
                <a:ea typeface="Times"/>
                <a:cs typeface="Times"/>
                <a:sym typeface="Times"/>
              </a:rPr>
              <a:t>detecting outbreaks early, preventing spread, reducing severity, and informing policy</a:t>
            </a:r>
            <a:r>
              <a:rPr b="0" i="0" lang="en-US" sz="3200" u="none" cap="none" strike="noStrike">
                <a:solidFill>
                  <a:srgbClr val="000000"/>
                </a:solidFill>
                <a:latin typeface="Times"/>
                <a:ea typeface="Times"/>
                <a:cs typeface="Times"/>
                <a:sym typeface="Times"/>
              </a:rPr>
              <a:t>.</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800"/>
              <a:buFont typeface="Times"/>
              <a:buNone/>
            </a:pPr>
            <a:r>
              <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sp>
        <p:nvSpPr>
          <p:cNvPr id="1296" name="Google Shape;1296;p111"/>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97" name="Google Shape;1297;p111"/>
          <p:cNvGrpSpPr/>
          <p:nvPr/>
        </p:nvGrpSpPr>
        <p:grpSpPr>
          <a:xfrm>
            <a:off x="-528020" y="-83715"/>
            <a:ext cx="19048363" cy="3086121"/>
            <a:chOff x="-3" y="-1"/>
            <a:chExt cx="19048361" cy="3086120"/>
          </a:xfrm>
        </p:grpSpPr>
        <p:sp>
          <p:nvSpPr>
            <p:cNvPr id="1298" name="Google Shape;1298;p11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99" name="Google Shape;1299;p11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00" name="Google Shape;1300;p111"/>
          <p:cNvSpPr txBox="1"/>
          <p:nvPr/>
        </p:nvSpPr>
        <p:spPr>
          <a:xfrm>
            <a:off x="879198" y="334514"/>
            <a:ext cx="16981341" cy="35831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Public Health Core Functions in Foodborne Illness</a:t>
            </a:r>
            <a:endParaRPr/>
          </a:p>
          <a:p>
            <a:pPr indent="0" lvl="0" marL="0" marR="0" rtl="0" algn="l">
              <a:lnSpc>
                <a:spcPct val="100000"/>
              </a:lnSpc>
              <a:spcBef>
                <a:spcPts val="0"/>
              </a:spcBef>
              <a:spcAft>
                <a:spcPts val="0"/>
              </a:spcAft>
              <a:buClr>
                <a:srgbClr val="000000"/>
              </a:buClr>
              <a:buSzPts val="5800"/>
              <a:buFont typeface="Times"/>
              <a:buNone/>
            </a:pPr>
            <a:r>
              <a:t/>
            </a:r>
            <a:endParaRPr b="0" i="0" sz="5800" u="none" cap="none" strike="noStrike">
              <a:solidFill>
                <a:srgbClr val="FFFFFF"/>
              </a:solidFill>
              <a:latin typeface="Poppins"/>
              <a:ea typeface="Poppins"/>
              <a:cs typeface="Poppins"/>
              <a:sym typeface="Poppins"/>
            </a:endParaRPr>
          </a:p>
        </p:txBody>
      </p:sp>
      <p:sp>
        <p:nvSpPr>
          <p:cNvPr id="1301" name="Google Shape;1301;p11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02" name="Google Shape;1302;p111"/>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graphicFrame>
        <p:nvGraphicFramePr>
          <p:cNvPr id="1303" name="Google Shape;1303;p111"/>
          <p:cNvGraphicFramePr/>
          <p:nvPr/>
        </p:nvGraphicFramePr>
        <p:xfrm>
          <a:off x="2807928" y="4042771"/>
          <a:ext cx="3000000" cy="3000000"/>
        </p:xfrm>
        <a:graphic>
          <a:graphicData uri="http://schemas.openxmlformats.org/drawingml/2006/table">
            <a:tbl>
              <a:tblPr bandRow="1">
                <a:noFill/>
                <a:tableStyleId>{81BB50B0-6FA8-4905-9805-7646F599B48B}</a:tableStyleId>
              </a:tblPr>
              <a:tblGrid>
                <a:gridCol w="3446225"/>
                <a:gridCol w="8930250"/>
              </a:tblGrid>
              <a:tr h="14570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Public Health Function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How Foodborne Tracking Fits</a:t>
                      </a:r>
                      <a:endParaRPr/>
                    </a:p>
                  </a:txBody>
                  <a:tcPr marT="12700" marB="12700" marR="12700" marL="12700" anchor="ctr"/>
                </a:tc>
              </a:tr>
              <a:tr h="14570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Assessment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Surveillance systems detect trends, clusters, and emerging threats</a:t>
                      </a:r>
                      <a:endParaRPr/>
                    </a:p>
                  </a:txBody>
                  <a:tcPr marT="12700" marB="12700" marR="12700" marL="12700" anchor="ctr"/>
                </a:tc>
              </a:tr>
              <a:tr h="9400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Policy Development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Data inform regulations, recalls, and food safety standards</a:t>
                      </a:r>
                      <a:endParaRPr/>
                    </a:p>
                  </a:txBody>
                  <a:tcPr marT="12700" marB="12700" marR="12700" marL="12700" anchor="ctr"/>
                </a:tc>
              </a:tr>
              <a:tr h="9400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Assurance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Ensures safe food systems through education and enforcement</a:t>
                      </a:r>
                      <a:endParaRPr/>
                    </a:p>
                  </a:txBody>
                  <a:tcPr marT="12700" marB="12700" marR="12700" marL="12700" anchor="ctr"/>
                </a:tc>
              </a:tr>
            </a:tbl>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7" name="Shape 1307"/>
        <p:cNvGrpSpPr/>
        <p:nvPr/>
      </p:nvGrpSpPr>
      <p:grpSpPr>
        <a:xfrm>
          <a:off x="0" y="0"/>
          <a:ext cx="0" cy="0"/>
          <a:chOff x="0" y="0"/>
          <a:chExt cx="0" cy="0"/>
        </a:xfrm>
      </p:grpSpPr>
      <p:sp>
        <p:nvSpPr>
          <p:cNvPr id="1308" name="Google Shape;1308;p112"/>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09" name="Google Shape;1309;p112"/>
          <p:cNvGrpSpPr/>
          <p:nvPr/>
        </p:nvGrpSpPr>
        <p:grpSpPr>
          <a:xfrm>
            <a:off x="-528020" y="-83715"/>
            <a:ext cx="19048363" cy="3086121"/>
            <a:chOff x="-3" y="-1"/>
            <a:chExt cx="19048361" cy="3086120"/>
          </a:xfrm>
        </p:grpSpPr>
        <p:sp>
          <p:nvSpPr>
            <p:cNvPr id="1310" name="Google Shape;1310;p11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11" name="Google Shape;1311;p11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12" name="Google Shape;1312;p112"/>
          <p:cNvSpPr txBox="1"/>
          <p:nvPr/>
        </p:nvSpPr>
        <p:spPr>
          <a:xfrm>
            <a:off x="1179548" y="860127"/>
            <a:ext cx="16981342" cy="22496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Surveillance: Protecting the Population</a:t>
            </a:r>
            <a:endParaRPr/>
          </a:p>
        </p:txBody>
      </p:sp>
      <p:sp>
        <p:nvSpPr>
          <p:cNvPr id="1313" name="Google Shape;1313;p11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14" name="Google Shape;1314;p112"/>
          <p:cNvSpPr txBox="1"/>
          <p:nvPr/>
        </p:nvSpPr>
        <p:spPr>
          <a:xfrm>
            <a:off x="1247241" y="3497581"/>
            <a:ext cx="16845957" cy="6289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Public health agencies monitor foodborne illness through:</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Case reporting by clinicians and labs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Pathogen fingerprinting and genome sequencing</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National outbreak databases</a:t>
            </a:r>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This enables: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Rapid identification of </a:t>
            </a:r>
            <a:r>
              <a:rPr b="1" i="0" lang="en-US" sz="3200" u="none" cap="none" strike="noStrike">
                <a:solidFill>
                  <a:srgbClr val="000000"/>
                </a:solidFill>
                <a:latin typeface="Times"/>
                <a:ea typeface="Times"/>
                <a:cs typeface="Times"/>
                <a:sym typeface="Times"/>
              </a:rPr>
              <a:t>contaminated foods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Targeted recalls instead of broad panic</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Protection of high-risk groups</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sp>
        <p:nvSpPr>
          <p:cNvPr id="1319" name="Google Shape;1319;p113"/>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20" name="Google Shape;1320;p113"/>
          <p:cNvGrpSpPr/>
          <p:nvPr/>
        </p:nvGrpSpPr>
        <p:grpSpPr>
          <a:xfrm>
            <a:off x="-528020" y="-83715"/>
            <a:ext cx="19048363" cy="3086121"/>
            <a:chOff x="-3" y="-1"/>
            <a:chExt cx="19048361" cy="3086120"/>
          </a:xfrm>
        </p:grpSpPr>
        <p:sp>
          <p:nvSpPr>
            <p:cNvPr id="1321" name="Google Shape;1321;p11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22" name="Google Shape;1322;p11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23" name="Google Shape;1323;p113"/>
          <p:cNvSpPr txBox="1"/>
          <p:nvPr/>
        </p:nvSpPr>
        <p:spPr>
          <a:xfrm>
            <a:off x="1179548" y="860127"/>
            <a:ext cx="16981342" cy="35831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Prevention at Scale (Upstream Impact)</a:t>
            </a:r>
            <a:endParaRPr/>
          </a:p>
          <a:p>
            <a:pPr indent="0" lvl="0" marL="0" marR="0" rtl="0" algn="l">
              <a:lnSpc>
                <a:spcPct val="100000"/>
              </a:lnSpc>
              <a:spcBef>
                <a:spcPts val="0"/>
              </a:spcBef>
              <a:spcAft>
                <a:spcPts val="0"/>
              </a:spcAft>
              <a:buClr>
                <a:srgbClr val="000000"/>
              </a:buClr>
              <a:buSzPts val="5800"/>
              <a:buFont typeface="Times"/>
              <a:buNone/>
            </a:pPr>
            <a:r>
              <a:t/>
            </a:r>
            <a:endParaRPr b="0" i="0" sz="5800" u="none" cap="none" strike="noStrike">
              <a:solidFill>
                <a:srgbClr val="FFFFFF"/>
              </a:solidFill>
              <a:latin typeface="Poppins"/>
              <a:ea typeface="Poppins"/>
              <a:cs typeface="Poppins"/>
              <a:sym typeface="Poppins"/>
            </a:endParaRPr>
          </a:p>
          <a:p>
            <a:pPr indent="0" lvl="0" marL="0" marR="0" rtl="0" algn="l">
              <a:lnSpc>
                <a:spcPct val="156896"/>
              </a:lnSpc>
              <a:spcBef>
                <a:spcPts val="0"/>
              </a:spcBef>
              <a:spcAft>
                <a:spcPts val="0"/>
              </a:spcAft>
              <a:buClr>
                <a:srgbClr val="FFFFFF"/>
              </a:buClr>
              <a:buSzPts val="5800"/>
              <a:buFont typeface="Poppins"/>
              <a:buNone/>
            </a:pPr>
            <a:r>
              <a:t/>
            </a:r>
            <a:endParaRPr b="0" i="0" sz="5800" u="none" cap="none" strike="noStrike">
              <a:solidFill>
                <a:srgbClr val="FFFFFF"/>
              </a:solidFill>
              <a:latin typeface="Poppins"/>
              <a:ea typeface="Poppins"/>
              <a:cs typeface="Poppins"/>
              <a:sym typeface="Poppins"/>
            </a:endParaRPr>
          </a:p>
        </p:txBody>
      </p:sp>
      <p:sp>
        <p:nvSpPr>
          <p:cNvPr id="1324" name="Google Shape;1324;p11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25" name="Google Shape;1325;p113"/>
          <p:cNvGraphicFramePr/>
          <p:nvPr/>
        </p:nvGraphicFramePr>
        <p:xfrm>
          <a:off x="3802282" y="3771297"/>
          <a:ext cx="3000000" cy="3000000"/>
        </p:xfrm>
        <a:graphic>
          <a:graphicData uri="http://schemas.openxmlformats.org/drawingml/2006/table">
            <a:tbl>
              <a:tblPr bandRow="1">
                <a:noFill/>
                <a:tableStyleId>{81BB50B0-6FA8-4905-9805-7646F599B48B}</a:tableStyleId>
              </a:tblPr>
              <a:tblGrid>
                <a:gridCol w="4225550"/>
                <a:gridCol w="6162200"/>
              </a:tblGrid>
              <a:tr h="8916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Public Health 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Population-Level Outcome</a:t>
                      </a:r>
                      <a:endParaRPr/>
                    </a:p>
                  </a:txBody>
                  <a:tcPr marT="12700" marB="12700" marR="12700" marL="12700" anchor="ctr"/>
                </a:tc>
              </a:tr>
              <a:tr h="89167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Product recalls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Reduced exposure for millions</a:t>
                      </a:r>
                      <a:endParaRPr/>
                    </a:p>
                  </a:txBody>
                  <a:tcPr marT="12700" marB="12700" marR="12700" marL="12700" anchor="ctr"/>
                </a:tc>
              </a:tr>
              <a:tr h="89167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Facility inspections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Safer food production</a:t>
                      </a:r>
                      <a:endParaRPr/>
                    </a:p>
                  </a:txBody>
                  <a:tcPr marT="12700" marB="12700" marR="12700" marL="12700" anchor="ctr"/>
                </a:tc>
              </a:tr>
              <a:tr h="13821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Mandatory pasteurization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Near-elimination of certain infections</a:t>
                      </a:r>
                      <a:endParaRPr/>
                    </a:p>
                  </a:txBody>
                  <a:tcPr marT="12700" marB="12700" marR="12700" marL="12700" anchor="ctr"/>
                </a:tc>
              </a:tr>
              <a:tr h="89167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Food safety education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Reduced household transmission</a:t>
                      </a:r>
                      <a:endParaRPr/>
                    </a:p>
                  </a:txBody>
                  <a:tcPr marT="12700" marB="12700" marR="12700" marL="12700" anchor="ctr"/>
                </a:tc>
              </a:tr>
            </a:tbl>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9" name="Shape 1329"/>
        <p:cNvGrpSpPr/>
        <p:nvPr/>
      </p:nvGrpSpPr>
      <p:grpSpPr>
        <a:xfrm>
          <a:off x="0" y="0"/>
          <a:ext cx="0" cy="0"/>
          <a:chOff x="0" y="0"/>
          <a:chExt cx="0" cy="0"/>
        </a:xfrm>
      </p:grpSpPr>
      <p:sp>
        <p:nvSpPr>
          <p:cNvPr id="1330" name="Google Shape;1330;p114"/>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31" name="Google Shape;1331;p114"/>
          <p:cNvGrpSpPr/>
          <p:nvPr/>
        </p:nvGrpSpPr>
        <p:grpSpPr>
          <a:xfrm>
            <a:off x="-528020" y="-83715"/>
            <a:ext cx="19048363" cy="3086121"/>
            <a:chOff x="-3" y="-1"/>
            <a:chExt cx="19048361" cy="3086120"/>
          </a:xfrm>
        </p:grpSpPr>
        <p:sp>
          <p:nvSpPr>
            <p:cNvPr id="1332" name="Google Shape;1332;p11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33" name="Google Shape;1333;p11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34" name="Google Shape;1334;p114"/>
          <p:cNvSpPr txBox="1"/>
          <p:nvPr/>
        </p:nvSpPr>
        <p:spPr>
          <a:xfrm>
            <a:off x="1179548" y="860127"/>
            <a:ext cx="16981342" cy="10939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Risk Communication: A Public Health Skill</a:t>
            </a:r>
            <a:endParaRPr/>
          </a:p>
        </p:txBody>
      </p:sp>
      <p:sp>
        <p:nvSpPr>
          <p:cNvPr id="1335" name="Google Shape;1335;p11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36" name="Google Shape;1336;p114"/>
          <p:cNvSpPr txBox="1"/>
          <p:nvPr/>
        </p:nvSpPr>
        <p:spPr>
          <a:xfrm>
            <a:off x="1573782" y="3756680"/>
            <a:ext cx="7579401" cy="5781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Effective public health communication: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Prevents misinformation and panic</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Encourages appropriate action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Maintains public trust</a:t>
            </a:r>
            <a:endParaRPr/>
          </a:p>
          <a:p>
            <a:pPr indent="0" lvl="0" marL="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Nutrition professionals act as: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Trusted messengers</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Translators of technical alerts into plain language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Cultural and literacy bridges</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115"/>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42" name="Google Shape;1342;p115"/>
          <p:cNvGrpSpPr/>
          <p:nvPr/>
        </p:nvGrpSpPr>
        <p:grpSpPr>
          <a:xfrm>
            <a:off x="-528020" y="-83715"/>
            <a:ext cx="19048363" cy="3086121"/>
            <a:chOff x="-3" y="-1"/>
            <a:chExt cx="19048361" cy="3086120"/>
          </a:xfrm>
        </p:grpSpPr>
        <p:sp>
          <p:nvSpPr>
            <p:cNvPr id="1343" name="Google Shape;1343;p11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44" name="Google Shape;1344;p11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45" name="Google Shape;1345;p115"/>
          <p:cNvSpPr txBox="1"/>
          <p:nvPr/>
        </p:nvSpPr>
        <p:spPr>
          <a:xfrm>
            <a:off x="1254636" y="409601"/>
            <a:ext cx="16981341" cy="2249665"/>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Linking Individual Care to Population Health</a:t>
            </a:r>
            <a:endParaRPr/>
          </a:p>
        </p:txBody>
      </p:sp>
      <p:sp>
        <p:nvSpPr>
          <p:cNvPr id="1346" name="Google Shape;1346;p11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47" name="Google Shape;1347;p115"/>
          <p:cNvGraphicFramePr/>
          <p:nvPr/>
        </p:nvGraphicFramePr>
        <p:xfrm>
          <a:off x="3622760" y="3976768"/>
          <a:ext cx="3000000" cy="3000000"/>
        </p:xfrm>
        <a:graphic>
          <a:graphicData uri="http://schemas.openxmlformats.org/drawingml/2006/table">
            <a:tbl>
              <a:tblPr bandRow="1">
                <a:noFill/>
                <a:tableStyleId>{81BB50B0-6FA8-4905-9805-7646F599B48B}</a:tableStyleId>
              </a:tblPr>
              <a:tblGrid>
                <a:gridCol w="4566775"/>
                <a:gridCol w="6475700"/>
              </a:tblGrid>
              <a:tr h="1205575">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latin typeface="Times"/>
                          <a:ea typeface="Times"/>
                          <a:cs typeface="Times"/>
                          <a:sym typeface="Times"/>
                        </a:rPr>
                        <a:t>Clinical Nutrition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latin typeface="Times"/>
                          <a:ea typeface="Times"/>
                          <a:cs typeface="Times"/>
                          <a:sym typeface="Times"/>
                        </a:rPr>
                        <a:t>Public Health Impact</a:t>
                      </a:r>
                      <a:endParaRPr/>
                    </a:p>
                  </a:txBody>
                  <a:tcPr marT="12700" marB="12700" marR="12700" marL="12700" anchor="ctr"/>
                </a:tc>
              </a:tr>
              <a:tr h="777800">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Client education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Reduced household transmission</a:t>
                      </a:r>
                      <a:endParaRPr/>
                    </a:p>
                  </a:txBody>
                  <a:tcPr marT="12700" marB="12700" marR="12700" marL="12700" anchor="ctr"/>
                </a:tc>
              </a:tr>
              <a:tr h="777800">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Early symptom referral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Faster outbreak detection</a:t>
                      </a:r>
                      <a:endParaRPr/>
                    </a:p>
                  </a:txBody>
                  <a:tcPr marT="12700" marB="12700" marR="12700" marL="12700" anchor="ctr"/>
                </a:tc>
              </a:tr>
              <a:tr h="1205575">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Safe substitutions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Maintained nutrition during recalls</a:t>
                      </a:r>
                      <a:endParaRPr/>
                    </a:p>
                  </a:txBody>
                  <a:tcPr marT="12700" marB="12700" marR="12700" marL="12700" anchor="ctr"/>
                </a:tc>
              </a:tr>
              <a:tr h="777800">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Documentation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latin typeface="Times"/>
                          <a:ea typeface="Times"/>
                          <a:cs typeface="Times"/>
                          <a:sym typeface="Times"/>
                        </a:rPr>
                        <a:t>Improved surveillance accuracy</a:t>
                      </a:r>
                      <a:endParaRPr/>
                    </a:p>
                  </a:txBody>
                  <a:tcPr marT="12700" marB="12700" marR="12700" marL="12700" anchor="ctr"/>
                </a:tc>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1" name="Shape 1351"/>
        <p:cNvGrpSpPr/>
        <p:nvPr/>
      </p:nvGrpSpPr>
      <p:grpSpPr>
        <a:xfrm>
          <a:off x="0" y="0"/>
          <a:ext cx="0" cy="0"/>
          <a:chOff x="0" y="0"/>
          <a:chExt cx="0" cy="0"/>
        </a:xfrm>
      </p:grpSpPr>
      <p:sp>
        <p:nvSpPr>
          <p:cNvPr id="1352" name="Google Shape;1352;p116"/>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53" name="Google Shape;1353;p116"/>
          <p:cNvGrpSpPr/>
          <p:nvPr/>
        </p:nvGrpSpPr>
        <p:grpSpPr>
          <a:xfrm>
            <a:off x="-528020" y="-83715"/>
            <a:ext cx="19048363" cy="3086121"/>
            <a:chOff x="-3" y="-1"/>
            <a:chExt cx="19048361" cy="3086120"/>
          </a:xfrm>
        </p:grpSpPr>
        <p:sp>
          <p:nvSpPr>
            <p:cNvPr id="1354" name="Google Shape;1354;p11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55" name="Google Shape;1355;p11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56" name="Google Shape;1356;p116"/>
          <p:cNvSpPr txBox="1"/>
          <p:nvPr/>
        </p:nvSpPr>
        <p:spPr>
          <a:xfrm>
            <a:off x="1329724" y="910185"/>
            <a:ext cx="16981341" cy="2579865"/>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Policy Feedback Loop</a:t>
            </a:r>
            <a:endParaRPr/>
          </a:p>
          <a:p>
            <a:pPr indent="0" lvl="0" marL="0" marR="0" rtl="0" algn="l">
              <a:lnSpc>
                <a:spcPct val="100000"/>
              </a:lnSpc>
              <a:spcBef>
                <a:spcPts val="1200"/>
              </a:spcBef>
              <a:spcAft>
                <a:spcPts val="0"/>
              </a:spcAft>
              <a:buClr>
                <a:srgbClr val="000000"/>
              </a:buClr>
              <a:buSzPts val="5800"/>
              <a:buFont typeface="Times"/>
              <a:buNone/>
            </a:pPr>
            <a:r>
              <a:t/>
            </a:r>
            <a:endParaRPr b="0" i="0" sz="5800" u="none" cap="none" strike="noStrike">
              <a:solidFill>
                <a:srgbClr val="FFFFFF"/>
              </a:solidFill>
              <a:latin typeface="Poppins"/>
              <a:ea typeface="Poppins"/>
              <a:cs typeface="Poppins"/>
              <a:sym typeface="Poppins"/>
            </a:endParaRPr>
          </a:p>
        </p:txBody>
      </p:sp>
      <p:sp>
        <p:nvSpPr>
          <p:cNvPr id="1357" name="Google Shape;1357;p11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116"/>
          <p:cNvSpPr txBox="1"/>
          <p:nvPr/>
        </p:nvSpPr>
        <p:spPr>
          <a:xfrm>
            <a:off x="2024307" y="4232235"/>
            <a:ext cx="7141326" cy="3749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Outbreak data lead to:</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Revised food safety regulations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Changes in agricultural practices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Updates to dietary guidance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Improved institutional feeding standards</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2" name="Shape 1362"/>
        <p:cNvGrpSpPr/>
        <p:nvPr/>
      </p:nvGrpSpPr>
      <p:grpSpPr>
        <a:xfrm>
          <a:off x="0" y="0"/>
          <a:ext cx="0" cy="0"/>
          <a:chOff x="0" y="0"/>
          <a:chExt cx="0" cy="0"/>
        </a:xfrm>
      </p:grpSpPr>
      <p:sp>
        <p:nvSpPr>
          <p:cNvPr id="1363" name="Google Shape;1363;p117"/>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64" name="Google Shape;1364;p117"/>
          <p:cNvGrpSpPr/>
          <p:nvPr/>
        </p:nvGrpSpPr>
        <p:grpSpPr>
          <a:xfrm>
            <a:off x="-528020" y="-83715"/>
            <a:ext cx="19048363" cy="3086121"/>
            <a:chOff x="-3" y="-1"/>
            <a:chExt cx="19048361" cy="3086120"/>
          </a:xfrm>
        </p:grpSpPr>
        <p:sp>
          <p:nvSpPr>
            <p:cNvPr id="1365" name="Google Shape;1365;p11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66" name="Google Shape;1366;p11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67" name="Google Shape;1367;p117"/>
          <p:cNvSpPr txBox="1"/>
          <p:nvPr/>
        </p:nvSpPr>
        <p:spPr>
          <a:xfrm>
            <a:off x="1379782" y="284455"/>
            <a:ext cx="16981341" cy="2249665"/>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How to Track Current Foodborne Illness Outbreaks</a:t>
            </a:r>
            <a:endParaRPr/>
          </a:p>
        </p:txBody>
      </p:sp>
      <p:sp>
        <p:nvSpPr>
          <p:cNvPr id="1368" name="Google Shape;1368;p11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117"/>
          <p:cNvSpPr txBox="1"/>
          <p:nvPr/>
        </p:nvSpPr>
        <p:spPr>
          <a:xfrm>
            <a:off x="1398577" y="3131321"/>
            <a:ext cx="10391911" cy="748334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Primary, Trusted Sources (U.S.)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Centers for Disease Control and Prevention (CDC)</a:t>
            </a:r>
            <a:endParaRPr b="0" i="0" sz="1800" u="none" cap="none" strike="noStrike">
              <a:solidFill>
                <a:srgbClr val="000000"/>
              </a:solidFill>
              <a:latin typeface="Helvetica Neue"/>
              <a:ea typeface="Helvetica Neue"/>
              <a:cs typeface="Helvetica Neue"/>
              <a:sym typeface="Helvetica Neue"/>
            </a:endParaRPr>
          </a:p>
          <a:p>
            <a:pPr indent="-317500" lvl="1" marL="914400" marR="0" rtl="0" algn="l">
              <a:lnSpc>
                <a:spcPct val="100000"/>
              </a:lnSpc>
              <a:spcBef>
                <a:spcPts val="1200"/>
              </a:spcBef>
              <a:spcAft>
                <a:spcPts val="0"/>
              </a:spcAft>
              <a:buClr>
                <a:srgbClr val="000000"/>
              </a:buClr>
              <a:buSzPts val="2800"/>
              <a:buFont typeface="Times"/>
              <a:buChar char="◦"/>
            </a:pPr>
            <a:r>
              <a:rPr b="0" i="1" lang="en-US" sz="2800" u="none" cap="none" strike="noStrike">
                <a:solidFill>
                  <a:srgbClr val="000000"/>
                </a:solidFill>
                <a:latin typeface="Times"/>
                <a:ea typeface="Times"/>
                <a:cs typeface="Times"/>
                <a:sym typeface="Times"/>
              </a:rPr>
              <a:t>Foodborne Outbreaks &amp; Investigations</a:t>
            </a:r>
            <a:endParaRPr b="0" i="0" sz="1800" u="none" cap="none" strike="noStrike">
              <a:solidFill>
                <a:srgbClr val="000000"/>
              </a:solidFill>
              <a:latin typeface="Helvetica Neue"/>
              <a:ea typeface="Helvetica Neue"/>
              <a:cs typeface="Helvetica Neue"/>
              <a:sym typeface="Helvetica Neue"/>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Provides pathogen, food source, geographic spread, and case counts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U.S. Food and Drug Administration (FDA)</a:t>
            </a:r>
            <a:endParaRPr b="0" i="0" sz="1800" u="none" cap="none" strike="noStrike">
              <a:solidFill>
                <a:srgbClr val="000000"/>
              </a:solidFill>
              <a:latin typeface="Helvetica Neue"/>
              <a:ea typeface="Helvetica Neue"/>
              <a:cs typeface="Helvetica Neue"/>
              <a:sym typeface="Helvetica Neue"/>
            </a:endParaRPr>
          </a:p>
          <a:p>
            <a:pPr indent="-317500" lvl="1" marL="914400" marR="0" rtl="0" algn="l">
              <a:lnSpc>
                <a:spcPct val="100000"/>
              </a:lnSpc>
              <a:spcBef>
                <a:spcPts val="1200"/>
              </a:spcBef>
              <a:spcAft>
                <a:spcPts val="0"/>
              </a:spcAft>
              <a:buClr>
                <a:srgbClr val="000000"/>
              </a:buClr>
              <a:buSzPts val="2800"/>
              <a:buFont typeface="Times"/>
              <a:buChar char="◦"/>
            </a:pPr>
            <a:r>
              <a:rPr b="0" i="1" lang="en-US" sz="2800" u="none" cap="none" strike="noStrike">
                <a:solidFill>
                  <a:srgbClr val="000000"/>
                </a:solidFill>
                <a:latin typeface="Times"/>
                <a:ea typeface="Times"/>
                <a:cs typeface="Times"/>
                <a:sym typeface="Times"/>
              </a:rPr>
              <a:t>Food Recalls, Market Withdrawals, and Safety Alerts</a:t>
            </a:r>
            <a:endParaRPr b="0" i="0" sz="1800" u="none" cap="none" strike="noStrike">
              <a:solidFill>
                <a:srgbClr val="000000"/>
              </a:solidFill>
              <a:latin typeface="Helvetica Neue"/>
              <a:ea typeface="Helvetica Neue"/>
              <a:cs typeface="Helvetica Neue"/>
              <a:sym typeface="Helvetica Neue"/>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Especially relevant for produce, packaged foods, supplements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U.S. Department of Agriculture (USDA–FSIS)</a:t>
            </a:r>
            <a:endParaRPr b="0" i="0" sz="1800" u="none" cap="none" strike="noStrike">
              <a:solidFill>
                <a:srgbClr val="000000"/>
              </a:solidFill>
              <a:latin typeface="Helvetica Neue"/>
              <a:ea typeface="Helvetica Neue"/>
              <a:cs typeface="Helvetica Neue"/>
              <a:sym typeface="Helvetica Neue"/>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Meat, poultry, and egg product recalls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State &amp; Local Health Departments</a:t>
            </a:r>
            <a:endParaRPr b="0" i="0" sz="1800" u="none" cap="none" strike="noStrike">
              <a:solidFill>
                <a:srgbClr val="000000"/>
              </a:solidFill>
              <a:latin typeface="Helvetica Neue"/>
              <a:ea typeface="Helvetica Neue"/>
              <a:cs typeface="Helvetica Neue"/>
              <a:sym typeface="Helvetica Neue"/>
            </a:endParaRPr>
          </a:p>
          <a:p>
            <a:pPr indent="-317500" lvl="1" marL="9144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Often issue </a:t>
            </a:r>
            <a:r>
              <a:rPr b="1" i="0" lang="en-US" sz="2800" u="none" cap="none" strike="noStrike">
                <a:solidFill>
                  <a:srgbClr val="000000"/>
                </a:solidFill>
                <a:latin typeface="Times"/>
                <a:ea typeface="Times"/>
                <a:cs typeface="Times"/>
                <a:sym typeface="Times"/>
              </a:rPr>
              <a:t>earlier, location-specific alerts</a:t>
            </a:r>
            <a:endParaRPr b="0" i="0" sz="1800" u="none" cap="none" strike="noStrike">
              <a:solidFill>
                <a:srgbClr val="000000"/>
              </a:solidFill>
              <a:latin typeface="Helvetica Neue"/>
              <a:ea typeface="Helvetica Neue"/>
              <a:cs typeface="Helvetica Neue"/>
              <a:sym typeface="Helvetica Neue"/>
            </a:endParaRPr>
          </a:p>
          <a:p>
            <a:pPr indent="-4762" lvl="0" marL="258762" marR="0" rtl="0" algn="l">
              <a:lnSpc>
                <a:spcPct val="100000"/>
              </a:lnSpc>
              <a:spcBef>
                <a:spcPts val="1200"/>
              </a:spcBef>
              <a:spcAft>
                <a:spcPts val="0"/>
              </a:spcAft>
              <a:buClr>
                <a:srgbClr val="000000"/>
              </a:buClr>
              <a:buSzPts val="1800"/>
              <a:buFont typeface="Times"/>
              <a:buNone/>
            </a:pPr>
            <a:r>
              <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1"/>
          <p:cNvSpPr/>
          <p:nvPr/>
        </p:nvSpPr>
        <p:spPr>
          <a:xfrm rot="10800000">
            <a:off x="-5" y="-195481"/>
            <a:ext cx="18288010"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79" name="Google Shape;179;p11"/>
          <p:cNvGrpSpPr/>
          <p:nvPr/>
        </p:nvGrpSpPr>
        <p:grpSpPr>
          <a:xfrm>
            <a:off x="-528020" y="-13"/>
            <a:ext cx="19048363" cy="3086124"/>
            <a:chOff x="-3" y="-2"/>
            <a:chExt cx="19048361" cy="3086123"/>
          </a:xfrm>
        </p:grpSpPr>
        <p:sp>
          <p:nvSpPr>
            <p:cNvPr id="180" name="Google Shape;180;p11"/>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81" name="Google Shape;181;p11"/>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82" name="Google Shape;182;p11"/>
          <p:cNvSpPr txBox="1"/>
          <p:nvPr/>
        </p:nvSpPr>
        <p:spPr>
          <a:xfrm>
            <a:off x="1338999" y="1441259"/>
            <a:ext cx="16981336" cy="801098"/>
          </a:xfrm>
          <a:prstGeom prst="rect">
            <a:avLst/>
          </a:prstGeom>
          <a:noFill/>
          <a:ln>
            <a:noFill/>
          </a:ln>
        </p:spPr>
        <p:txBody>
          <a:bodyPr anchorCtr="0" anchor="t" bIns="0" lIns="0" spcFirstLastPara="1" rIns="0" wrap="square" tIns="0">
            <a:spAutoFit/>
          </a:bodyPr>
          <a:lstStyle/>
          <a:p>
            <a:pPr indent="0" lvl="0" marL="0" marR="0" rtl="0" algn="l">
              <a:lnSpc>
                <a:spcPct val="75000"/>
              </a:lnSpc>
              <a:spcBef>
                <a:spcPts val="0"/>
              </a:spcBef>
              <a:spcAft>
                <a:spcPts val="0"/>
              </a:spcAft>
              <a:buClr>
                <a:srgbClr val="0433FF"/>
              </a:buClr>
              <a:buSzPts val="7600"/>
              <a:buFont typeface="Poppins"/>
              <a:buNone/>
            </a:pPr>
            <a:r>
              <a:rPr b="0" i="0" lang="en-US" sz="7600" u="none" cap="none" strike="noStrike">
                <a:solidFill>
                  <a:srgbClr val="0433FF"/>
                </a:solidFill>
                <a:latin typeface="Poppins"/>
                <a:ea typeface="Poppins"/>
                <a:cs typeface="Poppins"/>
                <a:sym typeface="Poppins"/>
              </a:rPr>
              <a:t>MNT for Bone Health</a:t>
            </a:r>
            <a:endParaRPr/>
          </a:p>
        </p:txBody>
      </p:sp>
      <p:sp>
        <p:nvSpPr>
          <p:cNvPr id="183" name="Google Shape;183;p1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 name="Google Shape;184;p11"/>
          <p:cNvSpPr txBox="1"/>
          <p:nvPr/>
        </p:nvSpPr>
        <p:spPr>
          <a:xfrm>
            <a:off x="1311914" y="3825930"/>
            <a:ext cx="5893449" cy="4460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Primary nutrition mechanisms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Calcium–phosphorus balance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Vitamin D–regulated absorption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Protein matrix formation (collagen)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Osteoblast vs osteoclast signaling</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Acid–base balance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Hormonal and inflammatory influences</a:t>
            </a:r>
            <a:endParaRPr/>
          </a:p>
        </p:txBody>
      </p:sp>
      <p:sp>
        <p:nvSpPr>
          <p:cNvPr id="185" name="Google Shape;185;p11"/>
          <p:cNvSpPr txBox="1"/>
          <p:nvPr/>
        </p:nvSpPr>
        <p:spPr>
          <a:xfrm>
            <a:off x="8598275" y="3874801"/>
            <a:ext cx="7283362" cy="3444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Optimize mineral absorption and retention</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Support bone matrix formation</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Reduce bone resorption</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Address endocrine and inflammatory drivers</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Prevent falls and fractures via muscle support</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
        <p:nvSpPr>
          <p:cNvPr id="1374" name="Google Shape;1374;p118"/>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75" name="Google Shape;1375;p118"/>
          <p:cNvGrpSpPr/>
          <p:nvPr/>
        </p:nvGrpSpPr>
        <p:grpSpPr>
          <a:xfrm>
            <a:off x="-528020" y="-83715"/>
            <a:ext cx="19048363" cy="3086121"/>
            <a:chOff x="-3" y="-1"/>
            <a:chExt cx="19048361" cy="3086120"/>
          </a:xfrm>
        </p:grpSpPr>
        <p:sp>
          <p:nvSpPr>
            <p:cNvPr id="1376" name="Google Shape;1376;p11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77" name="Google Shape;1377;p11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78" name="Google Shape;1378;p118"/>
          <p:cNvSpPr txBox="1"/>
          <p:nvPr/>
        </p:nvSpPr>
        <p:spPr>
          <a:xfrm>
            <a:off x="1379782" y="912364"/>
            <a:ext cx="16981341" cy="10939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Practical Tracking Workflow for Clinicians</a:t>
            </a:r>
            <a:endParaRPr/>
          </a:p>
        </p:txBody>
      </p:sp>
      <p:sp>
        <p:nvSpPr>
          <p:cNvPr id="1379" name="Google Shape;1379;p11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118"/>
          <p:cNvSpPr txBox="1"/>
          <p:nvPr/>
        </p:nvSpPr>
        <p:spPr>
          <a:xfrm>
            <a:off x="1423606" y="3857168"/>
            <a:ext cx="10391911" cy="48920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AutoNum type="arabicPeriod"/>
            </a:pPr>
            <a:r>
              <a:rPr b="1" i="0" lang="en-US" sz="3200" u="none" cap="none" strike="noStrike">
                <a:solidFill>
                  <a:srgbClr val="000000"/>
                </a:solidFill>
                <a:latin typeface="Times"/>
                <a:ea typeface="Times"/>
                <a:cs typeface="Times"/>
                <a:sym typeface="Times"/>
              </a:rPr>
              <a:t>Weekly check</a:t>
            </a:r>
            <a:r>
              <a:rPr b="0" i="0" lang="en-US" sz="3200" u="none" cap="none" strike="noStrike">
                <a:solidFill>
                  <a:srgbClr val="000000"/>
                </a:solidFill>
                <a:latin typeface="Times"/>
                <a:ea typeface="Times"/>
                <a:cs typeface="Times"/>
                <a:sym typeface="Times"/>
              </a:rPr>
              <a:t> of CDC outbreak page</a:t>
            </a:r>
            <a:endParaRPr/>
          </a:p>
          <a:p>
            <a:pPr indent="-317500" lvl="0" marL="457200" marR="0" rtl="0" algn="l">
              <a:lnSpc>
                <a:spcPct val="100000"/>
              </a:lnSpc>
              <a:spcBef>
                <a:spcPts val="1200"/>
              </a:spcBef>
              <a:spcAft>
                <a:spcPts val="0"/>
              </a:spcAft>
              <a:buClr>
                <a:srgbClr val="000000"/>
              </a:buClr>
              <a:buSzPts val="3200"/>
              <a:buFont typeface="Times"/>
              <a:buAutoNum type="arabicPeriod"/>
            </a:pPr>
            <a:r>
              <a:rPr b="1" i="0" lang="en-US" sz="3200" u="none" cap="none" strike="noStrike">
                <a:solidFill>
                  <a:srgbClr val="000000"/>
                </a:solidFill>
                <a:latin typeface="Times"/>
                <a:ea typeface="Times"/>
                <a:cs typeface="Times"/>
                <a:sym typeface="Times"/>
              </a:rPr>
              <a:t>Set email or text alerts</a:t>
            </a:r>
            <a:r>
              <a:rPr b="0" i="0" lang="en-US" sz="3200" u="none" cap="none" strike="noStrike">
                <a:solidFill>
                  <a:srgbClr val="000000"/>
                </a:solidFill>
                <a:latin typeface="Times"/>
                <a:ea typeface="Times"/>
                <a:cs typeface="Times"/>
                <a:sym typeface="Times"/>
              </a:rPr>
              <a:t> from FDA &amp; USDA</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3200"/>
              <a:buFont typeface="Times"/>
              <a:buAutoNum type="arabicPeriod"/>
            </a:pPr>
            <a:r>
              <a:rPr b="1" i="0" lang="en-US" sz="3200" u="none" cap="none" strike="noStrike">
                <a:solidFill>
                  <a:srgbClr val="000000"/>
                </a:solidFill>
                <a:latin typeface="Times"/>
                <a:ea typeface="Times"/>
                <a:cs typeface="Times"/>
                <a:sym typeface="Times"/>
              </a:rPr>
              <a:t>Monitor state health department updates</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3200"/>
              <a:buFont typeface="Times"/>
              <a:buAutoNum type="arabicPeriod"/>
            </a:pPr>
            <a:r>
              <a:rPr b="1" i="0" lang="en-US" sz="3200" u="none" cap="none" strike="noStrike">
                <a:solidFill>
                  <a:srgbClr val="000000"/>
                </a:solidFill>
                <a:latin typeface="Times"/>
                <a:ea typeface="Times"/>
                <a:cs typeface="Times"/>
                <a:sym typeface="Times"/>
              </a:rPr>
              <a:t>Cross-check</a:t>
            </a:r>
            <a:r>
              <a:rPr b="0" i="0" lang="en-US" sz="3200" u="none" cap="none" strike="noStrike">
                <a:solidFill>
                  <a:srgbClr val="000000"/>
                </a:solidFill>
                <a:latin typeface="Times"/>
                <a:ea typeface="Times"/>
                <a:cs typeface="Times"/>
                <a:sym typeface="Times"/>
              </a:rPr>
              <a:t> whether affected foods apply to:</a:t>
            </a:r>
            <a:endParaRPr/>
          </a:p>
          <a:p>
            <a:pPr indent="-317500" lvl="1" marL="9144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Your client population</a:t>
            </a:r>
            <a:endParaRPr/>
          </a:p>
          <a:p>
            <a:pPr indent="-317500" lvl="1" marL="9144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High-risk groups (pregnancy, elderly, immunocompromised)</a:t>
            </a:r>
            <a:endParaRPr/>
          </a:p>
          <a:p>
            <a:pPr indent="0" lvl="0" marL="258762"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4" name="Shape 1384"/>
        <p:cNvGrpSpPr/>
        <p:nvPr/>
      </p:nvGrpSpPr>
      <p:grpSpPr>
        <a:xfrm>
          <a:off x="0" y="0"/>
          <a:ext cx="0" cy="0"/>
          <a:chOff x="0" y="0"/>
          <a:chExt cx="0" cy="0"/>
        </a:xfrm>
      </p:grpSpPr>
      <p:sp>
        <p:nvSpPr>
          <p:cNvPr id="1385" name="Google Shape;1385;p119"/>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86" name="Google Shape;1386;p119"/>
          <p:cNvGrpSpPr/>
          <p:nvPr/>
        </p:nvGrpSpPr>
        <p:grpSpPr>
          <a:xfrm>
            <a:off x="-528020" y="-83715"/>
            <a:ext cx="19048363" cy="3086121"/>
            <a:chOff x="-3" y="-1"/>
            <a:chExt cx="19048361" cy="3086120"/>
          </a:xfrm>
        </p:grpSpPr>
        <p:sp>
          <p:nvSpPr>
            <p:cNvPr id="1387" name="Google Shape;1387;p11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88" name="Google Shape;1388;p11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89" name="Google Shape;1389;p119"/>
          <p:cNvSpPr txBox="1"/>
          <p:nvPr/>
        </p:nvSpPr>
        <p:spPr>
          <a:xfrm>
            <a:off x="1379782" y="334514"/>
            <a:ext cx="16981341" cy="22496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What Information to Extract From an Outbreak Alert</a:t>
            </a:r>
            <a:endParaRPr/>
          </a:p>
        </p:txBody>
      </p:sp>
      <p:sp>
        <p:nvSpPr>
          <p:cNvPr id="1390" name="Google Shape;1390;p11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391" name="Google Shape;1391;p119"/>
          <p:cNvGraphicFramePr/>
          <p:nvPr/>
        </p:nvGraphicFramePr>
        <p:xfrm>
          <a:off x="1780155" y="3447447"/>
          <a:ext cx="3000000" cy="3000000"/>
        </p:xfrm>
        <a:graphic>
          <a:graphicData uri="http://schemas.openxmlformats.org/drawingml/2006/table">
            <a:tbl>
              <a:tblPr bandRow="1">
                <a:noFill/>
                <a:tableStyleId>{81BB50B0-6FA8-4905-9805-7646F599B48B}</a:tableStyleId>
              </a:tblPr>
              <a:tblGrid>
                <a:gridCol w="5117500"/>
                <a:gridCol w="8882000"/>
              </a:tblGrid>
              <a:tr h="6606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Outbreak Detail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Why It Matters Clinically</a:t>
                      </a:r>
                      <a:endParaRPr/>
                    </a:p>
                  </a:txBody>
                  <a:tcPr marT="12700" marB="12700" marR="12700" marL="12700" anchor="ctr"/>
                </a:tc>
              </a:tr>
              <a:tr h="6606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Pathogen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Predicts symptom severity &amp; incubation</a:t>
                      </a:r>
                      <a:endParaRPr/>
                    </a:p>
                  </a:txBody>
                  <a:tcPr marT="12700" marB="12700" marR="12700" marL="12700" anchor="ctr"/>
                </a:tc>
              </a:tr>
              <a:tr h="10239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Implicated food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Determines avoidance/substitution advice</a:t>
                      </a:r>
                      <a:endParaRPr/>
                    </a:p>
                  </a:txBody>
                  <a:tcPr marT="12700" marB="12700" marR="12700" marL="12700" anchor="ctr"/>
                </a:tc>
              </a:tr>
              <a:tr h="6606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Lot numbers / brands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Helps clients assess personal risk</a:t>
                      </a:r>
                      <a:endParaRPr/>
                    </a:p>
                  </a:txBody>
                  <a:tcPr marT="12700" marB="12700" marR="12700" marL="12700" anchor="ctr"/>
                </a:tc>
              </a:tr>
              <a:tr h="10239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Geographic distribution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Identifies local relevance</a:t>
                      </a:r>
                      <a:endParaRPr/>
                    </a:p>
                  </a:txBody>
                  <a:tcPr marT="12700" marB="12700" marR="12700" marL="12700" anchor="ctr"/>
                </a:tc>
              </a:tr>
              <a:tr h="6606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At-risk populations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Guides urgency and strictness of advice</a:t>
                      </a:r>
                      <a:endParaRPr/>
                    </a:p>
                  </a:txBody>
                  <a:tcPr marT="12700" marB="12700" marR="12700" marL="12700" anchor="ctr"/>
                </a:tc>
              </a:tr>
              <a:tr h="6606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Recall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Determines discard vs cook guidance</a:t>
                      </a:r>
                      <a:endParaRPr/>
                    </a:p>
                  </a:txBody>
                  <a:tcPr marT="12700" marB="12700" marR="12700" marL="12700" anchor="ctr"/>
                </a:tc>
              </a:tr>
            </a:tbl>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sp>
        <p:nvSpPr>
          <p:cNvPr id="1396" name="Google Shape;1396;p120"/>
          <p:cNvSpPr/>
          <p:nvPr/>
        </p:nvSpPr>
        <p:spPr>
          <a:xfrm rot="10800000">
            <a:off x="-147841" y="-175208"/>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397" name="Google Shape;1397;p120"/>
          <p:cNvGrpSpPr/>
          <p:nvPr/>
        </p:nvGrpSpPr>
        <p:grpSpPr>
          <a:xfrm>
            <a:off x="-528020" y="-83715"/>
            <a:ext cx="19048363" cy="3086121"/>
            <a:chOff x="-3" y="-1"/>
            <a:chExt cx="19048361" cy="3086120"/>
          </a:xfrm>
        </p:grpSpPr>
        <p:sp>
          <p:nvSpPr>
            <p:cNvPr id="1398" name="Google Shape;1398;p12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399" name="Google Shape;1399;p12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00" name="Google Shape;1400;p120"/>
          <p:cNvSpPr txBox="1"/>
          <p:nvPr/>
        </p:nvSpPr>
        <p:spPr>
          <a:xfrm>
            <a:off x="1379782" y="334514"/>
            <a:ext cx="16981341" cy="22496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Translating Outbreak Alerts Into Client Guidance</a:t>
            </a:r>
            <a:endParaRPr/>
          </a:p>
        </p:txBody>
      </p:sp>
      <p:sp>
        <p:nvSpPr>
          <p:cNvPr id="1401" name="Google Shape;1401;p12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120"/>
          <p:cNvSpPr txBox="1"/>
          <p:nvPr/>
        </p:nvSpPr>
        <p:spPr>
          <a:xfrm>
            <a:off x="1673898" y="3856797"/>
            <a:ext cx="5881368" cy="3775453"/>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Step 1: Risk Stratification</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High-risk client?</a:t>
            </a:r>
            <a:r>
              <a:rPr b="0" i="0" lang="en-US" sz="2800" u="none" cap="none" strike="noStrike">
                <a:solidFill>
                  <a:srgbClr val="000000"/>
                </a:solidFill>
                <a:latin typeface="Times"/>
                <a:ea typeface="Times"/>
                <a:cs typeface="Times"/>
                <a:sym typeface="Times"/>
              </a:rPr>
              <a:t> (pregnant, ≥65, immunocompromised)</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Exposure likely?</a:t>
            </a:r>
            <a:r>
              <a:rPr b="0" i="0" lang="en-US" sz="2800" u="none" cap="none" strike="noStrike">
                <a:solidFill>
                  <a:srgbClr val="000000"/>
                </a:solidFill>
                <a:latin typeface="Times"/>
                <a:ea typeface="Times"/>
                <a:cs typeface="Times"/>
                <a:sym typeface="Times"/>
              </a:rPr>
              <a:t> (food purchased, eaten, or stored at home)</a:t>
            </a:r>
            <a:endParaRPr/>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p:txBody>
      </p:sp>
      <p:sp>
        <p:nvSpPr>
          <p:cNvPr id="1403" name="Google Shape;1403;p120"/>
          <p:cNvSpPr txBox="1"/>
          <p:nvPr/>
        </p:nvSpPr>
        <p:spPr>
          <a:xfrm>
            <a:off x="9334687" y="3856797"/>
            <a:ext cx="7428387" cy="171754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Step 2: Action-Oriented Messaging</a:t>
            </a:r>
            <a:endParaRPr/>
          </a:p>
          <a:p>
            <a:pPr indent="0" lvl="0" marL="0" marR="0" rtl="0" algn="l">
              <a:lnSpc>
                <a:spcPct val="100000"/>
              </a:lnSpc>
              <a:spcBef>
                <a:spcPts val="120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Focus on </a:t>
            </a:r>
            <a:r>
              <a:rPr b="1" i="0" lang="en-US" sz="2800" u="none" cap="none" strike="noStrike">
                <a:solidFill>
                  <a:srgbClr val="000000"/>
                </a:solidFill>
                <a:latin typeface="Times"/>
                <a:ea typeface="Times"/>
                <a:cs typeface="Times"/>
                <a:sym typeface="Times"/>
              </a:rPr>
              <a:t>what to do now</a:t>
            </a:r>
            <a:r>
              <a:rPr b="0" i="0" lang="en-US" sz="2800" u="none" cap="none" strike="noStrike">
                <a:solidFill>
                  <a:srgbClr val="000000"/>
                </a:solidFill>
                <a:latin typeface="Times"/>
                <a:ea typeface="Times"/>
                <a:cs typeface="Times"/>
                <a:sym typeface="Times"/>
              </a:rPr>
              <a:t>, not alarming statistics.</a:t>
            </a:r>
            <a:endParaRPr/>
          </a:p>
        </p:txBody>
      </p:sp>
      <p:graphicFrame>
        <p:nvGraphicFramePr>
          <p:cNvPr id="1404" name="Google Shape;1404;p120"/>
          <p:cNvGraphicFramePr/>
          <p:nvPr/>
        </p:nvGraphicFramePr>
        <p:xfrm>
          <a:off x="9253549" y="5323107"/>
          <a:ext cx="3000000" cy="3000000"/>
        </p:xfrm>
        <a:graphic>
          <a:graphicData uri="http://schemas.openxmlformats.org/drawingml/2006/table">
            <a:tbl>
              <a:tblPr bandRow="1">
                <a:noFill/>
                <a:tableStyleId>{81BB50B0-6FA8-4905-9805-7646F599B48B}</a:tableStyleId>
              </a:tblPr>
              <a:tblGrid>
                <a:gridCol w="2168425"/>
                <a:gridCol w="5927000"/>
              </a:tblGrid>
              <a:tr h="7620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Client Situation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Recommended Message</a:t>
                      </a:r>
                      <a:endParaRPr/>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Has the recalled food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“Do not consume—discard or return immediately”</a:t>
                      </a:r>
                      <a:endParaRPr/>
                    </a:p>
                  </a:txBody>
                  <a:tcPr marT="12700" marB="12700" marR="12700" marL="12700" anchor="ctr"/>
                </a:tc>
              </a:tr>
              <a:tr h="1000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Ate food but asymptomatic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symptoms for X days; hydrate; call provider if symptoms appear”</a:t>
                      </a:r>
                      <a:endParaRPr/>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“Seek medical care; mention possible exposure”</a:t>
                      </a:r>
                      <a:endParaRPr/>
                    </a:p>
                  </a:txBody>
                  <a:tcPr marT="12700" marB="12700" marR="12700" marL="12700" anchor="ctr"/>
                </a:tc>
              </a:tr>
              <a:tr h="7620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High-risk group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similar foods until outbreak resolved”</a:t>
                      </a:r>
                      <a:endParaRPr/>
                    </a:p>
                  </a:txBody>
                  <a:tcPr marT="12700" marB="12700" marR="12700" marL="12700" anchor="ctr"/>
                </a:tc>
              </a:tr>
            </a:tbl>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grpSp>
        <p:nvGrpSpPr>
          <p:cNvPr id="1409" name="Google Shape;1409;p121"/>
          <p:cNvGrpSpPr/>
          <p:nvPr/>
        </p:nvGrpSpPr>
        <p:grpSpPr>
          <a:xfrm>
            <a:off x="-528020" y="-83715"/>
            <a:ext cx="19048363" cy="3086121"/>
            <a:chOff x="-3" y="-1"/>
            <a:chExt cx="19048361" cy="3086120"/>
          </a:xfrm>
        </p:grpSpPr>
        <p:sp>
          <p:nvSpPr>
            <p:cNvPr id="1410" name="Google Shape;1410;p12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11" name="Google Shape;1411;p12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12" name="Google Shape;1412;p121"/>
          <p:cNvSpPr txBox="1"/>
          <p:nvPr/>
        </p:nvSpPr>
        <p:spPr>
          <a:xfrm>
            <a:off x="1329724" y="912364"/>
            <a:ext cx="16981341" cy="1093964"/>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Client Communication: Best Practices</a:t>
            </a:r>
            <a:endParaRPr/>
          </a:p>
        </p:txBody>
      </p:sp>
      <p:sp>
        <p:nvSpPr>
          <p:cNvPr id="1413" name="Google Shape;1413;p12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121"/>
          <p:cNvSpPr txBox="1"/>
          <p:nvPr/>
        </p:nvSpPr>
        <p:spPr>
          <a:xfrm>
            <a:off x="1273431" y="3431301"/>
            <a:ext cx="5881368" cy="695096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Tone &amp; Framing</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Calm, factual, reassuring</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Avoid fear-based language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Emphasize prevention and control</a:t>
            </a:r>
            <a:endParaRPr/>
          </a:p>
          <a:p>
            <a:pPr indent="0" lvl="0" marL="0" marR="0" rtl="0" algn="l">
              <a:lnSpc>
                <a:spcPct val="100000"/>
              </a:lnSpc>
              <a:spcBef>
                <a:spcPts val="14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Message Structure (SBAR-style)</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Situation</a:t>
            </a:r>
            <a:r>
              <a:rPr b="0" i="0" lang="en-US" sz="2800" u="none" cap="none" strike="noStrike">
                <a:solidFill>
                  <a:srgbClr val="000000"/>
                </a:solidFill>
                <a:latin typeface="Times"/>
                <a:ea typeface="Times"/>
                <a:cs typeface="Times"/>
                <a:sym typeface="Times"/>
              </a:rPr>
              <a:t>: What is happening (brief)</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Background</a:t>
            </a:r>
            <a:r>
              <a:rPr b="0" i="0" lang="en-US" sz="2800" u="none" cap="none" strike="noStrike">
                <a:solidFill>
                  <a:srgbClr val="000000"/>
                </a:solidFill>
                <a:latin typeface="Times"/>
                <a:ea typeface="Times"/>
                <a:cs typeface="Times"/>
                <a:sym typeface="Times"/>
              </a:rPr>
              <a:t>: Food &amp; pathogen involved</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Assessment</a:t>
            </a:r>
            <a:r>
              <a:rPr b="0" i="0" lang="en-US" sz="2800" u="none" cap="none" strike="noStrike">
                <a:solidFill>
                  <a:srgbClr val="000000"/>
                </a:solidFill>
                <a:latin typeface="Times"/>
                <a:ea typeface="Times"/>
                <a:cs typeface="Times"/>
                <a:sym typeface="Times"/>
              </a:rPr>
              <a:t>: Who is at risk</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Recommendation</a:t>
            </a:r>
            <a:r>
              <a:rPr b="0" i="0" lang="en-US" sz="2800" u="none" cap="none" strike="noStrike">
                <a:solidFill>
                  <a:srgbClr val="000000"/>
                </a:solidFill>
                <a:latin typeface="Times"/>
                <a:ea typeface="Times"/>
                <a:cs typeface="Times"/>
                <a:sym typeface="Times"/>
              </a:rPr>
              <a:t>: Clear next steps</a:t>
            </a:r>
            <a:endParaRPr/>
          </a:p>
          <a:p>
            <a:pPr indent="-457200" lvl="0" marL="45720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p:txBody>
      </p:sp>
      <p:sp>
        <p:nvSpPr>
          <p:cNvPr id="1415" name="Google Shape;1415;p121"/>
          <p:cNvSpPr txBox="1"/>
          <p:nvPr/>
        </p:nvSpPr>
        <p:spPr>
          <a:xfrm>
            <a:off x="9334686" y="3856797"/>
            <a:ext cx="7428300" cy="4278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highlight>
                  <a:srgbClr val="FFFF00"/>
                </a:highlight>
                <a:latin typeface="Times"/>
                <a:ea typeface="Times"/>
                <a:cs typeface="Times"/>
                <a:sym typeface="Times"/>
              </a:rPr>
              <a:t>Sample Client Message (High-Risk Client)</a:t>
            </a:r>
            <a:endParaRPr>
              <a:highlight>
                <a:srgbClr val="FFFF00"/>
              </a:highlight>
            </a:endParaRPr>
          </a:p>
          <a:p>
            <a:pPr indent="0" lvl="0" marL="0" marR="0" rtl="0" algn="l">
              <a:lnSpc>
                <a:spcPct val="100000"/>
              </a:lnSpc>
              <a:spcBef>
                <a:spcPts val="1200"/>
              </a:spcBef>
              <a:spcAft>
                <a:spcPts val="0"/>
              </a:spcAft>
              <a:buClr>
                <a:srgbClr val="000000"/>
              </a:buClr>
              <a:buSzPts val="2800"/>
              <a:buFont typeface="Times"/>
              <a:buNone/>
            </a:pPr>
            <a:r>
              <a:rPr b="0" i="0" lang="en-US" sz="2800" u="none" cap="none" strike="noStrike">
                <a:solidFill>
                  <a:srgbClr val="000000"/>
                </a:solidFill>
                <a:latin typeface="Times"/>
                <a:ea typeface="Times"/>
                <a:cs typeface="Times"/>
                <a:sym typeface="Times"/>
              </a:rPr>
              <a:t>“There is a current outbreak linked to pre-packaged leafy greens contaminated with </a:t>
            </a:r>
            <a:r>
              <a:rPr b="0" i="1" lang="en-US" sz="2800" u="none" cap="none" strike="noStrike">
                <a:solidFill>
                  <a:srgbClr val="000000"/>
                </a:solidFill>
                <a:latin typeface="Times"/>
                <a:ea typeface="Times"/>
                <a:cs typeface="Times"/>
                <a:sym typeface="Times"/>
              </a:rPr>
              <a:t>E. coli</a:t>
            </a:r>
            <a:r>
              <a:rPr b="0" i="0" lang="en-US" sz="2800" u="none" cap="none" strike="noStrike">
                <a:solidFill>
                  <a:srgbClr val="000000"/>
                </a:solidFill>
                <a:latin typeface="Times"/>
                <a:ea typeface="Times"/>
                <a:cs typeface="Times"/>
                <a:sym typeface="Times"/>
              </a:rPr>
              <a:t>. Because you’re pregnant, I recommend avoiding these products for now. If you have any at home, discard them. If you experience diarrhea, fever, or abdominal pain in the next 2–5 days, contact your healthcare provider and mention this exposure.”</a:t>
            </a:r>
            <a:endParaRPr/>
          </a:p>
          <a:p>
            <a:pPr indent="0" lvl="0" marL="0" marR="0" rtl="0" algn="l">
              <a:lnSpc>
                <a:spcPct val="100000"/>
              </a:lnSpc>
              <a:spcBef>
                <a:spcPts val="1200"/>
              </a:spcBef>
              <a:spcAft>
                <a:spcPts val="0"/>
              </a:spcAft>
              <a:buClr>
                <a:srgbClr val="000000"/>
              </a:buClr>
              <a:buSzPts val="2800"/>
              <a:buFont typeface="Times"/>
              <a:buNone/>
            </a:pPr>
            <a:r>
              <a:t/>
            </a:r>
            <a:endParaRPr b="0" i="0" sz="2800" u="none" cap="none" strike="noStrike">
              <a:solidFill>
                <a:srgbClr val="000000"/>
              </a:solidFill>
              <a:latin typeface="Times"/>
              <a:ea typeface="Times"/>
              <a:cs typeface="Times"/>
              <a:sym typeface="Times"/>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9" name="Shape 1419"/>
        <p:cNvGrpSpPr/>
        <p:nvPr/>
      </p:nvGrpSpPr>
      <p:grpSpPr>
        <a:xfrm>
          <a:off x="0" y="0"/>
          <a:ext cx="0" cy="0"/>
          <a:chOff x="0" y="0"/>
          <a:chExt cx="0" cy="0"/>
        </a:xfrm>
      </p:grpSpPr>
      <p:grpSp>
        <p:nvGrpSpPr>
          <p:cNvPr id="1420" name="Google Shape;1420;p122"/>
          <p:cNvGrpSpPr/>
          <p:nvPr/>
        </p:nvGrpSpPr>
        <p:grpSpPr>
          <a:xfrm>
            <a:off x="-528020" y="-83715"/>
            <a:ext cx="19048363" cy="3086121"/>
            <a:chOff x="-3" y="-1"/>
            <a:chExt cx="19048361" cy="3086120"/>
          </a:xfrm>
        </p:grpSpPr>
        <p:sp>
          <p:nvSpPr>
            <p:cNvPr id="1421" name="Google Shape;1421;p12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22" name="Google Shape;1422;p12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23" name="Google Shape;1423;p122"/>
          <p:cNvSpPr txBox="1"/>
          <p:nvPr/>
        </p:nvSpPr>
        <p:spPr>
          <a:xfrm>
            <a:off x="1454870" y="503211"/>
            <a:ext cx="16981341" cy="2249665"/>
          </a:xfrm>
          <a:prstGeom prst="rect">
            <a:avLst/>
          </a:prstGeom>
          <a:noFill/>
          <a:ln>
            <a:noFill/>
          </a:ln>
        </p:spPr>
        <p:txBody>
          <a:bodyPr anchorCtr="0" anchor="t" bIns="0" lIns="0" spcFirstLastPara="1" rIns="0" wrap="square" tIns="0">
            <a:spAutoFit/>
          </a:bodyPr>
          <a:lstStyle/>
          <a:p>
            <a:pPr indent="0" lvl="0" marL="0" marR="0" rtl="0" algn="l">
              <a:lnSpc>
                <a:spcPct val="156896"/>
              </a:lnSpc>
              <a:spcBef>
                <a:spcPts val="0"/>
              </a:spcBef>
              <a:spcAft>
                <a:spcPts val="0"/>
              </a:spcAft>
              <a:buClr>
                <a:srgbClr val="FFFFFF"/>
              </a:buClr>
              <a:buSzPts val="5800"/>
              <a:buFont typeface="Poppins"/>
              <a:buNone/>
            </a:pPr>
            <a:r>
              <a:rPr b="0" i="0" lang="en-US" sz="5800" u="none" cap="none" strike="noStrike">
                <a:solidFill>
                  <a:srgbClr val="FFFFFF"/>
                </a:solidFill>
                <a:latin typeface="Poppins"/>
                <a:ea typeface="Poppins"/>
                <a:cs typeface="Poppins"/>
                <a:sym typeface="Poppins"/>
              </a:rPr>
              <a:t>Integrating Outbreak Tracking Into Practice</a:t>
            </a:r>
            <a:endParaRPr/>
          </a:p>
        </p:txBody>
      </p:sp>
      <p:sp>
        <p:nvSpPr>
          <p:cNvPr id="1424" name="Google Shape;1424;p12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425" name="Google Shape;1425;p122"/>
          <p:cNvGraphicFramePr/>
          <p:nvPr/>
        </p:nvGraphicFramePr>
        <p:xfrm>
          <a:off x="2251955" y="3376067"/>
          <a:ext cx="3000000" cy="3000000"/>
        </p:xfrm>
        <a:graphic>
          <a:graphicData uri="http://schemas.openxmlformats.org/drawingml/2006/table">
            <a:tbl>
              <a:tblPr bandRow="1">
                <a:noFill/>
                <a:tableStyleId>{81BB50B0-6FA8-4905-9805-7646F599B48B}</a:tableStyleId>
              </a:tblPr>
              <a:tblGrid>
                <a:gridCol w="4818275"/>
                <a:gridCol w="8698650"/>
              </a:tblGrid>
              <a:tr h="6039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Setting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Application</a:t>
                      </a:r>
                      <a:endParaRPr/>
                    </a:p>
                  </a:txBody>
                  <a:tcPr marT="12700" marB="12700" marR="12700" marL="12700" anchor="ctr"/>
                </a:tc>
              </a:tr>
              <a:tr h="6039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Private practice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Email/text alerts to high-risk clients</a:t>
                      </a:r>
                      <a:endParaRPr/>
                    </a:p>
                  </a:txBody>
                  <a:tcPr marT="12700" marB="12700" marR="12700" marL="12700" anchor="ctr"/>
                </a:tc>
              </a:tr>
              <a:tr h="9360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Institutional care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Menu modification &amp; product removal</a:t>
                      </a:r>
                      <a:endParaRPr/>
                    </a:p>
                  </a:txBody>
                  <a:tcPr marT="12700" marB="12700" marR="12700" marL="12700" anchor="ctr"/>
                </a:tc>
              </a:tr>
              <a:tr h="9360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Community nutrition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SNAP/WIC education updates</a:t>
                      </a:r>
                      <a:endParaRPr/>
                    </a:p>
                  </a:txBody>
                  <a:tcPr marT="12700" marB="12700" marR="12700" marL="12700" anchor="ctr"/>
                </a:tc>
              </a:tr>
              <a:tr h="6039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Teaching clinics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Real-time case-based learning</a:t>
                      </a:r>
                      <a:endParaRPr/>
                    </a:p>
                  </a:txBody>
                  <a:tcPr marT="12700" marB="12700" marR="12700" marL="12700" anchor="ctr"/>
                </a:tc>
              </a:tr>
            </a:tbl>
          </a:graphicData>
        </a:graphic>
      </p:graphicFrame>
      <p:sp>
        <p:nvSpPr>
          <p:cNvPr id="1426" name="Google Shape;1426;p122"/>
          <p:cNvSpPr txBox="1"/>
          <p:nvPr/>
        </p:nvSpPr>
        <p:spPr>
          <a:xfrm>
            <a:off x="2474833" y="7433464"/>
            <a:ext cx="9612468" cy="231317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Documentation &amp; Scope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Document the </a:t>
            </a:r>
            <a:r>
              <a:rPr b="1" i="0" lang="en-US" sz="2800" u="none" cap="none" strike="noStrike">
                <a:solidFill>
                  <a:srgbClr val="000000"/>
                </a:solidFill>
                <a:latin typeface="Times"/>
                <a:ea typeface="Times"/>
                <a:cs typeface="Times"/>
                <a:sym typeface="Times"/>
              </a:rPr>
              <a:t>education provided</a:t>
            </a:r>
            <a:r>
              <a:rPr b="0" i="0" lang="en-US" sz="2800" u="none" cap="none" strike="noStrike">
                <a:solidFill>
                  <a:srgbClr val="000000"/>
                </a:solidFill>
                <a:latin typeface="Times"/>
                <a:ea typeface="Times"/>
                <a:cs typeface="Times"/>
                <a:sym typeface="Times"/>
              </a:rPr>
              <a:t> and </a:t>
            </a:r>
            <a:r>
              <a:rPr b="1" i="0" lang="en-US" sz="2800" u="none" cap="none" strike="noStrike">
                <a:solidFill>
                  <a:srgbClr val="000000"/>
                </a:solidFill>
                <a:latin typeface="Times"/>
                <a:ea typeface="Times"/>
                <a:cs typeface="Times"/>
                <a:sym typeface="Times"/>
              </a:rPr>
              <a:t>food avoidance advice</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Do </a:t>
            </a:r>
            <a:r>
              <a:rPr b="1" i="0" lang="en-US" sz="2800" u="none" cap="none" strike="noStrike">
                <a:solidFill>
                  <a:srgbClr val="000000"/>
                </a:solidFill>
                <a:latin typeface="Times"/>
                <a:ea typeface="Times"/>
                <a:cs typeface="Times"/>
                <a:sym typeface="Times"/>
              </a:rPr>
              <a:t>not diagnose</a:t>
            </a:r>
            <a:r>
              <a:rPr b="0" i="0" lang="en-US" sz="2800" u="none" cap="none" strike="noStrike">
                <a:solidFill>
                  <a:srgbClr val="000000"/>
                </a:solidFill>
                <a:latin typeface="Times"/>
                <a:ea typeface="Times"/>
                <a:cs typeface="Times"/>
                <a:sym typeface="Times"/>
              </a:rPr>
              <a:t>—refer symptomatic clients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Stay within the </a:t>
            </a:r>
            <a:r>
              <a:rPr b="1" i="0" lang="en-US" sz="2800" u="none" cap="none" strike="noStrike">
                <a:solidFill>
                  <a:srgbClr val="000000"/>
                </a:solidFill>
                <a:latin typeface="Times"/>
                <a:ea typeface="Times"/>
                <a:cs typeface="Times"/>
                <a:sym typeface="Times"/>
              </a:rPr>
              <a:t>nutrition education and prevention scope</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0" name="Shape 1430"/>
        <p:cNvGrpSpPr/>
        <p:nvPr/>
      </p:nvGrpSpPr>
      <p:grpSpPr>
        <a:xfrm>
          <a:off x="0" y="0"/>
          <a:ext cx="0" cy="0"/>
          <a:chOff x="0" y="0"/>
          <a:chExt cx="0" cy="0"/>
        </a:xfrm>
      </p:grpSpPr>
      <p:sp>
        <p:nvSpPr>
          <p:cNvPr id="1431" name="Google Shape;1431;p12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32" name="Google Shape;1432;p123"/>
          <p:cNvGrpSpPr/>
          <p:nvPr/>
        </p:nvGrpSpPr>
        <p:grpSpPr>
          <a:xfrm>
            <a:off x="-528020" y="-13"/>
            <a:ext cx="19048363" cy="3086124"/>
            <a:chOff x="-3" y="-2"/>
            <a:chExt cx="19048361" cy="3086123"/>
          </a:xfrm>
        </p:grpSpPr>
        <p:sp>
          <p:nvSpPr>
            <p:cNvPr id="1433" name="Google Shape;1433;p123"/>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34" name="Google Shape;1434;p123"/>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35" name="Google Shape;1435;p123"/>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Sample Quiz Questions</a:t>
            </a:r>
            <a:endParaRPr/>
          </a:p>
        </p:txBody>
      </p:sp>
      <p:sp>
        <p:nvSpPr>
          <p:cNvPr id="1436" name="Google Shape;1436;p12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123"/>
          <p:cNvSpPr txBox="1"/>
          <p:nvPr/>
        </p:nvSpPr>
        <p:spPr>
          <a:xfrm>
            <a:off x="1093310" y="3395014"/>
            <a:ext cx="16558580" cy="7178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1. Which public health function is primarily addressed by national foodborne illness surveillance systems that monitor trends and detect outbreaks?</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Assurance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Policy enforcement</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Assessment</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Health promotion</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2. A pregnant client reports eating unheated deli meat that was later recalled for </a:t>
            </a:r>
            <a:r>
              <a:rPr b="1" i="1" lang="en-US" sz="1900" u="none" cap="none" strike="noStrike">
                <a:solidFill>
                  <a:srgbClr val="000000"/>
                </a:solidFill>
                <a:latin typeface="Times"/>
                <a:ea typeface="Times"/>
                <a:cs typeface="Times"/>
                <a:sym typeface="Times"/>
              </a:rPr>
              <a:t>Listeria monocytogenes</a:t>
            </a:r>
            <a:r>
              <a:rPr b="1" i="0" lang="en-US" sz="1900" u="none" cap="none" strike="noStrike">
                <a:solidFill>
                  <a:srgbClr val="000000"/>
                </a:solidFill>
                <a:latin typeface="Times"/>
                <a:ea typeface="Times"/>
                <a:cs typeface="Times"/>
                <a:sym typeface="Times"/>
              </a:rPr>
              <a:t>. She is currently asymptomatic. What is the MOST appropriate nutrition professional response?</a:t>
            </a:r>
            <a:endParaRPr/>
          </a:p>
          <a:p>
            <a:pPr indent="0" lvl="0" marL="0" marR="0" rtl="0" algn="l">
              <a:lnSpc>
                <a:spcPct val="100000"/>
              </a:lnSpc>
              <a:spcBef>
                <a:spcPts val="1200"/>
              </a:spcBef>
              <a:spcAft>
                <a:spcPts val="0"/>
              </a:spcAft>
              <a:buClr>
                <a:srgbClr val="000000"/>
              </a:buClr>
              <a:buSzPts val="1900"/>
              <a:buFont typeface="Times"/>
              <a:buNone/>
            </a:pPr>
            <a:r>
              <a:t/>
            </a:r>
            <a:endParaRPr b="1"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Reassure her that symptoms would have already occurred</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Advise increased fiber to reduce toxin absorption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Recommend antibiotics prophylactically</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Advise monitoring for symptoms and immediate medical referral if symptoms occur</a:t>
            </a:r>
            <a:endParaRPr/>
          </a:p>
          <a:p>
            <a:pPr indent="0" lvl="0" marL="0" marR="0" rtl="0" algn="l">
              <a:lnSpc>
                <a:spcPct val="100000"/>
              </a:lnSpc>
              <a:spcBef>
                <a:spcPts val="1200"/>
              </a:spcBef>
              <a:spcAft>
                <a:spcPts val="0"/>
              </a:spcAft>
              <a:buClr>
                <a:srgbClr val="000000"/>
              </a:buClr>
              <a:buSzPts val="1200"/>
              <a:buFont typeface="Times"/>
              <a:buNone/>
            </a:pPr>
            <a:r>
              <a:t/>
            </a:r>
            <a:endParaRPr b="0" i="0" sz="12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3. Which symptom pattern most strongly suggests illness from a pre-formed bacterial toxin rather than infection?</a:t>
            </a:r>
            <a:endParaRPr/>
          </a:p>
          <a:p>
            <a:pPr indent="0" lvl="0" marL="0" marR="0" rtl="0" algn="l">
              <a:lnSpc>
                <a:spcPct val="100000"/>
              </a:lnSpc>
              <a:spcBef>
                <a:spcPts val="1200"/>
              </a:spcBef>
              <a:spcAft>
                <a:spcPts val="0"/>
              </a:spcAft>
              <a:buClr>
                <a:srgbClr val="000000"/>
              </a:buClr>
              <a:buSzPts val="1900"/>
              <a:buFont typeface="Times"/>
              <a:buNone/>
            </a:pPr>
            <a:r>
              <a:t/>
            </a:r>
            <a:endParaRPr b="1"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Fever and bloody diarrhea after 3–5 days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Rapid-onset vomiting within 1–6 hours of eating</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Flu-like symptoms lasting several weeks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Progressive neurological symptoms over days</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1" name="Shape 1441"/>
        <p:cNvGrpSpPr/>
        <p:nvPr/>
      </p:nvGrpSpPr>
      <p:grpSpPr>
        <a:xfrm>
          <a:off x="0" y="0"/>
          <a:ext cx="0" cy="0"/>
          <a:chOff x="0" y="0"/>
          <a:chExt cx="0" cy="0"/>
        </a:xfrm>
      </p:grpSpPr>
      <p:sp>
        <p:nvSpPr>
          <p:cNvPr id="1442" name="Google Shape;1442;p12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43" name="Google Shape;1443;p124"/>
          <p:cNvGrpSpPr/>
          <p:nvPr/>
        </p:nvGrpSpPr>
        <p:grpSpPr>
          <a:xfrm>
            <a:off x="-528020" y="-13"/>
            <a:ext cx="19048363" cy="3086124"/>
            <a:chOff x="-3" y="-2"/>
            <a:chExt cx="19048361" cy="3086123"/>
          </a:xfrm>
        </p:grpSpPr>
        <p:sp>
          <p:nvSpPr>
            <p:cNvPr id="1444" name="Google Shape;1444;p124"/>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45" name="Google Shape;1445;p124"/>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46" name="Google Shape;1446;p124"/>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Sample Quiz Questions</a:t>
            </a:r>
            <a:endParaRPr/>
          </a:p>
        </p:txBody>
      </p:sp>
      <p:sp>
        <p:nvSpPr>
          <p:cNvPr id="1447" name="Google Shape;1447;p12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124"/>
          <p:cNvSpPr txBox="1"/>
          <p:nvPr/>
        </p:nvSpPr>
        <p:spPr>
          <a:xfrm>
            <a:off x="1093310" y="3119692"/>
            <a:ext cx="16558580" cy="7622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4. Why is iron supplementation generally avoided during the acute phase of foodborne illness?</a:t>
            </a:r>
            <a:endParaRPr/>
          </a:p>
          <a:p>
            <a:pPr indent="0" lvl="0" marL="0" marR="0" rtl="0" algn="l">
              <a:lnSpc>
                <a:spcPct val="100000"/>
              </a:lnSpc>
              <a:spcBef>
                <a:spcPts val="1200"/>
              </a:spcBef>
              <a:spcAft>
                <a:spcPts val="0"/>
              </a:spcAft>
              <a:buClr>
                <a:srgbClr val="000000"/>
              </a:buClr>
              <a:buSzPts val="1900"/>
              <a:buFont typeface="Times"/>
              <a:buNone/>
            </a:pPr>
            <a:r>
              <a:t/>
            </a:r>
            <a:endParaRPr b="1"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Iron worsens dehydration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Iron interferes with electrolyte absorption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Iron availability may enhance pathogen growth and ferritin is unreliable during inflammation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Iron is poorly absorbed during vomiting</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800"/>
              <a:buFont typeface="Times"/>
              <a:buNone/>
            </a:pPr>
            <a:r>
              <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5. Which scenario best demonstrates how individual nutrition counseling contributes to public health outcomes?</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800"/>
              <a:buFont typeface="Times"/>
              <a:buNone/>
            </a:pPr>
            <a:r>
              <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Advising one client to increase fiber intake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Providing a personalized supplement protocol</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Educating high-risk clients to discard recalled foods and seek care if symptomatic</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Recommending organic foods to reduce pesticide exposure</a:t>
            </a:r>
            <a:endParaRPr/>
          </a:p>
          <a:p>
            <a:pPr indent="0" lvl="0" marL="0" marR="0" rtl="0" algn="l">
              <a:lnSpc>
                <a:spcPct val="100000"/>
              </a:lnSpc>
              <a:spcBef>
                <a:spcPts val="1200"/>
              </a:spcBef>
              <a:spcAft>
                <a:spcPts val="0"/>
              </a:spcAft>
              <a:buClr>
                <a:srgbClr val="000000"/>
              </a:buClr>
              <a:buSzPts val="1200"/>
              <a:buFont typeface="Times"/>
              <a:buNone/>
            </a:pPr>
            <a:r>
              <a:t/>
            </a:r>
            <a:endParaRPr b="0" i="0" sz="12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6. A client using SNAP expresses concern about a recent produce-related </a:t>
            </a:r>
            <a:r>
              <a:rPr b="1" i="1" lang="en-US" sz="1900" u="none" cap="none" strike="noStrike">
                <a:solidFill>
                  <a:srgbClr val="000000"/>
                </a:solidFill>
                <a:latin typeface="Times"/>
                <a:ea typeface="Times"/>
                <a:cs typeface="Times"/>
                <a:sym typeface="Times"/>
              </a:rPr>
              <a:t>E. coli</a:t>
            </a:r>
            <a:r>
              <a:rPr b="1" i="0" lang="en-US" sz="1900" u="none" cap="none" strike="noStrike">
                <a:solidFill>
                  <a:srgbClr val="000000"/>
                </a:solidFill>
                <a:latin typeface="Times"/>
                <a:ea typeface="Times"/>
                <a:cs typeface="Times"/>
                <a:sym typeface="Times"/>
              </a:rPr>
              <a:t> outbreak. Which recommendation BEST aligns food safety with nutrition adequacy?</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Eliminate all vegetables until the outbreak ends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Switch exclusively to supplements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Use frozen vegetables not implicated in the recall and cook thoroughly</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Wash raw produce with soap to remove bacteria</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2" name="Shape 1452"/>
        <p:cNvGrpSpPr/>
        <p:nvPr/>
      </p:nvGrpSpPr>
      <p:grpSpPr>
        <a:xfrm>
          <a:off x="0" y="0"/>
          <a:ext cx="0" cy="0"/>
          <a:chOff x="0" y="0"/>
          <a:chExt cx="0" cy="0"/>
        </a:xfrm>
      </p:grpSpPr>
      <p:sp>
        <p:nvSpPr>
          <p:cNvPr id="1453" name="Google Shape;1453;p12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54" name="Google Shape;1454;p125"/>
          <p:cNvGrpSpPr/>
          <p:nvPr/>
        </p:nvGrpSpPr>
        <p:grpSpPr>
          <a:xfrm>
            <a:off x="-528020" y="-13"/>
            <a:ext cx="19048363" cy="3086124"/>
            <a:chOff x="-3" y="-2"/>
            <a:chExt cx="19048361" cy="3086123"/>
          </a:xfrm>
        </p:grpSpPr>
        <p:sp>
          <p:nvSpPr>
            <p:cNvPr id="1455" name="Google Shape;1455;p125"/>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56" name="Google Shape;1456;p125"/>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57" name="Google Shape;1457;p125"/>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References</a:t>
            </a:r>
            <a:endParaRPr/>
          </a:p>
        </p:txBody>
      </p:sp>
      <p:sp>
        <p:nvSpPr>
          <p:cNvPr id="1458" name="Google Shape;1458;p12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125"/>
          <p:cNvSpPr txBox="1"/>
          <p:nvPr/>
        </p:nvSpPr>
        <p:spPr>
          <a:xfrm>
            <a:off x="1148671" y="3457654"/>
            <a:ext cx="16558582" cy="6416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Centers for Disease Control and Prevention.</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Foodborne Illnesses and Germs; Outbreak Surveillance; FoodNet.</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5">
                  <a:extLst>
                    <a:ext uri="{A12FA001-AC4F-418D-AE19-62706E023703}">
                      <ahyp:hlinkClr val="tx"/>
                    </a:ext>
                  </a:extLst>
                </a:hlinkClick>
              </a:rPr>
              <a:t>https://www.cdc.gov/foodsafety/</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U.S. Food and Drug Administration.</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Food Safety; Recalls, Market Withdrawals, and Safety Alerts.</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6">
                  <a:extLst>
                    <a:ext uri="{A12FA001-AC4F-418D-AE19-62706E023703}">
                      <ahyp:hlinkClr val="tx"/>
                    </a:ext>
                  </a:extLst>
                </a:hlinkClick>
              </a:rPr>
              <a:t>https://www.fda.gov/food</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U.S. Department of Agriculture – Food Safety and Inspection Service (FSIS).</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Food Safety Guidelines and Recalls.</a:t>
            </a:r>
            <a:br>
              <a:rPr b="0" i="0" lang="en-US" sz="1200" u="none" cap="none" strike="noStrike">
                <a:solidFill>
                  <a:srgbClr val="000000"/>
                </a:solidFill>
                <a:latin typeface="Times"/>
                <a:ea typeface="Times"/>
                <a:cs typeface="Times"/>
                <a:sym typeface="Times"/>
              </a:rPr>
            </a:br>
            <a:r>
              <a:rPr b="0" i="0" lang="en-US" sz="1200" u="none" cap="none" strike="noStrike">
                <a:solidFill>
                  <a:srgbClr val="000000"/>
                </a:solidFill>
                <a:latin typeface="Times"/>
                <a:ea typeface="Times"/>
                <a:cs typeface="Times"/>
                <a:sym typeface="Times"/>
              </a:rPr>
              <a:t>https://www.fsis.usda.gov/</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World Health Organization.</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Food Safety Fact Sheets and Global Burden of Foodborne Disease.</a:t>
            </a:r>
            <a:br>
              <a:rPr b="0" i="0" lang="en-US" sz="1200" u="none" cap="none" strike="noStrike">
                <a:solidFill>
                  <a:srgbClr val="000000"/>
                </a:solidFill>
                <a:latin typeface="Times"/>
                <a:ea typeface="Times"/>
                <a:cs typeface="Times"/>
                <a:sym typeface="Times"/>
              </a:rPr>
            </a:br>
            <a:r>
              <a:rPr b="0" i="0" lang="en-US" sz="1200" u="none" cap="none" strike="noStrike">
                <a:solidFill>
                  <a:srgbClr val="000000"/>
                </a:solidFill>
                <a:latin typeface="Times"/>
                <a:ea typeface="Times"/>
                <a:cs typeface="Times"/>
                <a:sym typeface="Times"/>
              </a:rPr>
              <a:t>https://www.who.int/teams/nutrition-and-food-safety/food-safety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Centers for Medicare &amp; Medicaid Services.</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Long-Term Care Facility Food Safety &amp; Infection Control Guidelines.</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Joint Commission.</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Food Safety and Infection Prevention Standards.</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Academy of Nutrition and Dietetics.</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Food Safety for Vulnerable Populations Practice Papers.</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Special Supplemental Nutrition Program for Women, Infants, and Children (WIC).</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WIC Food Packages and Nutrition Risk Guidance.</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7">
                  <a:extLst>
                    <a:ext uri="{A12FA001-AC4F-418D-AE19-62706E023703}">
                      <ahyp:hlinkClr val="tx"/>
                    </a:ext>
                  </a:extLst>
                </a:hlinkClick>
              </a:rPr>
              <a:t>https://www.fns.usda.gov/wic</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Supplemental Nutrition Assistance Program (SNAP).</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SNAP-Ed Food Safety and Nutrition Education.</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8">
                  <a:extLst>
                    <a:ext uri="{A12FA001-AC4F-418D-AE19-62706E023703}">
                      <ahyp:hlinkClr val="tx"/>
                    </a:ext>
                  </a:extLst>
                </a:hlinkClick>
              </a:rPr>
              <a:t>https://www.fns.usda.gov/snap</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USDA Food and Nutrition Service.</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Institutional Feeding and HACCP Requirements.</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3" name="Shape 1463"/>
        <p:cNvGrpSpPr/>
        <p:nvPr/>
      </p:nvGrpSpPr>
      <p:grpSpPr>
        <a:xfrm>
          <a:off x="0" y="0"/>
          <a:ext cx="0" cy="0"/>
          <a:chOff x="0" y="0"/>
          <a:chExt cx="0" cy="0"/>
        </a:xfrm>
      </p:grpSpPr>
      <p:sp>
        <p:nvSpPr>
          <p:cNvPr id="1464" name="Google Shape;1464;p12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65" name="Google Shape;1465;p126"/>
          <p:cNvGrpSpPr/>
          <p:nvPr/>
        </p:nvGrpSpPr>
        <p:grpSpPr>
          <a:xfrm>
            <a:off x="-528020" y="-13"/>
            <a:ext cx="19048363" cy="3086124"/>
            <a:chOff x="-3" y="-2"/>
            <a:chExt cx="19048361" cy="3086123"/>
          </a:xfrm>
        </p:grpSpPr>
        <p:sp>
          <p:nvSpPr>
            <p:cNvPr id="1466" name="Google Shape;1466;p126"/>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67" name="Google Shape;1467;p126"/>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68" name="Google Shape;1468;p126"/>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References</a:t>
            </a:r>
            <a:endParaRPr/>
          </a:p>
        </p:txBody>
      </p:sp>
      <p:sp>
        <p:nvSpPr>
          <p:cNvPr id="1469" name="Google Shape;1469;p12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126"/>
          <p:cNvSpPr txBox="1"/>
          <p:nvPr/>
        </p:nvSpPr>
        <p:spPr>
          <a:xfrm>
            <a:off x="1148671" y="3457654"/>
            <a:ext cx="16558582" cy="5527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USDA Food Safety and Inspection Service.</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Safe Minimum Internal Temperatures Chart.</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5">
                  <a:extLst>
                    <a:ext uri="{A12FA001-AC4F-418D-AE19-62706E023703}">
                      <ahyp:hlinkClr val="tx"/>
                    </a:ext>
                  </a:extLst>
                </a:hlinkClick>
              </a:rPr>
              <a:t>https://www.foodsafety.gov/</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Partnership for Food Safety Education.</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Clean, Separate, Cook, Chill Framework.</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6">
                  <a:extLst>
                    <a:ext uri="{A12FA001-AC4F-418D-AE19-62706E023703}">
                      <ahyp:hlinkClr val="tx"/>
                    </a:ext>
                  </a:extLst>
                </a:hlinkClick>
              </a:rPr>
              <a:t>https://www.fightbac.org/</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National Academies of Sciences, Engineering, and Medicine.</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Dietary Reference Intakes (DRIs).</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7">
                  <a:extLst>
                    <a:ext uri="{A12FA001-AC4F-418D-AE19-62706E023703}">
                      <ahyp:hlinkClr val="tx"/>
                    </a:ext>
                  </a:extLst>
                </a:hlinkClick>
              </a:rPr>
              <a:t>https://www.nationalacademies.org/</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National Institutes of Health – Office of Dietary Supplements.</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Micronutrient Fact Sheets (Iron, Zinc, Electrolytes).</a:t>
            </a:r>
            <a:br>
              <a:rPr b="0" i="0" lang="en-US" sz="1200" u="none" cap="none" strike="noStrike">
                <a:solidFill>
                  <a:srgbClr val="000000"/>
                </a:solidFill>
                <a:latin typeface="Times"/>
                <a:ea typeface="Times"/>
                <a:cs typeface="Times"/>
                <a:sym typeface="Times"/>
              </a:rPr>
            </a:br>
            <a:r>
              <a:rPr b="0" i="0" lang="en-US" sz="1200" u="sng" cap="none" strike="noStrike">
                <a:solidFill>
                  <a:srgbClr val="0000EE"/>
                </a:solidFill>
                <a:latin typeface="Times"/>
                <a:ea typeface="Times"/>
                <a:cs typeface="Times"/>
                <a:sym typeface="Times"/>
                <a:hlinkClick r:id="rId8">
                  <a:extLst>
                    <a:ext uri="{A12FA001-AC4F-418D-AE19-62706E023703}">
                      <ahyp:hlinkClr val="tx"/>
                    </a:ext>
                  </a:extLst>
                </a:hlinkClick>
              </a:rPr>
              <a:t>https://ods.od.nih.gov/</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Guerrant RL, et al. </a:t>
            </a:r>
            <a:r>
              <a:rPr b="1" i="0" lang="en-US" sz="1200" u="none" cap="none" strike="noStrike">
                <a:solidFill>
                  <a:srgbClr val="000000"/>
                </a:solidFill>
                <a:latin typeface="Times"/>
                <a:ea typeface="Times"/>
                <a:cs typeface="Times"/>
                <a:sym typeface="Times"/>
              </a:rPr>
              <a:t>Practice Guidelines for the Management of Infectious Diarrhea.</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Clinical Infectious Diseases.</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Brown KH, et al. </a:t>
            </a:r>
            <a:r>
              <a:rPr b="1" i="0" lang="en-US" sz="1200" u="none" cap="none" strike="noStrike">
                <a:solidFill>
                  <a:srgbClr val="000000"/>
                </a:solidFill>
                <a:latin typeface="Times"/>
                <a:ea typeface="Times"/>
                <a:cs typeface="Times"/>
                <a:sym typeface="Times"/>
              </a:rPr>
              <a:t>Zinc Supplementation in Diarrheal Disease.</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American Journal of Clinical Nutrition.</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U.S. Department of Health and Human Services.</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Healthy People Objectives – Food Safety &amp; Environmental Health.</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Centers for Disease Control and Prevention.</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Crisis and Emergency Risk Communication (CERC) Manual.</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Institute for Healthcare Improvement.</a:t>
            </a:r>
            <a:br>
              <a:rPr b="0" i="0" lang="en-US" sz="1200" u="none" cap="none" strike="noStrike">
                <a:solidFill>
                  <a:srgbClr val="000000"/>
                </a:solidFill>
                <a:latin typeface="Times"/>
                <a:ea typeface="Times"/>
                <a:cs typeface="Times"/>
                <a:sym typeface="Times"/>
              </a:rPr>
            </a:br>
            <a:r>
              <a:rPr b="0" i="1" lang="en-US" sz="1200" u="none" cap="none" strike="noStrike">
                <a:solidFill>
                  <a:srgbClr val="000000"/>
                </a:solidFill>
                <a:latin typeface="Times"/>
                <a:ea typeface="Times"/>
                <a:cs typeface="Times"/>
                <a:sym typeface="Times"/>
              </a:rPr>
              <a:t>Public Health Surveillance and Prevention Systems.</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grpSp>
        <p:nvGrpSpPr>
          <p:cNvPr id="190" name="Google Shape;190;p12"/>
          <p:cNvGrpSpPr/>
          <p:nvPr/>
        </p:nvGrpSpPr>
        <p:grpSpPr>
          <a:xfrm>
            <a:off x="-380180" y="-14"/>
            <a:ext cx="19048357" cy="3086121"/>
            <a:chOff x="-1" y="-1"/>
            <a:chExt cx="19048355" cy="3086120"/>
          </a:xfrm>
        </p:grpSpPr>
        <p:sp>
          <p:nvSpPr>
            <p:cNvPr id="191" name="Google Shape;191;p12"/>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92" name="Google Shape;192;p12"/>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93" name="Google Shape;193;p12"/>
          <p:cNvSpPr txBox="1"/>
          <p:nvPr/>
        </p:nvSpPr>
        <p:spPr>
          <a:xfrm>
            <a:off x="1275347" y="1184945"/>
            <a:ext cx="16800356" cy="9562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Osteoporosis</a:t>
            </a:r>
            <a:endParaRPr/>
          </a:p>
        </p:txBody>
      </p:sp>
      <p:sp>
        <p:nvSpPr>
          <p:cNvPr id="194" name="Google Shape;194;p1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5" name="Google Shape;195;p12"/>
          <p:cNvSpPr txBox="1"/>
          <p:nvPr/>
        </p:nvSpPr>
        <p:spPr>
          <a:xfrm>
            <a:off x="918886" y="3259497"/>
            <a:ext cx="7063800" cy="679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Inadequate calcium and vitamin 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Estrogen/testosterone decline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 protein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inflammation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Sedentary lifestyle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Adequate </a:t>
            </a:r>
            <a:r>
              <a:rPr b="1" i="0" lang="en-US" sz="2400" u="none" cap="none" strike="noStrike">
                <a:solidFill>
                  <a:srgbClr val="000000"/>
                </a:solidFill>
                <a:latin typeface="Times"/>
                <a:ea typeface="Times"/>
                <a:cs typeface="Times"/>
                <a:sym typeface="Times"/>
              </a:rPr>
              <a:t>calcium intake</a:t>
            </a:r>
            <a:r>
              <a:rPr b="0" i="0" lang="en-US" sz="2400" u="none" cap="none" strike="noStrike">
                <a:solidFill>
                  <a:srgbClr val="000000"/>
                </a:solidFill>
                <a:latin typeface="Times"/>
                <a:ea typeface="Times"/>
                <a:cs typeface="Times"/>
                <a:sym typeface="Times"/>
              </a:rPr>
              <a:t> (food first)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Optimize </a:t>
            </a:r>
            <a:r>
              <a:rPr b="1" i="0" lang="en-US" sz="2400" u="none" cap="none" strike="noStrike">
                <a:solidFill>
                  <a:srgbClr val="000000"/>
                </a:solidFill>
                <a:latin typeface="Times"/>
                <a:ea typeface="Times"/>
                <a:cs typeface="Times"/>
                <a:sym typeface="Times"/>
              </a:rPr>
              <a:t>vitamin D status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Ensure sufficient </a:t>
            </a:r>
            <a:r>
              <a:rPr b="1" i="0" lang="en-US" sz="2400" u="none" cap="none" strike="noStrike">
                <a:solidFill>
                  <a:srgbClr val="000000"/>
                </a:solidFill>
                <a:latin typeface="Times"/>
                <a:ea typeface="Times"/>
                <a:cs typeface="Times"/>
                <a:sym typeface="Times"/>
              </a:rPr>
              <a:t>protein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Mediterranean-style dietary pattern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Weight-bearing and resistance exercise (adjunct)</a:t>
            </a:r>
            <a:endParaRPr/>
          </a:p>
        </p:txBody>
      </p:sp>
      <p:sp>
        <p:nvSpPr>
          <p:cNvPr id="196" name="Google Shape;196;p12"/>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197" name="Google Shape;197;p12"/>
          <p:cNvSpPr txBox="1"/>
          <p:nvPr/>
        </p:nvSpPr>
        <p:spPr>
          <a:xfrm>
            <a:off x="9219582" y="7760306"/>
            <a:ext cx="6644700" cy="1970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300"/>
              <a:buFont typeface="Times"/>
              <a:buNone/>
            </a:pPr>
            <a:r>
              <a:rPr b="1" i="0" lang="en-US" sz="23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2300"/>
              <a:buFont typeface="Times"/>
              <a:buChar char="•"/>
            </a:pPr>
            <a:r>
              <a:rPr b="0" i="0" lang="en-US" sz="2300" u="none" cap="none" strike="noStrike">
                <a:solidFill>
                  <a:srgbClr val="000000"/>
                </a:solidFill>
                <a:latin typeface="Times"/>
                <a:ea typeface="Times"/>
                <a:cs typeface="Times"/>
                <a:sym typeface="Times"/>
              </a:rPr>
              <a:t>DXA scan, 25-OH vitamin D</a:t>
            </a:r>
            <a:endParaRPr/>
          </a:p>
          <a:p>
            <a:pPr indent="-317500" lvl="0" marL="457200" marR="0" rtl="0" algn="l">
              <a:lnSpc>
                <a:spcPct val="100000"/>
              </a:lnSpc>
              <a:spcBef>
                <a:spcPts val="1200"/>
              </a:spcBef>
              <a:spcAft>
                <a:spcPts val="0"/>
              </a:spcAft>
              <a:buClr>
                <a:srgbClr val="000000"/>
              </a:buClr>
              <a:buSzPts val="2300"/>
              <a:buFont typeface="Times"/>
              <a:buChar char="•"/>
            </a:pPr>
            <a:r>
              <a:rPr b="0" i="0" lang="en-US" sz="2300" u="none" cap="none" strike="noStrike">
                <a:solidFill>
                  <a:srgbClr val="000000"/>
                </a:solidFill>
                <a:latin typeface="Times"/>
                <a:ea typeface="Times"/>
                <a:cs typeface="Times"/>
                <a:sym typeface="Times"/>
              </a:rPr>
              <a:t>Serum calcium (contextual), PTH, Magnesium,</a:t>
            </a:r>
            <a:endParaRPr/>
          </a:p>
          <a:p>
            <a:pPr indent="-317500" lvl="0" marL="457200" marR="0" rtl="0" algn="l">
              <a:lnSpc>
                <a:spcPct val="100000"/>
              </a:lnSpc>
              <a:spcBef>
                <a:spcPts val="1200"/>
              </a:spcBef>
              <a:spcAft>
                <a:spcPts val="0"/>
              </a:spcAft>
              <a:buClr>
                <a:srgbClr val="000000"/>
              </a:buClr>
              <a:buSzPts val="2300"/>
              <a:buFont typeface="Times"/>
              <a:buChar char="•"/>
            </a:pPr>
            <a:r>
              <a:rPr b="0" i="0" lang="en-US" sz="2300" u="none" cap="none" strike="noStrike">
                <a:solidFill>
                  <a:srgbClr val="000000"/>
                </a:solidFill>
                <a:latin typeface="Times"/>
                <a:ea typeface="Times"/>
                <a:cs typeface="Times"/>
                <a:sym typeface="Times"/>
              </a:rPr>
              <a:t>Bone turnover markers (CTX, P1NP – optional)</a:t>
            </a:r>
            <a:endParaRPr/>
          </a:p>
        </p:txBody>
      </p:sp>
      <p:graphicFrame>
        <p:nvGraphicFramePr>
          <p:cNvPr id="198" name="Google Shape;198;p12"/>
          <p:cNvGraphicFramePr/>
          <p:nvPr/>
        </p:nvGraphicFramePr>
        <p:xfrm>
          <a:off x="9234958" y="3967543"/>
          <a:ext cx="3000000" cy="3000000"/>
        </p:xfrm>
        <a:graphic>
          <a:graphicData uri="http://schemas.openxmlformats.org/drawingml/2006/table">
            <a:tbl>
              <a:tblPr bandRow="1">
                <a:noFill/>
                <a:tableStyleId>{81BB50B0-6FA8-4905-9805-7646F599B48B}</a:tableStyleId>
              </a:tblPr>
              <a:tblGrid>
                <a:gridCol w="1829600"/>
                <a:gridCol w="3080875"/>
                <a:gridCol w="3743175"/>
              </a:tblGrid>
              <a:tr h="3937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Purpose</a:t>
                      </a:r>
                      <a:endParaRPr/>
                    </a:p>
                  </a:txBody>
                  <a:tcPr marT="12700" marB="12700" marR="12700" marL="12700" anchor="ctr"/>
                </a:tc>
              </a:tr>
              <a:tr h="749300">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highlight>
                            <a:srgbClr val="FFFF00"/>
                          </a:highlight>
                          <a:latin typeface="Times"/>
                          <a:ea typeface="Times"/>
                          <a:cs typeface="Times"/>
                          <a:sym typeface="Times"/>
                        </a:rPr>
                        <a:t>Calcium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1,000–1,200 mg/day (diet + supp)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Bone mineralization</a:t>
                      </a:r>
                      <a:endParaRPr/>
                    </a:p>
                  </a:txBody>
                  <a:tcPr marT="12700" marB="12700" marR="12700" marL="12700" anchor="ctr"/>
                </a:tc>
              </a:tr>
              <a:tr h="393700">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Ca absorption</a:t>
                      </a:r>
                      <a:endParaRPr/>
                    </a:p>
                  </a:txBody>
                  <a:tcPr marT="12700" marB="12700" marR="12700" marL="12700" anchor="ctr"/>
                </a:tc>
              </a:tr>
              <a:tr h="393700">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Bone matrix</a:t>
                      </a:r>
                      <a:endParaRPr/>
                    </a:p>
                  </a:txBody>
                  <a:tcPr marT="12700" marB="12700" marR="12700" marL="12700" anchor="ctr"/>
                </a:tc>
              </a:tr>
              <a:tr h="457450">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Mineral balance</a:t>
                      </a:r>
                      <a:endParaRPr/>
                    </a:p>
                  </a:txBody>
                  <a:tcPr marT="12700" marB="12700" marR="12700" marL="12700" anchor="ctr"/>
                </a:tc>
              </a:tr>
              <a:tr h="457450">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highlight>
                            <a:srgbClr val="FFFF00"/>
                          </a:highlight>
                          <a:latin typeface="Times"/>
                          <a:ea typeface="Times"/>
                          <a:cs typeface="Times"/>
                          <a:sym typeface="Times"/>
                        </a:rPr>
                        <a:t>Vitamin K2</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90–180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Osteocalcin activation</a:t>
                      </a:r>
                      <a:endParaRPr/>
                    </a:p>
                  </a:txBody>
                  <a:tcPr marT="12700" marB="12700" marR="12700" marL="12700" anchor="ctr"/>
                </a:tc>
              </a:tr>
              <a:tr h="466250">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 bone inflammation</a:t>
                      </a:r>
                      <a:endParaRPr/>
                    </a:p>
                  </a:txBody>
                  <a:tcPr marT="12700" marB="12700" marR="12700" marL="12700" anchor="ct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grpSp>
        <p:nvGrpSpPr>
          <p:cNvPr id="203" name="Google Shape;203;p13"/>
          <p:cNvGrpSpPr/>
          <p:nvPr/>
        </p:nvGrpSpPr>
        <p:grpSpPr>
          <a:xfrm>
            <a:off x="-380180" y="-14"/>
            <a:ext cx="19048357" cy="3086121"/>
            <a:chOff x="-1" y="-1"/>
            <a:chExt cx="19048355" cy="3086120"/>
          </a:xfrm>
        </p:grpSpPr>
        <p:sp>
          <p:nvSpPr>
            <p:cNvPr id="204" name="Google Shape;204;p13"/>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05" name="Google Shape;205;p13"/>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06" name="Google Shape;206;p13"/>
          <p:cNvSpPr txBox="1"/>
          <p:nvPr/>
        </p:nvSpPr>
        <p:spPr>
          <a:xfrm>
            <a:off x="1275347" y="1184945"/>
            <a:ext cx="16800356" cy="9562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Osteopenia</a:t>
            </a:r>
            <a:endParaRPr/>
          </a:p>
        </p:txBody>
      </p:sp>
      <p:sp>
        <p:nvSpPr>
          <p:cNvPr id="207" name="Google Shape;207;p1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8" name="Google Shape;208;p13"/>
          <p:cNvSpPr txBox="1"/>
          <p:nvPr/>
        </p:nvSpPr>
        <p:spPr>
          <a:xfrm>
            <a:off x="1031878" y="3636145"/>
            <a:ext cx="5794800" cy="5746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Suboptimal nutrient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Early hormonal shifts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 physical loading</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Vitamin D insufficiency</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Early </a:t>
            </a:r>
            <a:r>
              <a:rPr b="1" i="0" lang="en-US" sz="2400" u="none" cap="none" strike="noStrike">
                <a:solidFill>
                  <a:srgbClr val="000000"/>
                </a:solidFill>
                <a:latin typeface="Times"/>
                <a:ea typeface="Times"/>
                <a:cs typeface="Times"/>
                <a:sym typeface="Times"/>
              </a:rPr>
              <a:t>dietary calcium optimization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Vitamin D repletion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Protein adequacy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Resistance and impact training</a:t>
            </a:r>
            <a:endParaRPr/>
          </a:p>
        </p:txBody>
      </p:sp>
      <p:sp>
        <p:nvSpPr>
          <p:cNvPr id="209" name="Google Shape;209;p13"/>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210" name="Google Shape;210;p13"/>
          <p:cNvSpPr txBox="1"/>
          <p:nvPr/>
        </p:nvSpPr>
        <p:spPr>
          <a:xfrm>
            <a:off x="8884776" y="7906786"/>
            <a:ext cx="6644700" cy="1908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200"/>
              <a:buFont typeface="Times"/>
              <a:buNone/>
            </a:pPr>
            <a:r>
              <a:rPr b="1" i="0" lang="en-US" sz="22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DXA (baseline and follow-up)</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Vitamin D</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Calcium intake assessment</a:t>
            </a:r>
            <a:endParaRPr/>
          </a:p>
        </p:txBody>
      </p:sp>
      <p:graphicFrame>
        <p:nvGraphicFramePr>
          <p:cNvPr id="211" name="Google Shape;211;p13"/>
          <p:cNvGraphicFramePr/>
          <p:nvPr/>
        </p:nvGraphicFramePr>
        <p:xfrm>
          <a:off x="8806666" y="3809565"/>
          <a:ext cx="3000000" cy="3000000"/>
        </p:xfrm>
        <a:graphic>
          <a:graphicData uri="http://schemas.openxmlformats.org/drawingml/2006/table">
            <a:tbl>
              <a:tblPr bandRow="1">
                <a:noFill/>
                <a:tableStyleId>{81BB50B0-6FA8-4905-9805-7646F599B48B}</a:tableStyleId>
              </a:tblPr>
              <a:tblGrid>
                <a:gridCol w="2818700"/>
                <a:gridCol w="2740575"/>
                <a:gridCol w="3765025"/>
              </a:tblGrid>
              <a:tr h="3198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Purpose</a:t>
                      </a:r>
                      <a:endParaRPr/>
                    </a:p>
                  </a:txBody>
                  <a:tcPr marT="12700" marB="12700" marR="12700" marL="12700" anchor="ctr"/>
                </a:tc>
              </a:tr>
              <a:tr h="5335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Calcium (food + supplement)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1,000–1,200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Bone mineralization</a:t>
                      </a:r>
                      <a:endParaRPr/>
                    </a:p>
                  </a:txBody>
                  <a:tcPr marT="12700" marB="12700" marR="12700" marL="12700" anchor="ctr"/>
                </a:tc>
              </a:tr>
              <a:tr h="5335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D (D3)</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Calcium absorption; bone remodeling</a:t>
                      </a:r>
                      <a:endParaRPr/>
                    </a:p>
                  </a:txBody>
                  <a:tcPr marT="12700" marB="12700" marR="12700" marL="12700" anchor="ctr"/>
                </a:tc>
              </a:tr>
              <a:tr h="3198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Collagen matrix formation</a:t>
                      </a:r>
                      <a:endParaRPr/>
                    </a:p>
                  </a:txBody>
                  <a:tcPr marT="12700" marB="12700" marR="12700" marL="12700" anchor="ctr"/>
                </a:tc>
              </a:tr>
              <a:tr h="3198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Calcium balance; bone crystal structure</a:t>
                      </a:r>
                      <a:endParaRPr/>
                    </a:p>
                  </a:txBody>
                  <a:tcPr marT="12700" marB="12700" marR="12700" marL="12700" anchor="ctr"/>
                </a:tc>
              </a:tr>
              <a:tr h="5335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K2 (MK-7)</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90–180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Osteocalcin activation; directs Ca to bone</a:t>
                      </a:r>
                      <a:endParaRPr/>
                    </a:p>
                  </a:txBody>
                  <a:tcPr marT="12700" marB="12700" marR="12700" marL="12700" anchor="ctr"/>
                </a:tc>
              </a:tr>
              <a:tr h="3198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Phosphorus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Adequate intake via diet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Hydroxyapatite formation</a:t>
                      </a:r>
                      <a:endParaRPr/>
                    </a:p>
                  </a:txBody>
                  <a:tcPr marT="12700" marB="12700" marR="12700" marL="12700" anchor="ctr"/>
                </a:tc>
              </a:tr>
              <a:tr h="3198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Reduces bone-related inflammation</a:t>
                      </a:r>
                      <a:endParaRPr/>
                    </a:p>
                  </a:txBody>
                  <a:tcPr marT="12700" marB="12700" marR="12700" marL="12700" anchor="ctr"/>
                </a:tc>
              </a:tr>
              <a:tr h="3198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Boron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1–3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Enhances Ca, Mg, vitamin D utilization</a:t>
                      </a:r>
                      <a:endParaRPr/>
                    </a:p>
                  </a:txBody>
                  <a:tcPr marT="12700" marB="12700" marR="12700" marL="12700" anchor="ctr"/>
                </a:tc>
              </a:tr>
              <a:tr h="3198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75–500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Collagen synthesis</a:t>
                      </a:r>
                      <a:endParaRPr/>
                    </a:p>
                  </a:txBody>
                  <a:tcPr marT="12700" marB="12700" marR="12700" marL="12700" anchor="ct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grpSp>
        <p:nvGrpSpPr>
          <p:cNvPr id="216" name="Google Shape;216;p14"/>
          <p:cNvGrpSpPr/>
          <p:nvPr/>
        </p:nvGrpSpPr>
        <p:grpSpPr>
          <a:xfrm>
            <a:off x="-380180" y="-14"/>
            <a:ext cx="19048357" cy="3086121"/>
            <a:chOff x="-1" y="-1"/>
            <a:chExt cx="19048355" cy="3086120"/>
          </a:xfrm>
        </p:grpSpPr>
        <p:sp>
          <p:nvSpPr>
            <p:cNvPr id="217" name="Google Shape;217;p14"/>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18" name="Google Shape;218;p14"/>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19" name="Google Shape;219;p14"/>
          <p:cNvSpPr txBox="1"/>
          <p:nvPr/>
        </p:nvSpPr>
        <p:spPr>
          <a:xfrm>
            <a:off x="1275347" y="1184945"/>
            <a:ext cx="16800356" cy="9562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Osteomalacia</a:t>
            </a:r>
            <a:endParaRPr/>
          </a:p>
        </p:txBody>
      </p:sp>
      <p:sp>
        <p:nvSpPr>
          <p:cNvPr id="220" name="Google Shape;220;p1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1" name="Google Shape;221;p14"/>
          <p:cNvSpPr txBox="1"/>
          <p:nvPr/>
        </p:nvSpPr>
        <p:spPr>
          <a:xfrm>
            <a:off x="1031878" y="3636145"/>
            <a:ext cx="5794800" cy="4699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Severe vitamin D deficiency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Malabsorption syndromes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liver or kidney disease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Aggressive </a:t>
            </a:r>
            <a:r>
              <a:rPr b="1" i="0" lang="en-US" sz="2400" u="none" cap="none" strike="noStrike">
                <a:solidFill>
                  <a:srgbClr val="000000"/>
                </a:solidFill>
                <a:latin typeface="Times"/>
                <a:ea typeface="Times"/>
                <a:cs typeface="Times"/>
                <a:sym typeface="Times"/>
              </a:rPr>
              <a:t>vitamin D repletion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Ensure adequate calcium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Address malabsorption causes</a:t>
            </a:r>
            <a:endParaRPr/>
          </a:p>
        </p:txBody>
      </p:sp>
      <p:sp>
        <p:nvSpPr>
          <p:cNvPr id="222" name="Google Shape;222;p14"/>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223" name="Google Shape;223;p14"/>
          <p:cNvSpPr txBox="1"/>
          <p:nvPr/>
        </p:nvSpPr>
        <p:spPr>
          <a:xfrm>
            <a:off x="8466266" y="8346219"/>
            <a:ext cx="6644700" cy="178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0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25-OH vitamin D (often very low)</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Calcium, phosphorus</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Alkaline phosphatase (often elevated)</a:t>
            </a:r>
            <a:endParaRPr/>
          </a:p>
        </p:txBody>
      </p:sp>
      <p:graphicFrame>
        <p:nvGraphicFramePr>
          <p:cNvPr id="224" name="Google Shape;224;p14"/>
          <p:cNvGraphicFramePr/>
          <p:nvPr/>
        </p:nvGraphicFramePr>
        <p:xfrm>
          <a:off x="8417144" y="3911224"/>
          <a:ext cx="3000000" cy="3000000"/>
        </p:xfrm>
        <a:graphic>
          <a:graphicData uri="http://schemas.openxmlformats.org/drawingml/2006/table">
            <a:tbl>
              <a:tblPr bandRow="1">
                <a:noFill/>
                <a:tableStyleId>{81BB50B0-6FA8-4905-9805-7646F599B48B}</a:tableStyleId>
              </a:tblPr>
              <a:tblGrid>
                <a:gridCol w="2338550"/>
                <a:gridCol w="3877075"/>
                <a:gridCol w="2908300"/>
              </a:tblGrid>
              <a:tr h="292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Purpose</a:t>
                      </a:r>
                      <a:endParaRPr/>
                    </a:p>
                  </a:txBody>
                  <a:tcPr marT="12700" marB="12700" marR="12700" marL="12700" anchor="ctr"/>
                </a:tc>
              </a:tr>
              <a:tr h="546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D (D3 or D2)</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2,000–5,000 IU/day or therapeutic dosing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Corrects defective bone mineralization</a:t>
                      </a:r>
                      <a:endParaRPr/>
                    </a:p>
                  </a:txBody>
                  <a:tcPr marT="12700" marB="12700" marR="12700" marL="12700" anchor="ctr"/>
                </a:tc>
              </a:tr>
              <a:tr h="546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Calcium (food + supplement)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1,000–1,200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Supports mineral deposition</a:t>
                      </a:r>
                      <a:endParaRPr/>
                    </a:p>
                  </a:txBody>
                  <a:tcPr marT="12700" marB="12700" marR="12700" marL="12700" anchor="ctr"/>
                </a:tc>
              </a:tr>
              <a:tr h="546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Phosphorus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Adequate intake via diet (or supplement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Hydroxyapatite formation</a:t>
                      </a:r>
                      <a:endParaRPr/>
                    </a:p>
                  </a:txBody>
                  <a:tcPr marT="12700" marB="12700" marR="12700" marL="12700" anchor="ctr"/>
                </a:tc>
              </a:tr>
              <a:tr h="546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D activation; mineral balance</a:t>
                      </a:r>
                      <a:endParaRPr/>
                    </a:p>
                  </a:txBody>
                  <a:tcPr marT="12700" marB="12700" marR="12700" marL="12700" anchor="ctr"/>
                </a:tc>
              </a:tr>
              <a:tr h="292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Bone matrix (osteoid) formation</a:t>
                      </a:r>
                      <a:endParaRPr/>
                    </a:p>
                  </a:txBody>
                  <a:tcPr marT="12700" marB="12700" marR="12700" marL="12700" anchor="ctr"/>
                </a:tc>
              </a:tr>
              <a:tr h="546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K (K1/K2)</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K1: 90–120 mcg/day; K2 (MK-7): 90–180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Osteocalcin activation</a:t>
                      </a:r>
                      <a:endParaRPr/>
                    </a:p>
                  </a:txBody>
                  <a:tcPr marT="12700" marB="12700" marR="12700" marL="12700" anchor="ctr"/>
                </a:tc>
              </a:tr>
              <a:tr h="546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75–500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Collagen synthesis (osteoid matrix)</a:t>
                      </a:r>
                      <a:endParaRPr/>
                    </a:p>
                  </a:txBody>
                  <a:tcPr marT="12700" marB="12700" marR="12700" marL="12700" anchor="ctr"/>
                </a:tc>
              </a:tr>
              <a:tr h="2921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8–30 mg/day (short-term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Osteoblast activity</a:t>
                      </a:r>
                      <a:endParaRPr/>
                    </a:p>
                  </a:txBody>
                  <a:tcPr marT="12700" marB="12700" marR="12700" marL="12700" anchor="ct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pSp>
        <p:nvGrpSpPr>
          <p:cNvPr id="229" name="Google Shape;229;p16"/>
          <p:cNvGrpSpPr/>
          <p:nvPr/>
        </p:nvGrpSpPr>
        <p:grpSpPr>
          <a:xfrm>
            <a:off x="-380180" y="-14"/>
            <a:ext cx="19048357" cy="3086121"/>
            <a:chOff x="-1" y="-1"/>
            <a:chExt cx="19048355" cy="3086120"/>
          </a:xfrm>
        </p:grpSpPr>
        <p:sp>
          <p:nvSpPr>
            <p:cNvPr id="230" name="Google Shape;230;p16"/>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31" name="Google Shape;231;p16"/>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32" name="Google Shape;232;p16"/>
          <p:cNvSpPr txBox="1"/>
          <p:nvPr/>
        </p:nvSpPr>
        <p:spPr>
          <a:xfrm>
            <a:off x="1275347" y="793240"/>
            <a:ext cx="16800356" cy="18960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Secondary Bone Loss (Medication or Disease Related)</a:t>
            </a:r>
            <a:endParaRPr/>
          </a:p>
        </p:txBody>
      </p:sp>
      <p:sp>
        <p:nvSpPr>
          <p:cNvPr id="233" name="Google Shape;233;p1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4" name="Google Shape;234;p16"/>
          <p:cNvSpPr txBox="1"/>
          <p:nvPr/>
        </p:nvSpPr>
        <p:spPr>
          <a:xfrm>
            <a:off x="1031878" y="3636145"/>
            <a:ext cx="5794800" cy="5746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Common causes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Glucocorticoids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Thyroid excess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Malabsorption (celiac, IBD)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kidney disease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Higher calcium and vitamin D targets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Protein optimization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Anti-inflammatory diet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Monitor nutrient depletions</a:t>
            </a:r>
            <a:endParaRPr/>
          </a:p>
        </p:txBody>
      </p:sp>
      <p:sp>
        <p:nvSpPr>
          <p:cNvPr id="235" name="Google Shape;235;p16"/>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236" name="Google Shape;236;p16"/>
          <p:cNvSpPr txBox="1"/>
          <p:nvPr/>
        </p:nvSpPr>
        <p:spPr>
          <a:xfrm>
            <a:off x="8466266" y="8346219"/>
            <a:ext cx="6644700" cy="1277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Vitamin D, Calcium, Magnesium</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PTH, Disease-specific markers</a:t>
            </a:r>
            <a:endParaRPr/>
          </a:p>
        </p:txBody>
      </p:sp>
      <p:graphicFrame>
        <p:nvGraphicFramePr>
          <p:cNvPr id="237" name="Google Shape;237;p16"/>
          <p:cNvGraphicFramePr/>
          <p:nvPr/>
        </p:nvGraphicFramePr>
        <p:xfrm>
          <a:off x="8252338" y="3968825"/>
          <a:ext cx="3000000" cy="3000000"/>
        </p:xfrm>
        <a:graphic>
          <a:graphicData uri="http://schemas.openxmlformats.org/drawingml/2006/table">
            <a:tbl>
              <a:tblPr bandRow="1">
                <a:noFill/>
                <a:tableStyleId>{81BB50B0-6FA8-4905-9805-7646F599B48B}</a:tableStyleId>
              </a:tblPr>
              <a:tblGrid>
                <a:gridCol w="2552875"/>
                <a:gridCol w="2655600"/>
                <a:gridCol w="4645475"/>
              </a:tblGrid>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Purpose</a:t>
                      </a:r>
                      <a:endParaRPr/>
                    </a:p>
                  </a:txBody>
                  <a:tcPr marT="12700" marB="12700" marR="12700" marL="12700" anchor="ctr"/>
                </a:tc>
              </a:tr>
              <a:tr h="4947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Calcium (food + supplement)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1,000–1,200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Bone mineralization; offset medication-related loss</a:t>
                      </a:r>
                      <a:endParaRPr/>
                    </a:p>
                  </a:txBody>
                  <a:tcPr marT="12700" marB="12700" marR="12700" marL="12700" anchor="ctr"/>
                </a:tc>
              </a:tr>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D (D3)</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Calcium absorption; PTH regulation</a:t>
                      </a:r>
                      <a:endParaRPr/>
                    </a:p>
                  </a:txBody>
                  <a:tcPr marT="12700" marB="12700" marR="12700" marL="12700" anchor="ctr"/>
                </a:tc>
              </a:tr>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Bone matrix (collagen) preservation</a:t>
                      </a:r>
                      <a:endParaRPr/>
                    </a:p>
                  </a:txBody>
                  <a:tcPr marT="12700" marB="12700" marR="12700" marL="12700" anchor="ctr"/>
                </a:tc>
              </a:tr>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Calcium balance; vitamin D activation</a:t>
                      </a:r>
                      <a:endParaRPr/>
                    </a:p>
                  </a:txBody>
                  <a:tcPr marT="12700" marB="12700" marR="12700" marL="12700" anchor="ctr"/>
                </a:tc>
              </a:tr>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K2 (MK-7)</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90–180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Osteocalcin activation; directs calcium to bone</a:t>
                      </a:r>
                      <a:endParaRPr/>
                    </a:p>
                  </a:txBody>
                  <a:tcPr marT="12700" marB="12700" marR="12700" marL="12700" anchor="ctr"/>
                </a:tc>
              </a:tr>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Reduces inflammation-mediated bone resorption</a:t>
                      </a:r>
                      <a:endParaRPr/>
                    </a:p>
                  </a:txBody>
                  <a:tcPr marT="12700" marB="12700" marR="12700" marL="12700" anchor="ctr"/>
                </a:tc>
              </a:tr>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75–500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Collagen synthesis</a:t>
                      </a:r>
                      <a:endParaRPr/>
                    </a:p>
                  </a:txBody>
                  <a:tcPr marT="12700" marB="12700" marR="12700" marL="12700" anchor="ctr"/>
                </a:tc>
              </a:tr>
              <a:tr h="4947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Boron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1–3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Improves calcium, magnesium, and vitamin D utilization</a:t>
                      </a:r>
                      <a:endParaRPr/>
                    </a:p>
                  </a:txBody>
                  <a:tcPr marT="12700" marB="12700" marR="12700" marL="12700" anchor="ctr"/>
                </a:tc>
              </a:tr>
              <a:tr h="4947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8–30 mg/day (short-term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Osteoblast activity</a:t>
                      </a:r>
                      <a:endParaRPr/>
                    </a:p>
                  </a:txBody>
                  <a:tcPr marT="12700" marB="12700" marR="12700" marL="12700" anchor="ctr"/>
                </a:tc>
              </a:tr>
              <a:tr h="319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Phosphorus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Adequate intake via diet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Hydroxyapatite f</a:t>
                      </a:r>
                      <a:endParaRPr/>
                    </a:p>
                  </a:txBody>
                  <a:tcPr marT="12700" marB="12700" marR="12700" marL="12700" anchor="ct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7"/>
          <p:cNvSpPr/>
          <p:nvPr/>
        </p:nvSpPr>
        <p:spPr>
          <a:xfrm rot="10800000">
            <a:off x="531520" y="-567284"/>
            <a:ext cx="18288010"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243" name="Google Shape;243;p17"/>
          <p:cNvGrpSpPr/>
          <p:nvPr/>
        </p:nvGrpSpPr>
        <p:grpSpPr>
          <a:xfrm>
            <a:off x="-380180" y="-14"/>
            <a:ext cx="19048357" cy="3086121"/>
            <a:chOff x="-1" y="-1"/>
            <a:chExt cx="19048355" cy="3086120"/>
          </a:xfrm>
        </p:grpSpPr>
        <p:sp>
          <p:nvSpPr>
            <p:cNvPr id="244" name="Google Shape;244;p17"/>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45" name="Google Shape;245;p17"/>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46" name="Google Shape;246;p17"/>
          <p:cNvSpPr txBox="1"/>
          <p:nvPr/>
        </p:nvSpPr>
        <p:spPr>
          <a:xfrm>
            <a:off x="1087018" y="1316374"/>
            <a:ext cx="16800357" cy="9562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Summary Table - Bone Disorders</a:t>
            </a:r>
            <a:endParaRPr/>
          </a:p>
        </p:txBody>
      </p:sp>
      <p:sp>
        <p:nvSpPr>
          <p:cNvPr id="247" name="Google Shape;247;p1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248" name="Google Shape;248;p17"/>
          <p:cNvGraphicFramePr/>
          <p:nvPr/>
        </p:nvGraphicFramePr>
        <p:xfrm>
          <a:off x="3047704" y="3753441"/>
          <a:ext cx="3000000" cy="3000000"/>
        </p:xfrm>
        <a:graphic>
          <a:graphicData uri="http://schemas.openxmlformats.org/drawingml/2006/table">
            <a:tbl>
              <a:tblPr bandRow="1">
                <a:noFill/>
                <a:tableStyleId>{81BB50B0-6FA8-4905-9805-7646F599B48B}</a:tableStyleId>
              </a:tblPr>
              <a:tblGrid>
                <a:gridCol w="3578650"/>
                <a:gridCol w="4877325"/>
                <a:gridCol w="4423000"/>
              </a:tblGrid>
              <a:tr h="1170475">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Condition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Primary Nutrition Targets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Diet Pattern</a:t>
                      </a:r>
                      <a:endParaRPr/>
                    </a:p>
                  </a:txBody>
                  <a:tcPr marT="12700" marB="12700" marR="12700" marL="12700" anchor="ctr"/>
                </a:tc>
              </a:tr>
              <a:tr h="755150">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Osteoporosis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Ca, D, protein,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Mediterranean</a:t>
                      </a:r>
                      <a:endParaRPr/>
                    </a:p>
                  </a:txBody>
                  <a:tcPr marT="12700" marB="12700" marR="12700" marL="12700" anchor="ctr"/>
                </a:tc>
              </a:tr>
              <a:tr h="117047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Osteopenia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Ca, D, protein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Whole-food, high-quality</a:t>
                      </a:r>
                      <a:endParaRPr/>
                    </a:p>
                  </a:txBody>
                  <a:tcPr marT="12700" marB="12700" marR="12700" marL="12700" anchor="ctr"/>
                </a:tc>
              </a:tr>
              <a:tr h="755150">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Osteomalacia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Vitamin D repletion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Therapeutic</a:t>
                      </a:r>
                      <a:endParaRPr/>
                    </a:p>
                  </a:txBody>
                  <a:tcPr marT="12700" marB="12700" marR="12700" marL="12700" anchor="ctr"/>
                </a:tc>
              </a:tr>
              <a:tr h="117047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Secondary bone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Ca, D, protein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Anti-inflammatory</a:t>
                      </a:r>
                      <a:endParaRPr/>
                    </a:p>
                  </a:txBody>
                  <a:tcPr marT="12700" marB="12700" marR="12700" marL="12700" anchor="ctr"/>
                </a:tc>
              </a:tr>
            </a:tbl>
          </a:graphicData>
        </a:graphic>
      </p:graphicFrame>
      <p:sp>
        <p:nvSpPr>
          <p:cNvPr id="249" name="Google Shape;249;p17"/>
          <p:cNvSpPr/>
          <p:nvPr/>
        </p:nvSpPr>
        <p:spPr>
          <a:xfrm>
            <a:off x="16149125" y="1048400"/>
            <a:ext cx="1579200" cy="15633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255" name="Google Shape;255;p19"/>
          <p:cNvGrpSpPr/>
          <p:nvPr/>
        </p:nvGrpSpPr>
        <p:grpSpPr>
          <a:xfrm>
            <a:off x="-528020" y="-13"/>
            <a:ext cx="19048363" cy="3086124"/>
            <a:chOff x="-3" y="-2"/>
            <a:chExt cx="19048361" cy="3086123"/>
          </a:xfrm>
        </p:grpSpPr>
        <p:sp>
          <p:nvSpPr>
            <p:cNvPr id="256" name="Google Shape;256;p19"/>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57" name="Google Shape;257;p19"/>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58" name="Google Shape;258;p19"/>
          <p:cNvSpPr txBox="1"/>
          <p:nvPr/>
        </p:nvSpPr>
        <p:spPr>
          <a:xfrm>
            <a:off x="1312724" y="1280849"/>
            <a:ext cx="16981336" cy="11290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MNT for Cancer</a:t>
            </a:r>
            <a:endParaRPr/>
          </a:p>
        </p:txBody>
      </p:sp>
      <p:sp>
        <p:nvSpPr>
          <p:cNvPr id="259" name="Google Shape;259;p1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0" name="Google Shape;260;p19"/>
          <p:cNvSpPr txBox="1"/>
          <p:nvPr/>
        </p:nvSpPr>
        <p:spPr>
          <a:xfrm>
            <a:off x="1018150" y="3280092"/>
            <a:ext cx="7211100" cy="6983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700"/>
              <a:buFont typeface="Times"/>
              <a:buNone/>
            </a:pPr>
            <a:r>
              <a:rPr b="1" i="0" lang="en-US" sz="17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Hypermetabolism and systemic inflammation</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Protein catabolism and </a:t>
            </a:r>
            <a:r>
              <a:rPr b="1" i="0" lang="en-US" sz="1700" u="none" cap="none" strike="noStrike">
                <a:solidFill>
                  <a:srgbClr val="000000"/>
                </a:solidFill>
                <a:latin typeface="Times"/>
                <a:ea typeface="Times"/>
                <a:cs typeface="Times"/>
                <a:sym typeface="Times"/>
              </a:rPr>
              <a:t>cancer cachexia</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Reduced intake (anorexia, nausea, mucositis, dysphagia)</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Altered glucose and lipid metabolism</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Micronutrient depletion from treatment</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Gut barrier and microbiome disruption</a:t>
            </a:r>
            <a:endParaRPr/>
          </a:p>
          <a:p>
            <a:pPr indent="0" lvl="0" marL="0" marR="0" rtl="0" algn="l">
              <a:lnSpc>
                <a:spcPct val="100000"/>
              </a:lnSpc>
              <a:spcBef>
                <a:spcPts val="0"/>
              </a:spcBef>
              <a:spcAft>
                <a:spcPts val="0"/>
              </a:spcAft>
              <a:buClr>
                <a:srgbClr val="808080"/>
              </a:buClr>
              <a:buSzPts val="1700"/>
              <a:buFont typeface="Times"/>
              <a:buNone/>
            </a:pPr>
            <a:r>
              <a:t/>
            </a:r>
            <a:endParaRPr b="0" i="0" sz="17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1700"/>
              <a:buFont typeface="Times"/>
              <a:buNone/>
            </a:pPr>
            <a:r>
              <a:rPr b="1" i="0" lang="en-US" sz="17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1700"/>
              <a:buFont typeface="Times"/>
              <a:buChar char="•"/>
            </a:pPr>
            <a:r>
              <a:rPr b="1" i="0" lang="en-US" sz="1700" u="none" cap="none" strike="noStrike">
                <a:solidFill>
                  <a:srgbClr val="000000"/>
                </a:solidFill>
                <a:latin typeface="Times"/>
                <a:ea typeface="Times"/>
                <a:cs typeface="Times"/>
                <a:sym typeface="Times"/>
              </a:rPr>
              <a:t>Prevent and treat malnutrition early</a:t>
            </a:r>
            <a:r>
              <a:rPr b="0" i="0" lang="en-US" sz="1700" u="none" cap="none" strike="noStrike">
                <a:solidFill>
                  <a:srgbClr val="000000"/>
                </a:solidFill>
                <a:latin typeface="Times"/>
                <a:ea typeface="Times"/>
                <a:cs typeface="Times"/>
                <a:sym typeface="Times"/>
              </a:rPr>
              <a:t> (screen routinely)</a:t>
            </a:r>
            <a:endParaRPr/>
          </a:p>
          <a:p>
            <a:pPr indent="-317500" lvl="0" marL="457200" marR="0" rtl="0" algn="l">
              <a:lnSpc>
                <a:spcPct val="100000"/>
              </a:lnSpc>
              <a:spcBef>
                <a:spcPts val="1200"/>
              </a:spcBef>
              <a:spcAft>
                <a:spcPts val="0"/>
              </a:spcAft>
              <a:buClr>
                <a:srgbClr val="000000"/>
              </a:buClr>
              <a:buSzPts val="1700"/>
              <a:buFont typeface="Times"/>
              <a:buChar char="•"/>
            </a:pPr>
            <a:r>
              <a:rPr b="1" i="0" lang="en-US" sz="1700" u="none" cap="none" strike="noStrike">
                <a:solidFill>
                  <a:srgbClr val="000000"/>
                </a:solidFill>
                <a:latin typeface="Times"/>
                <a:ea typeface="Times"/>
                <a:cs typeface="Times"/>
                <a:sym typeface="Times"/>
              </a:rPr>
              <a:t>Protein-forward nutrition</a:t>
            </a:r>
            <a:r>
              <a:rPr b="0" i="0" lang="en-US" sz="1700" u="none" cap="none" strike="noStrike">
                <a:solidFill>
                  <a:srgbClr val="000000"/>
                </a:solidFill>
                <a:latin typeface="Times"/>
                <a:ea typeface="Times"/>
                <a:cs typeface="Times"/>
                <a:sym typeface="Times"/>
              </a:rPr>
              <a:t> with adequate total energy</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Small, frequent meals; texture-modified diets as needed</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Anti-inflammatory, nutrient-dense dietary pattern</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Symptom-targeted nutrition (nausea, diarrhea, mucositis, taste changes)</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Nutrition support (oral nutrition supplements, enteral, or parenteral) when intake is inadequate</a:t>
            </a:r>
            <a:endParaRPr/>
          </a:p>
          <a:p>
            <a:pPr indent="-317500" lvl="0" marL="457200" marR="0" rtl="0" algn="l">
              <a:lnSpc>
                <a:spcPct val="100000"/>
              </a:lnSpc>
              <a:spcBef>
                <a:spcPts val="1200"/>
              </a:spcBef>
              <a:spcAft>
                <a:spcPts val="0"/>
              </a:spcAft>
              <a:buClr>
                <a:srgbClr val="000000"/>
              </a:buClr>
              <a:buSzPts val="1700"/>
              <a:buFont typeface="Times"/>
              <a:buChar char="•"/>
            </a:pPr>
            <a:r>
              <a:rPr b="0" i="0" lang="en-US" sz="1700" u="none" cap="none" strike="noStrike">
                <a:solidFill>
                  <a:srgbClr val="000000"/>
                </a:solidFill>
                <a:latin typeface="Times"/>
                <a:ea typeface="Times"/>
                <a:cs typeface="Times"/>
                <a:sym typeface="Times"/>
              </a:rPr>
              <a:t>Individualize recommendations by </a:t>
            </a:r>
            <a:r>
              <a:rPr b="1" i="0" lang="en-US" sz="1700" u="none" cap="none" strike="noStrike">
                <a:solidFill>
                  <a:srgbClr val="000000"/>
                </a:solidFill>
                <a:latin typeface="Times"/>
                <a:ea typeface="Times"/>
                <a:cs typeface="Times"/>
                <a:sym typeface="Times"/>
              </a:rPr>
              <a:t>cancer type, stage, and treatment phase</a:t>
            </a:r>
            <a:endParaRPr/>
          </a:p>
        </p:txBody>
      </p:sp>
      <p:sp>
        <p:nvSpPr>
          <p:cNvPr id="261" name="Google Shape;261;p19"/>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262" name="Google Shape;262;p19"/>
          <p:cNvSpPr txBox="1"/>
          <p:nvPr/>
        </p:nvSpPr>
        <p:spPr>
          <a:xfrm>
            <a:off x="9105348" y="7918201"/>
            <a:ext cx="8126700" cy="2247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0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Weight history &amp; body composition (if available), Albumin/prealbumin (contextual, not diagnostic alone), CRP (inflammatory burden), CBC with differential</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Electrolytes (Mg, K, Phos), 25-OH vitamin D, Iron studies (if anemia suspected), B12, folate, Renal and liver function (treatment-related)</a:t>
            </a:r>
            <a:endParaRPr/>
          </a:p>
        </p:txBody>
      </p:sp>
      <p:graphicFrame>
        <p:nvGraphicFramePr>
          <p:cNvPr id="263" name="Google Shape;263;p19"/>
          <p:cNvGraphicFramePr/>
          <p:nvPr/>
        </p:nvGraphicFramePr>
        <p:xfrm>
          <a:off x="9073104" y="3808376"/>
          <a:ext cx="3000000" cy="3000000"/>
        </p:xfrm>
        <a:graphic>
          <a:graphicData uri="http://schemas.openxmlformats.org/drawingml/2006/table">
            <a:tbl>
              <a:tblPr bandRow="1">
                <a:noFill/>
                <a:tableStyleId>{81BB50B0-6FA8-4905-9805-7646F599B48B}</a:tableStyleId>
              </a:tblPr>
              <a:tblGrid>
                <a:gridCol w="1907350"/>
                <a:gridCol w="3670875"/>
                <a:gridCol w="3408125"/>
              </a:tblGrid>
              <a:tr h="3175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Purpose</a:t>
                      </a:r>
                      <a:endParaRPr/>
                    </a:p>
                  </a:txBody>
                  <a:tcPr marT="12700" marB="12700" marR="12700" marL="12700" anchor="ctr"/>
                </a:tc>
              </a:tr>
              <a:tr h="3175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~25–35 kcal/kg/day (individualized)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Prevent weight &amp; lean mass loss</a:t>
                      </a:r>
                      <a:endParaRPr/>
                    </a:p>
                  </a:txBody>
                  <a:tcPr marT="12700" marB="12700" marR="12700" marL="12700" anchor="ctr"/>
                </a:tc>
              </a:tr>
              <a:tr h="5304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1.2–1.5 g/kg/day (up to 2.0 g/kg in cachexia)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Preserve lean body mass</a:t>
                      </a:r>
                      <a:endParaRPr/>
                    </a:p>
                  </a:txBody>
                  <a:tcPr marT="12700" marB="12700" marR="12700" marL="12700" anchor="ctr"/>
                </a:tc>
              </a:tr>
              <a:tr h="5304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1–2 g/day (up to 2–3 g EPA in cachexia)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 inflammation; support muscle</a:t>
                      </a:r>
                      <a:endParaRPr/>
                    </a:p>
                  </a:txBody>
                  <a:tcPr marT="12700" marB="12700" marR="12700" marL="12700" anchor="ctr"/>
                </a:tc>
              </a:tr>
              <a:tr h="3175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Immune modulation; bone health</a:t>
                      </a:r>
                      <a:endParaRPr/>
                    </a:p>
                  </a:txBody>
                  <a:tcPr marT="12700" marB="12700" marR="12700" marL="12700" anchor="ctr"/>
                </a:tc>
              </a:tr>
              <a:tr h="5304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B-complex</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Energy metabolism; neuropathy support</a:t>
                      </a:r>
                      <a:endParaRPr/>
                    </a:p>
                  </a:txBody>
                  <a:tcPr marT="12700" marB="12700" marR="12700" marL="12700" anchor="ctr"/>
                </a:tc>
              </a:tr>
              <a:tr h="3175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Neuromuscular function; repletion</a:t>
                      </a:r>
                      <a:endParaRPr/>
                    </a:p>
                  </a:txBody>
                  <a:tcPr marT="12700" marB="12700" marR="12700" marL="12700" anchor="ctr"/>
                </a:tc>
              </a:tr>
              <a:tr h="3175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8–30 mg/day (short-term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Taste, immunity, wound healing</a:t>
                      </a:r>
                      <a:endParaRPr/>
                    </a:p>
                  </a:txBody>
                  <a:tcPr marT="12700" marB="12700" marR="12700" marL="12700" anchor="ctr"/>
                </a:tc>
              </a:tr>
              <a:tr h="3175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Glutamine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10–30 g/day (select cases)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Mucositis, GI integrity*</a:t>
                      </a:r>
                      <a:endParaRPr/>
                    </a:p>
                  </a:txBody>
                  <a:tcPr marT="12700" marB="12700" marR="12700" marL="12700" anchor="ctr"/>
                </a:tc>
              </a:tr>
              <a:tr h="5304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Probiotics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Strain-specific (caution)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Gut support (avoid in severe neutropenia)</a:t>
                      </a:r>
                      <a:endParaRPr/>
                    </a:p>
                  </a:txBody>
                  <a:tcPr marT="12700" marB="12700" marR="12700" marL="12700" anchor="ct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269" name="Google Shape;269;p20"/>
          <p:cNvGrpSpPr/>
          <p:nvPr/>
        </p:nvGrpSpPr>
        <p:grpSpPr>
          <a:xfrm>
            <a:off x="-528020" y="-13"/>
            <a:ext cx="19048363" cy="3086124"/>
            <a:chOff x="-3" y="-2"/>
            <a:chExt cx="19048361" cy="3086123"/>
          </a:xfrm>
        </p:grpSpPr>
        <p:sp>
          <p:nvSpPr>
            <p:cNvPr id="270" name="Google Shape;270;p20"/>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71" name="Google Shape;271;p20"/>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72" name="Google Shape;272;p20"/>
          <p:cNvSpPr txBox="1"/>
          <p:nvPr/>
        </p:nvSpPr>
        <p:spPr>
          <a:xfrm>
            <a:off x="1124393" y="464756"/>
            <a:ext cx="16981342" cy="2246744"/>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Condition-Specific Nutrition Focus </a:t>
            </a:r>
            <a:endParaRPr/>
          </a:p>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for Cancer</a:t>
            </a:r>
            <a:endParaRPr/>
          </a:p>
        </p:txBody>
      </p:sp>
      <p:sp>
        <p:nvSpPr>
          <p:cNvPr id="273" name="Google Shape;273;p2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274" name="Google Shape;274;p20"/>
          <p:cNvGraphicFramePr/>
          <p:nvPr/>
        </p:nvGraphicFramePr>
        <p:xfrm>
          <a:off x="2821882" y="3688986"/>
          <a:ext cx="3000000" cy="3000000"/>
        </p:xfrm>
        <a:graphic>
          <a:graphicData uri="http://schemas.openxmlformats.org/drawingml/2006/table">
            <a:tbl>
              <a:tblPr bandRow="1">
                <a:noFill/>
                <a:tableStyleId>{81BB50B0-6FA8-4905-9805-7646F599B48B}</a:tableStyleId>
              </a:tblPr>
              <a:tblGrid>
                <a:gridCol w="4589175"/>
                <a:gridCol w="8475350"/>
              </a:tblGrid>
              <a:tr h="776500">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Clinical Issue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b="1" lang="en-US" sz="2500" u="none" cap="none" strike="noStrike">
                          <a:latin typeface="Times"/>
                          <a:ea typeface="Times"/>
                          <a:cs typeface="Times"/>
                          <a:sym typeface="Times"/>
                        </a:rPr>
                        <a:t>Nutrition Emphasis</a:t>
                      </a:r>
                      <a:endParaRPr/>
                    </a:p>
                  </a:txBody>
                  <a:tcPr marT="12700" marB="12700" marR="12700" marL="12700" anchor="ctr"/>
                </a:tc>
              </a:tr>
              <a:tr h="776500">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Cachexia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High-protein, omega-3s, energy density</a:t>
                      </a:r>
                      <a:endParaRPr/>
                    </a:p>
                  </a:txBody>
                  <a:tcPr marT="12700" marB="12700" marR="12700" marL="12700" anchor="ctr"/>
                </a:tc>
              </a:tr>
              <a:tr h="776500">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Chemotherapy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Nausea control, micronutrient repletion</a:t>
                      </a:r>
                      <a:endParaRPr/>
                    </a:p>
                  </a:txBody>
                  <a:tcPr marT="12700" marB="12700" marR="12700" marL="12700" anchor="ctr"/>
                </a:tc>
              </a:tr>
              <a:tr h="776500">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Radiation (GI/head &amp; neck)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Texture modification, hydration, protein</a:t>
                      </a:r>
                      <a:endParaRPr/>
                    </a:p>
                  </a:txBody>
                  <a:tcPr marT="12700" marB="12700" marR="12700" marL="12700" anchor="ctr"/>
                </a:tc>
              </a:tr>
              <a:tr h="120357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Bone loss (hormonal therapy)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Calcium, vitamin D, protein</a:t>
                      </a:r>
                      <a:endParaRPr/>
                    </a:p>
                  </a:txBody>
                  <a:tcPr marT="12700" marB="12700" marR="12700" marL="12700" anchor="ctr"/>
                </a:tc>
              </a:tr>
              <a:tr h="1203575">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Neutropenia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500"/>
                        <a:buFont typeface="Times"/>
                        <a:buNone/>
                      </a:pPr>
                      <a:r>
                        <a:rPr lang="en-US" sz="2500" u="none" cap="none" strike="noStrike">
                          <a:latin typeface="Times"/>
                          <a:ea typeface="Times"/>
                          <a:cs typeface="Times"/>
                          <a:sym typeface="Times"/>
                        </a:rPr>
                        <a:t>Food safety (not routine restrictive “neutropenic diets”)</a:t>
                      </a:r>
                      <a:endParaRPr/>
                    </a:p>
                  </a:txBody>
                  <a:tcPr marT="12700" marB="12700" marR="12700" marL="12700" anchor="ctr"/>
                </a:tc>
              </a:tr>
            </a:tbl>
          </a:graphicData>
        </a:graphic>
      </p:graphicFrame>
      <p:sp>
        <p:nvSpPr>
          <p:cNvPr id="275" name="Google Shape;275;p20"/>
          <p:cNvSpPr/>
          <p:nvPr/>
        </p:nvSpPr>
        <p:spPr>
          <a:xfrm>
            <a:off x="16149125" y="1048400"/>
            <a:ext cx="1579200" cy="15633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281" name="Google Shape;281;p21"/>
          <p:cNvGrpSpPr/>
          <p:nvPr/>
        </p:nvGrpSpPr>
        <p:grpSpPr>
          <a:xfrm>
            <a:off x="-528020" y="-13"/>
            <a:ext cx="19048363" cy="3086124"/>
            <a:chOff x="-3" y="-2"/>
            <a:chExt cx="19048361" cy="3086123"/>
          </a:xfrm>
        </p:grpSpPr>
        <p:sp>
          <p:nvSpPr>
            <p:cNvPr id="282" name="Google Shape;282;p21"/>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83" name="Google Shape;283;p21"/>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84" name="Google Shape;284;p21"/>
          <p:cNvSpPr txBox="1"/>
          <p:nvPr/>
        </p:nvSpPr>
        <p:spPr>
          <a:xfrm>
            <a:off x="1312724" y="1280849"/>
            <a:ext cx="16981336" cy="11290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MNT for Renal Disorders</a:t>
            </a:r>
            <a:endParaRPr/>
          </a:p>
        </p:txBody>
      </p:sp>
      <p:sp>
        <p:nvSpPr>
          <p:cNvPr id="285" name="Google Shape;285;p2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6" name="Google Shape;286;p21"/>
          <p:cNvSpPr txBox="1"/>
          <p:nvPr/>
        </p:nvSpPr>
        <p:spPr>
          <a:xfrm>
            <a:off x="1122777" y="3426569"/>
            <a:ext cx="7211167" cy="6248183"/>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Mechanisms</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Reduced glomerular filtration</a:t>
            </a:r>
            <a:r>
              <a:rPr b="0" i="0" lang="en-US" sz="1900" u="none" cap="none" strike="noStrike">
                <a:solidFill>
                  <a:srgbClr val="000000"/>
                </a:solidFill>
                <a:latin typeface="Times"/>
                <a:ea typeface="Times"/>
                <a:cs typeface="Times"/>
                <a:sym typeface="Times"/>
              </a:rPr>
              <a:t> → impaired clearance of uremic toxins</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Protein metabolism alterations</a:t>
            </a:r>
            <a:r>
              <a:rPr b="0" i="0" lang="en-US" sz="1900" u="none" cap="none" strike="noStrike">
                <a:solidFill>
                  <a:srgbClr val="000000"/>
                </a:solidFill>
                <a:latin typeface="Times"/>
                <a:ea typeface="Times"/>
                <a:cs typeface="Times"/>
                <a:sym typeface="Times"/>
              </a:rPr>
              <a:t> → uremia vs. protein–energy wasting</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Electrolyte dysregulation</a:t>
            </a:r>
            <a:r>
              <a:rPr b="0" i="0" lang="en-US" sz="1900" u="none" cap="none" strike="noStrike">
                <a:solidFill>
                  <a:srgbClr val="000000"/>
                </a:solidFill>
                <a:latin typeface="Times"/>
                <a:ea typeface="Times"/>
                <a:cs typeface="Times"/>
                <a:sym typeface="Times"/>
              </a:rPr>
              <a:t> (sodium, potassium, phosphorus, calcium, magnesium)</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Fluid balance disruption</a:t>
            </a:r>
            <a:r>
              <a:rPr b="0" i="0" lang="en-US" sz="1900" u="none" cap="none" strike="noStrike">
                <a:solidFill>
                  <a:srgbClr val="000000"/>
                </a:solidFill>
                <a:latin typeface="Times"/>
                <a:ea typeface="Times"/>
                <a:cs typeface="Times"/>
                <a:sym typeface="Times"/>
              </a:rPr>
              <a:t> → edema, hypertension, volume overload or depletion</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Vitamin D–PTH–calcium axis disruption</a:t>
            </a:r>
            <a:r>
              <a:rPr b="0" i="0" lang="en-US" sz="1900" u="none" cap="none" strike="noStrike">
                <a:solidFill>
                  <a:srgbClr val="000000"/>
                </a:solidFill>
                <a:latin typeface="Times"/>
                <a:ea typeface="Times"/>
                <a:cs typeface="Times"/>
                <a:sym typeface="Times"/>
              </a:rPr>
              <a:t> (CKD-MBD)</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Acid–base imbalance</a:t>
            </a:r>
            <a:r>
              <a:rPr b="0" i="0" lang="en-US" sz="1900" u="none" cap="none" strike="noStrike">
                <a:solidFill>
                  <a:srgbClr val="000000"/>
                </a:solidFill>
                <a:latin typeface="Times"/>
                <a:ea typeface="Times"/>
                <a:cs typeface="Times"/>
                <a:sym typeface="Times"/>
              </a:rPr>
              <a:t> (metabolic acidosis)</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Inflammation &amp; oxidative stress</a:t>
            </a:r>
            <a:r>
              <a:rPr b="0" i="0" lang="en-US" sz="1900" u="none" cap="none" strike="noStrike">
                <a:solidFill>
                  <a:srgbClr val="000000"/>
                </a:solidFill>
                <a:latin typeface="Times"/>
                <a:ea typeface="Times"/>
                <a:cs typeface="Times"/>
                <a:sym typeface="Times"/>
              </a:rPr>
              <a:t> contributing to disease progression</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Hormonal dysregulation</a:t>
            </a:r>
            <a:r>
              <a:rPr b="0" i="0" lang="en-US" sz="1900" u="none" cap="none" strike="noStrike">
                <a:solidFill>
                  <a:srgbClr val="000000"/>
                </a:solidFill>
                <a:latin typeface="Times"/>
                <a:ea typeface="Times"/>
                <a:cs typeface="Times"/>
                <a:sym typeface="Times"/>
              </a:rPr>
              <a:t> (erythropoietin, renin–angiotensin–aldosterone system)</a:t>
            </a:r>
            <a:endParaRPr/>
          </a:p>
          <a:p>
            <a:pPr indent="-317500" lvl="0" marL="457200" marR="0" rtl="0" algn="l">
              <a:lnSpc>
                <a:spcPct val="100000"/>
              </a:lnSpc>
              <a:spcBef>
                <a:spcPts val="1200"/>
              </a:spcBef>
              <a:spcAft>
                <a:spcPts val="0"/>
              </a:spcAft>
              <a:buClr>
                <a:srgbClr val="000000"/>
              </a:buClr>
              <a:buSzPts val="1900"/>
              <a:buFont typeface="Times"/>
              <a:buChar char="•"/>
            </a:pPr>
            <a:r>
              <a:rPr b="1" i="0" lang="en-US" sz="1900" u="none" cap="none" strike="noStrike">
                <a:solidFill>
                  <a:srgbClr val="000000"/>
                </a:solidFill>
                <a:latin typeface="Times"/>
                <a:ea typeface="Times"/>
                <a:cs typeface="Times"/>
                <a:sym typeface="Times"/>
              </a:rPr>
              <a:t>Medication-related nutrient losses or accumulation</a:t>
            </a:r>
            <a:endParaRPr/>
          </a:p>
        </p:txBody>
      </p:sp>
      <p:sp>
        <p:nvSpPr>
          <p:cNvPr id="287" name="Google Shape;287;p21"/>
          <p:cNvSpPr txBox="1"/>
          <p:nvPr/>
        </p:nvSpPr>
        <p:spPr>
          <a:xfrm>
            <a:off x="9787339" y="3280092"/>
            <a:ext cx="7211167" cy="68605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Slow disease progression</a:t>
            </a:r>
            <a:r>
              <a:rPr b="0" i="0" lang="en-US" sz="2000" u="none" cap="none" strike="noStrike">
                <a:solidFill>
                  <a:srgbClr val="000000"/>
                </a:solidFill>
                <a:latin typeface="Times"/>
                <a:ea typeface="Times"/>
                <a:cs typeface="Times"/>
                <a:sym typeface="Times"/>
              </a:rPr>
              <a:t> and preserve remaining kidney function</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Prevent protein–energy wasting</a:t>
            </a:r>
            <a:r>
              <a:rPr b="0" i="0" lang="en-US" sz="2000" u="none" cap="none" strike="noStrike">
                <a:solidFill>
                  <a:srgbClr val="000000"/>
                </a:solidFill>
                <a:latin typeface="Times"/>
                <a:ea typeface="Times"/>
                <a:cs typeface="Times"/>
                <a:sym typeface="Times"/>
              </a:rPr>
              <a:t> while avoiding excess protein load</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Maintain electrolyte balance</a:t>
            </a:r>
            <a:r>
              <a:rPr b="0" i="0" lang="en-US" sz="2000" u="none" cap="none" strike="noStrike">
                <a:solidFill>
                  <a:srgbClr val="000000"/>
                </a:solidFill>
                <a:latin typeface="Times"/>
                <a:ea typeface="Times"/>
                <a:cs typeface="Times"/>
                <a:sym typeface="Times"/>
              </a:rPr>
              <a:t> within safe ranges</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Control blood pressure and fluid status</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Support bone and mineral metabolism</a:t>
            </a:r>
            <a:r>
              <a:rPr b="0" i="0" lang="en-US" sz="2000" u="none" cap="none" strike="noStrike">
                <a:solidFill>
                  <a:srgbClr val="000000"/>
                </a:solidFill>
                <a:latin typeface="Times"/>
                <a:ea typeface="Times"/>
                <a:cs typeface="Times"/>
                <a:sym typeface="Times"/>
              </a:rPr>
              <a:t> (calcium, phosphorus, vitamin D, PTH)</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Reduce uremic toxin production</a:t>
            </a:r>
            <a:r>
              <a:rPr b="0" i="0" lang="en-US" sz="2000" u="none" cap="none" strike="noStrike">
                <a:solidFill>
                  <a:srgbClr val="000000"/>
                </a:solidFill>
                <a:latin typeface="Times"/>
                <a:ea typeface="Times"/>
                <a:cs typeface="Times"/>
                <a:sym typeface="Times"/>
              </a:rPr>
              <a:t> via dietary modification</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Manage metabolic acidosis</a:t>
            </a:r>
            <a:r>
              <a:rPr b="0" i="0" lang="en-US" sz="2000" u="none" cap="none" strike="noStrike">
                <a:solidFill>
                  <a:srgbClr val="000000"/>
                </a:solidFill>
                <a:latin typeface="Times"/>
                <a:ea typeface="Times"/>
                <a:cs typeface="Times"/>
                <a:sym typeface="Times"/>
              </a:rPr>
              <a:t> through dietary alkalinity when appropriate</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Reduce inflammation and oxidative stress</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Support cardiovascular health</a:t>
            </a:r>
            <a:r>
              <a:rPr b="0" i="0" lang="en-US" sz="2000" u="none" cap="none" strike="noStrike">
                <a:solidFill>
                  <a:srgbClr val="000000"/>
                </a:solidFill>
                <a:latin typeface="Times"/>
                <a:ea typeface="Times"/>
                <a:cs typeface="Times"/>
                <a:sym typeface="Times"/>
              </a:rPr>
              <a:t>, the leading cause of mortality in CKD</a:t>
            </a:r>
            <a:endParaRPr/>
          </a:p>
          <a:p>
            <a:pPr indent="-317500" lvl="0" marL="457200" marR="0" rtl="0" algn="l">
              <a:lnSpc>
                <a:spcPct val="100000"/>
              </a:lnSpc>
              <a:spcBef>
                <a:spcPts val="1200"/>
              </a:spcBef>
              <a:spcAft>
                <a:spcPts val="0"/>
              </a:spcAft>
              <a:buClr>
                <a:srgbClr val="000000"/>
              </a:buClr>
              <a:buSzPts val="2000"/>
              <a:buFont typeface="Times"/>
              <a:buAutoNum type="arabicPeriod"/>
            </a:pPr>
            <a:r>
              <a:rPr b="1" i="0" lang="en-US" sz="2000" u="none" cap="none" strike="noStrike">
                <a:solidFill>
                  <a:srgbClr val="000000"/>
                </a:solidFill>
                <a:latin typeface="Times"/>
                <a:ea typeface="Times"/>
                <a:cs typeface="Times"/>
                <a:sym typeface="Times"/>
              </a:rPr>
              <a:t>Adapt nutrition therapy dynamically</a:t>
            </a:r>
            <a:r>
              <a:rPr b="0" i="0" lang="en-US" sz="2000" u="none" cap="none" strike="noStrike">
                <a:solidFill>
                  <a:srgbClr val="000000"/>
                </a:solidFill>
                <a:latin typeface="Times"/>
                <a:ea typeface="Times"/>
                <a:cs typeface="Times"/>
                <a:sym typeface="Times"/>
              </a:rPr>
              <a:t> as kidney function changes or dialysis begins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64" name="Shape 64"/>
        <p:cNvGrpSpPr/>
        <p:nvPr/>
      </p:nvGrpSpPr>
      <p:grpSpPr>
        <a:xfrm>
          <a:off x="0" y="0"/>
          <a:ext cx="0" cy="0"/>
          <a:chOff x="0" y="0"/>
          <a:chExt cx="0" cy="0"/>
        </a:xfrm>
      </p:grpSpPr>
      <p:grpSp>
        <p:nvGrpSpPr>
          <p:cNvPr id="65" name="Google Shape;65;p2"/>
          <p:cNvGrpSpPr/>
          <p:nvPr/>
        </p:nvGrpSpPr>
        <p:grpSpPr>
          <a:xfrm>
            <a:off x="1999655" y="1603512"/>
            <a:ext cx="1493855" cy="6325037"/>
            <a:chOff x="-1" y="-1"/>
            <a:chExt cx="1493853" cy="6325035"/>
          </a:xfrm>
        </p:grpSpPr>
        <p:sp>
          <p:nvSpPr>
            <p:cNvPr id="66" name="Google Shape;66;p2"/>
            <p:cNvSpPr/>
            <p:nvPr/>
          </p:nvSpPr>
          <p:spPr>
            <a:xfrm>
              <a:off x="4" y="-1"/>
              <a:ext cx="1493848" cy="6325035"/>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 name="Google Shape;67;p2"/>
            <p:cNvSpPr txBox="1"/>
            <p:nvPr/>
          </p:nvSpPr>
          <p:spPr>
            <a:xfrm>
              <a:off x="-1" y="1037287"/>
              <a:ext cx="1493849"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VI</a:t>
              </a:r>
              <a:endParaRPr/>
            </a:p>
          </p:txBody>
        </p:sp>
      </p:grpSp>
      <p:sp>
        <p:nvSpPr>
          <p:cNvPr id="68" name="Google Shape;68;p2"/>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 name="Google Shape;69;p2"/>
          <p:cNvSpPr txBox="1"/>
          <p:nvPr/>
        </p:nvSpPr>
        <p:spPr>
          <a:xfrm>
            <a:off x="3780446" y="1138396"/>
            <a:ext cx="7880795" cy="88427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Arial"/>
              <a:buNone/>
            </a:pPr>
            <a:r>
              <a:t/>
            </a:r>
            <a:endParaRPr b="1" i="0" sz="2800" u="none" cap="none" strike="noStrike">
              <a:solidFill>
                <a:srgbClr val="0433FF"/>
              </a:solidFill>
              <a:latin typeface="Arial"/>
              <a:ea typeface="Arial"/>
              <a:cs typeface="Arial"/>
              <a:sym typeface="Arial"/>
            </a:endParaRPr>
          </a:p>
          <a:p>
            <a:pPr indent="0" lvl="0" marL="0" marR="0" rtl="0" algn="l">
              <a:lnSpc>
                <a:spcPct val="100000"/>
              </a:lnSpc>
              <a:spcBef>
                <a:spcPts val="1600"/>
              </a:spcBef>
              <a:spcAft>
                <a:spcPts val="0"/>
              </a:spcAft>
              <a:buClr>
                <a:srgbClr val="0433FF"/>
              </a:buClr>
              <a:buSzPts val="2800"/>
              <a:buFont typeface="Arial"/>
              <a:buNone/>
            </a:pPr>
            <a:r>
              <a:rPr b="1" i="0" lang="en-US" sz="2800" u="none" cap="none" strike="noStrike">
                <a:solidFill>
                  <a:srgbClr val="0433FF"/>
                </a:solidFill>
                <a:latin typeface="Arial"/>
                <a:ea typeface="Arial"/>
                <a:cs typeface="Arial"/>
                <a:sym typeface="Arial"/>
              </a:rPr>
              <a:t>Medical Nutrition Therapy (MNT)</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dermatological disorders</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bone disorders</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type 1 diabetes</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cancer</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renal disorders </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hematologic disorders</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mastication, swallowing, and nutrient absorption disorders</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pulmonary disorders</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surgical procedures</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communicable diseases and sequelae</a:t>
            </a:r>
            <a:endParaRPr/>
          </a:p>
          <a:p>
            <a:pPr indent="-230603" lvl="0" marL="230603" marR="0" rtl="0" algn="l">
              <a:lnSpc>
                <a:spcPct val="100000"/>
              </a:lnSpc>
              <a:spcBef>
                <a:spcPts val="1600"/>
              </a:spcBef>
              <a:spcAft>
                <a:spcPts val="0"/>
              </a:spcAft>
              <a:buClr>
                <a:srgbClr val="0433FF"/>
              </a:buClr>
              <a:buSzPts val="2300"/>
              <a:buFont typeface="Arial"/>
              <a:buChar char="•"/>
            </a:pPr>
            <a:r>
              <a:rPr b="0" i="0" lang="en-US" sz="2300" u="none" cap="none" strike="noStrike">
                <a:solidFill>
                  <a:srgbClr val="0433FF"/>
                </a:solidFill>
                <a:latin typeface="Arial"/>
                <a:ea typeface="Arial"/>
                <a:cs typeface="Arial"/>
                <a:sym typeface="Arial"/>
              </a:rPr>
              <a:t>MNT for bariatric surgery</a:t>
            </a:r>
            <a:endParaRPr/>
          </a:p>
          <a:p>
            <a:pPr indent="0" lvl="0" marL="0" marR="0" rtl="0" algn="l">
              <a:lnSpc>
                <a:spcPct val="100000"/>
              </a:lnSpc>
              <a:spcBef>
                <a:spcPts val="1600"/>
              </a:spcBef>
              <a:spcAft>
                <a:spcPts val="0"/>
              </a:spcAft>
              <a:buClr>
                <a:srgbClr val="0433FF"/>
              </a:buClr>
              <a:buSzPts val="2300"/>
              <a:buFont typeface="Arial"/>
              <a:buNone/>
            </a:pPr>
            <a:r>
              <a:t/>
            </a:r>
            <a:endParaRPr b="0" i="0" sz="2300" u="none" cap="none" strike="noStrike">
              <a:solidFill>
                <a:srgbClr val="0433FF"/>
              </a:solidFill>
              <a:latin typeface="Arial"/>
              <a:ea typeface="Arial"/>
              <a:cs typeface="Arial"/>
              <a:sym typeface="Arial"/>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Arial"/>
                <a:ea typeface="Arial"/>
                <a:cs typeface="Arial"/>
                <a:sym typeface="Arial"/>
              </a:rPr>
              <a:t>**Headings on slides highlighted in blue represent a new topic within the domain</a:t>
            </a:r>
            <a:endParaRPr/>
          </a:p>
        </p:txBody>
      </p:sp>
      <p:sp>
        <p:nvSpPr>
          <p:cNvPr id="70" name="Google Shape;70;p2"/>
          <p:cNvSpPr txBox="1"/>
          <p:nvPr/>
        </p:nvSpPr>
        <p:spPr>
          <a:xfrm>
            <a:off x="17258506" y="9210674"/>
            <a:ext cx="153963"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pic>
        <p:nvPicPr>
          <p:cNvPr descr="doctor-5710152_1280.jpg" id="71" name="Google Shape;71;p2"/>
          <p:cNvPicPr preferRelativeResize="0"/>
          <p:nvPr/>
        </p:nvPicPr>
        <p:blipFill rotWithShape="1">
          <a:blip r:embed="rId3">
            <a:alphaModFix/>
          </a:blip>
          <a:srcRect b="0" l="8993" r="37774" t="0"/>
          <a:stretch/>
        </p:blipFill>
        <p:spPr>
          <a:xfrm>
            <a:off x="12179675" y="1351283"/>
            <a:ext cx="5975659" cy="74808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293" name="Google Shape;293;p22"/>
          <p:cNvGrpSpPr/>
          <p:nvPr/>
        </p:nvGrpSpPr>
        <p:grpSpPr>
          <a:xfrm>
            <a:off x="-528020" y="-13"/>
            <a:ext cx="19048363" cy="3086124"/>
            <a:chOff x="-3" y="-2"/>
            <a:chExt cx="19048361" cy="3086123"/>
          </a:xfrm>
        </p:grpSpPr>
        <p:sp>
          <p:nvSpPr>
            <p:cNvPr id="294" name="Google Shape;294;p22"/>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295" name="Google Shape;295;p22"/>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296" name="Google Shape;296;p22"/>
          <p:cNvSpPr txBox="1"/>
          <p:nvPr/>
        </p:nvSpPr>
        <p:spPr>
          <a:xfrm>
            <a:off x="1306670" y="410901"/>
            <a:ext cx="16981200" cy="2370300"/>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Chronic Kidney Disease </a:t>
            </a:r>
            <a:endParaRPr/>
          </a:p>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(CKD, Non-Dialysis)</a:t>
            </a:r>
            <a:endParaRPr/>
          </a:p>
        </p:txBody>
      </p:sp>
      <p:sp>
        <p:nvSpPr>
          <p:cNvPr id="297" name="Google Shape;297;p2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8" name="Google Shape;298;p22"/>
          <p:cNvSpPr txBox="1"/>
          <p:nvPr/>
        </p:nvSpPr>
        <p:spPr>
          <a:xfrm>
            <a:off x="1018150" y="3280090"/>
            <a:ext cx="7211100" cy="6736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0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Declining glomerular filtration (↓ waste clearance)</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Protein catabolism and uremic toxin accumulation</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Electrolyte imbalance (Na, K, Phos)</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Altered vitamin D–PTH–calcium axis (CKD-MBD)</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Fluid imbalance and hypertension</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Inflammation and oxidative stress</a:t>
            </a:r>
            <a:endParaRPr/>
          </a:p>
          <a:p>
            <a:pPr indent="-457200" lvl="0" marL="457200" marR="0" rtl="0" algn="l">
              <a:lnSpc>
                <a:spcPct val="100000"/>
              </a:lnSpc>
              <a:spcBef>
                <a:spcPts val="1200"/>
              </a:spcBef>
              <a:spcAft>
                <a:spcPts val="0"/>
              </a:spcAft>
              <a:buClr>
                <a:srgbClr val="000000"/>
              </a:buClr>
              <a:buSzPts val="2000"/>
              <a:buFont typeface="Times"/>
              <a:buNone/>
            </a:pPr>
            <a:r>
              <a:t/>
            </a:r>
            <a:endParaRPr b="0" i="0" sz="20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000"/>
              <a:buFont typeface="Times"/>
              <a:buNone/>
            </a:pPr>
            <a:r>
              <a:rPr b="1" i="0" lang="en-US" sz="20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Protein control</a:t>
            </a:r>
            <a:r>
              <a:rPr b="0" i="0" lang="en-US" sz="2000" u="none" cap="none" strike="noStrike">
                <a:solidFill>
                  <a:srgbClr val="000000"/>
                </a:solidFill>
                <a:latin typeface="Times"/>
                <a:ea typeface="Times"/>
                <a:cs typeface="Times"/>
                <a:sym typeface="Times"/>
              </a:rPr>
              <a:t> to slow progression (avoid malnutrition)</a:t>
            </a:r>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Sodium restriction</a:t>
            </a:r>
            <a:r>
              <a:rPr b="0" i="0" lang="en-US" sz="2000" u="none" cap="none" strike="noStrike">
                <a:solidFill>
                  <a:srgbClr val="000000"/>
                </a:solidFill>
                <a:latin typeface="Times"/>
                <a:ea typeface="Times"/>
                <a:cs typeface="Times"/>
                <a:sym typeface="Times"/>
              </a:rPr>
              <a:t> for BP and edema control</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Manage </a:t>
            </a:r>
            <a:r>
              <a:rPr b="1" i="0" lang="en-US" sz="2000" u="none" cap="none" strike="noStrike">
                <a:solidFill>
                  <a:srgbClr val="000000"/>
                </a:solidFill>
                <a:latin typeface="Times"/>
                <a:ea typeface="Times"/>
                <a:cs typeface="Times"/>
                <a:sym typeface="Times"/>
              </a:rPr>
              <a:t>potassium and phosphorus</a:t>
            </a:r>
            <a:r>
              <a:rPr b="0" i="0" lang="en-US" sz="2000" u="none" cap="none" strike="noStrike">
                <a:solidFill>
                  <a:srgbClr val="000000"/>
                </a:solidFill>
                <a:latin typeface="Times"/>
                <a:ea typeface="Times"/>
                <a:cs typeface="Times"/>
                <a:sym typeface="Times"/>
              </a:rPr>
              <a:t> as GFR declines</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Emphasize </a:t>
            </a:r>
            <a:r>
              <a:rPr b="1" i="0" lang="en-US" sz="2000" u="none" cap="none" strike="noStrike">
                <a:solidFill>
                  <a:srgbClr val="000000"/>
                </a:solidFill>
                <a:latin typeface="Times"/>
                <a:ea typeface="Times"/>
                <a:cs typeface="Times"/>
                <a:sym typeface="Times"/>
              </a:rPr>
              <a:t>plant-forward, anti-inflammatory</a:t>
            </a:r>
            <a:r>
              <a:rPr b="0" i="0" lang="en-US" sz="2000" u="none" cap="none" strike="noStrike">
                <a:solidFill>
                  <a:srgbClr val="000000"/>
                </a:solidFill>
                <a:latin typeface="Times"/>
                <a:ea typeface="Times"/>
                <a:cs typeface="Times"/>
                <a:sym typeface="Times"/>
              </a:rPr>
              <a:t> pattern (when K allows)</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Adequate energy intake to prevent muscle loss</a:t>
            </a:r>
            <a:endParaRPr/>
          </a:p>
        </p:txBody>
      </p:sp>
      <p:sp>
        <p:nvSpPr>
          <p:cNvPr id="299" name="Google Shape;299;p22"/>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300" name="Google Shape;300;p22"/>
          <p:cNvSpPr txBox="1"/>
          <p:nvPr/>
        </p:nvSpPr>
        <p:spPr>
          <a:xfrm>
            <a:off x="9209975" y="8253007"/>
            <a:ext cx="8126700" cy="1277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eGFR, serum creatinine, BUN, Potassium, phosphorus, calcium</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PTH, 25-OH vitamin D, Urine albumin-to-creatinine ratio</a:t>
            </a:r>
            <a:endParaRPr/>
          </a:p>
        </p:txBody>
      </p:sp>
      <p:graphicFrame>
        <p:nvGraphicFramePr>
          <p:cNvPr id="301" name="Google Shape;301;p22"/>
          <p:cNvGraphicFramePr/>
          <p:nvPr/>
        </p:nvGraphicFramePr>
        <p:xfrm>
          <a:off x="9290925" y="3905324"/>
          <a:ext cx="3000000" cy="3000000"/>
        </p:xfrm>
        <a:graphic>
          <a:graphicData uri="http://schemas.openxmlformats.org/drawingml/2006/table">
            <a:tbl>
              <a:tblPr bandRow="1">
                <a:noFill/>
                <a:tableStyleId>{81BB50B0-6FA8-4905-9805-7646F599B48B}</a:tableStyleId>
              </a:tblPr>
              <a:tblGrid>
                <a:gridCol w="1642600"/>
                <a:gridCol w="3962050"/>
                <a:gridCol w="2965675"/>
              </a:tblGrid>
              <a:tr h="3732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Purpose</a:t>
                      </a:r>
                      <a:endParaRPr/>
                    </a:p>
                  </a:txBody>
                  <a:tcPr marT="12700" marB="12700" marR="12700" marL="12700" anchor="ctr"/>
                </a:tc>
              </a:tr>
              <a:tr h="5785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0.6–0.8 g/kg/day (non-dialysis)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Slow CKD progression</a:t>
                      </a:r>
                      <a:endParaRPr/>
                    </a:p>
                  </a:txBody>
                  <a:tcPr marT="12700" marB="12700" marR="12700" marL="12700" anchor="ctr"/>
                </a:tc>
              </a:tr>
              <a:tr h="3732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Sodium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≤2,000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BP &amp; fluid control</a:t>
                      </a:r>
                      <a:endParaRPr/>
                    </a:p>
                  </a:txBody>
                  <a:tcPr marT="12700" marB="12700" marR="12700" marL="12700" anchor="ctr"/>
                </a:tc>
              </a:tr>
              <a:tr h="3732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Potassium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Prevent hyperkalemia</a:t>
                      </a:r>
                      <a:endParaRPr/>
                    </a:p>
                  </a:txBody>
                  <a:tcPr marT="12700" marB="12700" marR="12700" marL="12700" anchor="ctr"/>
                </a:tc>
              </a:tr>
              <a:tr h="5785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Phosphorus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800–1,000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Prevent CKD-MBD</a:t>
                      </a:r>
                      <a:endParaRPr/>
                    </a:p>
                  </a:txBody>
                  <a:tcPr marT="12700" marB="12700" marR="12700" marL="12700" anchor="ctr"/>
                </a:tc>
              </a:tr>
              <a:tr h="3732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Calcium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1,000–1,200 mg/day (total)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Bone balance</a:t>
                      </a:r>
                      <a:endParaRPr/>
                    </a:p>
                  </a:txBody>
                  <a:tcPr marT="12700" marB="12700" marR="12700" marL="12700" anchor="ctr"/>
                </a:tc>
              </a:tr>
              <a:tr h="3732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Per labs (often active forms)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PTH regulation</a:t>
                      </a:r>
                      <a:endParaRPr/>
                    </a:p>
                  </a:txBody>
                  <a:tcPr marT="12700" marB="12700" marR="12700" marL="12700" anchor="ctr"/>
                </a:tc>
              </a:tr>
              <a:tr h="3732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Anti-inflammatory</a:t>
                      </a:r>
                      <a:endParaRPr/>
                    </a:p>
                  </a:txBody>
                  <a:tcPr marT="12700" marB="12700" marR="12700" marL="12700" anchor="ctr"/>
                </a:tc>
              </a:tr>
              <a:tr h="3732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B-complex</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Losses &amp; metabolism</a:t>
                      </a:r>
                      <a:endParaRPr/>
                    </a:p>
                  </a:txBody>
                  <a:tcPr marT="12700" marB="12700" marR="12700" marL="12700" anchor="ct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07" name="Google Shape;307;p23"/>
          <p:cNvGrpSpPr/>
          <p:nvPr/>
        </p:nvGrpSpPr>
        <p:grpSpPr>
          <a:xfrm>
            <a:off x="-528020" y="-13"/>
            <a:ext cx="19048363" cy="3086124"/>
            <a:chOff x="-3" y="-2"/>
            <a:chExt cx="19048361" cy="3086123"/>
          </a:xfrm>
        </p:grpSpPr>
        <p:sp>
          <p:nvSpPr>
            <p:cNvPr id="308" name="Google Shape;308;p23"/>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309" name="Google Shape;309;p23"/>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310" name="Google Shape;310;p23"/>
          <p:cNvSpPr txBox="1"/>
          <p:nvPr/>
        </p:nvSpPr>
        <p:spPr>
          <a:xfrm>
            <a:off x="1306670" y="495912"/>
            <a:ext cx="16981200" cy="2370300"/>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Dialysis (Hemodialysis &amp; Peritoneal)</a:t>
            </a:r>
            <a:endParaRPr/>
          </a:p>
        </p:txBody>
      </p:sp>
      <p:sp>
        <p:nvSpPr>
          <p:cNvPr id="311" name="Google Shape;311;p2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2" name="Google Shape;312;p23"/>
          <p:cNvSpPr txBox="1"/>
          <p:nvPr/>
        </p:nvSpPr>
        <p:spPr>
          <a:xfrm>
            <a:off x="1018150" y="3280092"/>
            <a:ext cx="7211100" cy="6044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0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Declining glomerular filtration (↓ waste clearance)</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Protein catabolism and uremic toxin accumulation</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Electrolyte imbalance (Na, K, Phos)</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Altered vitamin D–PTH–calcium axis (CKD-MBD)</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Fluid imbalance and hypertension</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Inflammation and oxidative stress</a:t>
            </a:r>
            <a:endParaRPr/>
          </a:p>
          <a:p>
            <a:pPr indent="-457200" lvl="0" marL="457200" marR="0" rtl="0" algn="l">
              <a:lnSpc>
                <a:spcPct val="100000"/>
              </a:lnSpc>
              <a:spcBef>
                <a:spcPts val="1200"/>
              </a:spcBef>
              <a:spcAft>
                <a:spcPts val="0"/>
              </a:spcAft>
              <a:buClr>
                <a:srgbClr val="000000"/>
              </a:buClr>
              <a:buSzPts val="2000"/>
              <a:buFont typeface="Times"/>
              <a:buNone/>
            </a:pPr>
            <a:r>
              <a:t/>
            </a:r>
            <a:endParaRPr b="0" i="0" sz="20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100"/>
              <a:buFont typeface="Times"/>
              <a:buNone/>
            </a:pPr>
            <a:r>
              <a:rPr b="1" i="0" lang="en-US" sz="21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Higher protein intake</a:t>
            </a:r>
            <a:r>
              <a:rPr b="0" i="0" lang="en-US" sz="2100" u="none" cap="none" strike="noStrike">
                <a:solidFill>
                  <a:srgbClr val="000000"/>
                </a:solidFill>
                <a:latin typeface="Times"/>
                <a:ea typeface="Times"/>
                <a:cs typeface="Times"/>
                <a:sym typeface="Times"/>
              </a:rPr>
              <a:t> to replace losses</a:t>
            </a:r>
            <a:endParaRPr/>
          </a:p>
          <a:p>
            <a:pPr indent="-317500" lvl="0" marL="457200" marR="0" rtl="0" algn="l">
              <a:lnSpc>
                <a:spcPct val="100000"/>
              </a:lnSpc>
              <a:spcBef>
                <a:spcPts val="1200"/>
              </a:spcBef>
              <a:spcAft>
                <a:spcPts val="0"/>
              </a:spcAft>
              <a:buClr>
                <a:srgbClr val="000000"/>
              </a:buClr>
              <a:buSzPts val="2100"/>
              <a:buFont typeface="Times"/>
              <a:buChar char="•"/>
            </a:pPr>
            <a:r>
              <a:rPr b="0" i="0" lang="en-US" sz="2100" u="none" cap="none" strike="noStrike">
                <a:solidFill>
                  <a:srgbClr val="000000"/>
                </a:solidFill>
                <a:latin typeface="Times"/>
                <a:ea typeface="Times"/>
                <a:cs typeface="Times"/>
                <a:sym typeface="Times"/>
              </a:rPr>
              <a:t>Strict </a:t>
            </a:r>
            <a:r>
              <a:rPr b="1" i="0" lang="en-US" sz="2100" u="none" cap="none" strike="noStrike">
                <a:solidFill>
                  <a:srgbClr val="000000"/>
                </a:solidFill>
                <a:latin typeface="Times"/>
                <a:ea typeface="Times"/>
                <a:cs typeface="Times"/>
                <a:sym typeface="Times"/>
              </a:rPr>
              <a:t>phosphorus and potassium management</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Fluid control</a:t>
            </a:r>
            <a:r>
              <a:rPr b="0" i="0" lang="en-US" sz="2100" u="none" cap="none" strike="noStrike">
                <a:solidFill>
                  <a:srgbClr val="000000"/>
                </a:solidFill>
                <a:latin typeface="Times"/>
                <a:ea typeface="Times"/>
                <a:cs typeface="Times"/>
                <a:sym typeface="Times"/>
              </a:rPr>
              <a:t> between treatments</a:t>
            </a:r>
            <a:endParaRPr/>
          </a:p>
          <a:p>
            <a:pPr indent="-317500" lvl="0" marL="457200" marR="0" rtl="0" algn="l">
              <a:lnSpc>
                <a:spcPct val="100000"/>
              </a:lnSpc>
              <a:spcBef>
                <a:spcPts val="1200"/>
              </a:spcBef>
              <a:spcAft>
                <a:spcPts val="0"/>
              </a:spcAft>
              <a:buClr>
                <a:srgbClr val="000000"/>
              </a:buClr>
              <a:buSzPts val="2100"/>
              <a:buFont typeface="Times"/>
              <a:buChar char="•"/>
            </a:pPr>
            <a:r>
              <a:rPr b="0" i="0" lang="en-US" sz="2100" u="none" cap="none" strike="noStrike">
                <a:solidFill>
                  <a:srgbClr val="000000"/>
                </a:solidFill>
                <a:latin typeface="Times"/>
                <a:ea typeface="Times"/>
                <a:cs typeface="Times"/>
                <a:sym typeface="Times"/>
              </a:rPr>
              <a:t>Adequate energy to prevent protein-energy wasting</a:t>
            </a:r>
            <a:endParaRPr/>
          </a:p>
        </p:txBody>
      </p:sp>
      <p:sp>
        <p:nvSpPr>
          <p:cNvPr id="313" name="Google Shape;313;p23"/>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314" name="Google Shape;314;p23"/>
          <p:cNvSpPr txBox="1"/>
          <p:nvPr/>
        </p:nvSpPr>
        <p:spPr>
          <a:xfrm>
            <a:off x="9209975" y="8253007"/>
            <a:ext cx="8126700" cy="1277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Pre/post-dialysis BUN, Potassium, phosphorus, Albumin (contextual)</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Hemoglobin, ferritin, TSAT, PTH</a:t>
            </a:r>
            <a:endParaRPr/>
          </a:p>
        </p:txBody>
      </p:sp>
      <p:graphicFrame>
        <p:nvGraphicFramePr>
          <p:cNvPr id="315" name="Google Shape;315;p23"/>
          <p:cNvGraphicFramePr/>
          <p:nvPr/>
        </p:nvGraphicFramePr>
        <p:xfrm>
          <a:off x="9231983" y="3854448"/>
          <a:ext cx="3000000" cy="3000000"/>
        </p:xfrm>
        <a:graphic>
          <a:graphicData uri="http://schemas.openxmlformats.org/drawingml/2006/table">
            <a:tbl>
              <a:tblPr bandRow="1">
                <a:noFill/>
                <a:tableStyleId>{81BB50B0-6FA8-4905-9805-7646F599B48B}</a:tableStyleId>
              </a:tblPr>
              <a:tblGrid>
                <a:gridCol w="2801625"/>
                <a:gridCol w="2765275"/>
                <a:gridCol w="3003625"/>
              </a:tblGrid>
              <a:tr h="5731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Purpose</a:t>
                      </a:r>
                      <a:endParaRPr/>
                    </a:p>
                  </a:txBody>
                  <a:tcPr marT="12700" marB="12700" marR="12700" marL="12700" anchor="ctr"/>
                </a:tc>
              </a:tr>
              <a:tr h="3697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1.2–1.5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Replace dialysis losses</a:t>
                      </a:r>
                      <a:endParaRPr/>
                    </a:p>
                  </a:txBody>
                  <a:tcPr marT="12700" marB="12700" marR="12700" marL="12700" anchor="ctr"/>
                </a:tc>
              </a:tr>
              <a:tr h="3697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30–35 kcal/kg/day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Prevent wasting</a:t>
                      </a:r>
                      <a:endParaRPr/>
                    </a:p>
                  </a:txBody>
                  <a:tcPr marT="12700" marB="12700" marR="12700" marL="12700" anchor="ctr"/>
                </a:tc>
              </a:tr>
              <a:tr h="5731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Phosphorus binders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As prescribed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Control serum phosphorus</a:t>
                      </a:r>
                      <a:endParaRPr/>
                    </a:p>
                  </a:txBody>
                  <a:tcPr marT="12700" marB="12700" marR="12700" marL="12700" anchor="ctr"/>
                </a:tc>
              </a:tr>
              <a:tr h="3697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Potassium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Cardiac safety</a:t>
                      </a:r>
                      <a:endParaRPr/>
                    </a:p>
                  </a:txBody>
                  <a:tcPr marT="12700" marB="12700" marR="12700" marL="12700" anchor="ctr"/>
                </a:tc>
              </a:tr>
              <a:tr h="3697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Sodium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≤2,000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Fluid control</a:t>
                      </a:r>
                      <a:endParaRPr/>
                    </a:p>
                  </a:txBody>
                  <a:tcPr marT="12700" marB="12700" marR="12700" marL="12700" anchor="ctr"/>
                </a:tc>
              </a:tr>
              <a:tr h="5731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Water-soluble vitamins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Renal-specific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Losses during dialysis</a:t>
                      </a:r>
                      <a:endParaRPr/>
                    </a:p>
                  </a:txBody>
                  <a:tcPr marT="12700" marB="12700" marR="12700" marL="12700" anchor="ctr"/>
                </a:tc>
              </a:tr>
              <a:tr h="3697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Iron (IV/oral)</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Anemia management</a:t>
                      </a:r>
                      <a:endParaRPr/>
                    </a:p>
                  </a:txBody>
                  <a:tcPr marT="12700" marB="12700" marR="12700" marL="12700" anchor="ctr"/>
                </a:tc>
              </a:tr>
              <a:tr h="3697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Inflammation</a:t>
                      </a:r>
                      <a:endParaRPr/>
                    </a:p>
                  </a:txBody>
                  <a:tcPr marT="12700" marB="12700" marR="12700" marL="12700" anchor="ct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21" name="Google Shape;321;p24"/>
          <p:cNvGrpSpPr/>
          <p:nvPr/>
        </p:nvGrpSpPr>
        <p:grpSpPr>
          <a:xfrm>
            <a:off x="-528020" y="-83715"/>
            <a:ext cx="19048363" cy="3086121"/>
            <a:chOff x="-3" y="-1"/>
            <a:chExt cx="19048361" cy="3086120"/>
          </a:xfrm>
        </p:grpSpPr>
        <p:sp>
          <p:nvSpPr>
            <p:cNvPr id="322" name="Google Shape;322;p2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323" name="Google Shape;323;p2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324" name="Google Shape;324;p24"/>
          <p:cNvSpPr txBox="1"/>
          <p:nvPr/>
        </p:nvSpPr>
        <p:spPr>
          <a:xfrm>
            <a:off x="1270871" y="905064"/>
            <a:ext cx="1698134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Acute Kidney Injury (AKI)</a:t>
            </a:r>
            <a:endParaRPr/>
          </a:p>
        </p:txBody>
      </p:sp>
      <p:sp>
        <p:nvSpPr>
          <p:cNvPr id="325" name="Google Shape;325;p2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6" name="Google Shape;326;p24"/>
          <p:cNvSpPr txBox="1"/>
          <p:nvPr/>
        </p:nvSpPr>
        <p:spPr>
          <a:xfrm>
            <a:off x="1018150" y="3384717"/>
            <a:ext cx="7211100" cy="6613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Sudden decline in glomerular filtration (↓ waste clearance)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Hypercatabolism and increased protein breakdown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Electrolyte disturbances (K⁺, Phos, Mg²⁺)</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Fluid imbalance (overload or depletion)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Inflammatory and oxidative stress response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intake due to acute illness or hospitalization</a:t>
            </a:r>
            <a:endParaRPr/>
          </a:p>
          <a:p>
            <a:pPr indent="-457200" lvl="0" marL="45720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Avoid excessive protein restriction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Maintain adequate </a:t>
            </a:r>
            <a:r>
              <a:rPr b="1" i="0" lang="en-US" sz="2400" u="none" cap="none" strike="noStrike">
                <a:solidFill>
                  <a:srgbClr val="000000"/>
                </a:solidFill>
                <a:latin typeface="Times"/>
                <a:ea typeface="Times"/>
                <a:cs typeface="Times"/>
                <a:sym typeface="Times"/>
              </a:rPr>
              <a:t>energy and protein</a:t>
            </a:r>
            <a:r>
              <a:rPr b="0" i="0" lang="en-US" sz="2400" u="none" cap="none" strike="noStrike">
                <a:solidFill>
                  <a:srgbClr val="000000"/>
                </a:solidFill>
                <a:latin typeface="Times"/>
                <a:ea typeface="Times"/>
                <a:cs typeface="Times"/>
                <a:sym typeface="Times"/>
              </a:rPr>
              <a:t> during stress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Manage electrolytes and fluids closely</a:t>
            </a:r>
            <a:endParaRPr/>
          </a:p>
        </p:txBody>
      </p:sp>
      <p:sp>
        <p:nvSpPr>
          <p:cNvPr id="327" name="Google Shape;327;p24"/>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328" name="Google Shape;328;p24"/>
          <p:cNvSpPr txBox="1"/>
          <p:nvPr/>
        </p:nvSpPr>
        <p:spPr>
          <a:xfrm>
            <a:off x="9209975" y="8019925"/>
            <a:ext cx="82674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Daily creatinine, BUN</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Electrolytes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Fluid balance</a:t>
            </a:r>
            <a:endParaRPr/>
          </a:p>
        </p:txBody>
      </p:sp>
      <p:graphicFrame>
        <p:nvGraphicFramePr>
          <p:cNvPr id="329" name="Google Shape;329;p24"/>
          <p:cNvGraphicFramePr/>
          <p:nvPr/>
        </p:nvGraphicFramePr>
        <p:xfrm>
          <a:off x="9145375" y="3821260"/>
          <a:ext cx="3000000" cy="3000000"/>
        </p:xfrm>
        <a:graphic>
          <a:graphicData uri="http://schemas.openxmlformats.org/drawingml/2006/table">
            <a:tbl>
              <a:tblPr bandRow="1">
                <a:noFill/>
                <a:tableStyleId>{81BB50B0-6FA8-4905-9805-7646F599B48B}</a:tableStyleId>
              </a:tblPr>
              <a:tblGrid>
                <a:gridCol w="1927025"/>
                <a:gridCol w="4125975"/>
                <a:gridCol w="2778675"/>
              </a:tblGrid>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latin typeface="Times"/>
                          <a:ea typeface="Times"/>
                          <a:cs typeface="Times"/>
                          <a:sym typeface="Times"/>
                        </a:rPr>
                        <a:t>Purpose</a:t>
                      </a:r>
                      <a:endParaRPr/>
                    </a:p>
                  </a:txBody>
                  <a:tcPr marT="12700" marB="12700" marR="12700" marL="12700" anchor="ctr"/>
                </a:tc>
              </a:tr>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25–30 kcal/kg/day (individualized)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Prevent muscle breakdown</a:t>
                      </a:r>
                      <a:endParaRPr/>
                    </a:p>
                  </a:txBody>
                  <a:tcPr marT="12700" marB="12700" marR="12700" marL="12700" anchor="ctr"/>
                </a:tc>
              </a:tr>
              <a:tr h="476600">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0.8–1.2 g/kg/day (↑ to 1.5 g/kg if hypercatabolic or on RRT)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Preserve lean mass</a:t>
                      </a:r>
                      <a:endParaRPr/>
                    </a:p>
                  </a:txBody>
                  <a:tcPr marT="12700" marB="12700" marR="12700" marL="12700" anchor="ctr"/>
                </a:tc>
              </a:tr>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Sodium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Individualized (often restricted)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Fluid &amp; BP control</a:t>
                      </a:r>
                      <a:endParaRPr/>
                    </a:p>
                  </a:txBody>
                  <a:tcPr marT="12700" marB="12700" marR="12700" marL="12700" anchor="ctr"/>
                </a:tc>
              </a:tr>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Potassium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Prevent hyperkalemia</a:t>
                      </a:r>
                      <a:endParaRPr/>
                    </a:p>
                  </a:txBody>
                  <a:tcPr marT="12700" marB="12700" marR="12700" marL="12700" anchor="ctr"/>
                </a:tc>
              </a:tr>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Phosphorus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Prevent hyperphosphatemia</a:t>
                      </a:r>
                      <a:endParaRPr/>
                    </a:p>
                  </a:txBody>
                  <a:tcPr marT="12700" marB="12700" marR="12700" marL="12700" anchor="ctr"/>
                </a:tc>
              </a:tr>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Replete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Neuromuscular &amp; metabolic support</a:t>
                      </a:r>
                      <a:endParaRPr/>
                    </a:p>
                  </a:txBody>
                  <a:tcPr marT="12700" marB="12700" marR="12700" marL="12700" anchor="ctr"/>
                </a:tc>
              </a:tr>
              <a:tr h="467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B-complex (water-soluble)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RDA-based or renal-specific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Increased losses &amp; metabolic demand</a:t>
                      </a:r>
                      <a:endParaRPr/>
                    </a:p>
                  </a:txBody>
                  <a:tcPr marT="12700" marB="12700" marR="12700" marL="12700" anchor="ctr"/>
                </a:tc>
              </a:tr>
              <a:tr h="467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Low-dose only (≤100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Antioxidant support (avoid oxalate load)</a:t>
                      </a:r>
                      <a:endParaRPr/>
                    </a:p>
                  </a:txBody>
                  <a:tcPr marT="12700" marB="12700" marR="12700" marL="12700" anchor="ctr"/>
                </a:tc>
              </a:tr>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1–2 g/day (select cases)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Anti-inflammatory support</a:t>
                      </a:r>
                      <a:endParaRPr/>
                    </a:p>
                  </a:txBody>
                  <a:tcPr marT="12700" marB="12700" marR="12700" marL="12700" anchor="ctr"/>
                </a:tc>
              </a:tr>
              <a:tr h="301775">
                <a:tc>
                  <a:txBody>
                    <a:bodyPr/>
                    <a:lstStyle/>
                    <a:p>
                      <a:pPr indent="0" lvl="0" marL="0" marR="0" rtl="0" algn="ctr">
                        <a:lnSpc>
                          <a:spcPct val="100000"/>
                        </a:lnSpc>
                        <a:spcBef>
                          <a:spcPts val="0"/>
                        </a:spcBef>
                        <a:spcAft>
                          <a:spcPts val="0"/>
                        </a:spcAft>
                        <a:buClr>
                          <a:schemeClr val="dk1"/>
                        </a:buClr>
                        <a:buSzPts val="1500"/>
                        <a:buFont typeface="Times"/>
                        <a:buNone/>
                      </a:pPr>
                      <a:r>
                        <a:rPr b="1" lang="en-US" sz="1500" u="none" cap="none" strike="noStrike">
                          <a:highlight>
                            <a:srgbClr val="FFFF00"/>
                          </a:highlight>
                          <a:latin typeface="Times"/>
                          <a:ea typeface="Times"/>
                          <a:cs typeface="Times"/>
                          <a:sym typeface="Times"/>
                        </a:rPr>
                        <a:t>Iron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500"/>
                        <a:buFont typeface="Times"/>
                        <a:buNone/>
                      </a:pPr>
                      <a:r>
                        <a:rPr lang="en-US" sz="1500" u="none" cap="none" strike="noStrike">
                          <a:latin typeface="Times"/>
                          <a:ea typeface="Times"/>
                          <a:cs typeface="Times"/>
                          <a:sym typeface="Times"/>
                        </a:rPr>
                        <a:t>Anemia management (if present)</a:t>
                      </a:r>
                      <a:endParaRPr/>
                    </a:p>
                  </a:txBody>
                  <a:tcPr marT="12700" marB="12700" marR="12700" marL="12700" anchor="ct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35" name="Google Shape;335;p25"/>
          <p:cNvGrpSpPr/>
          <p:nvPr/>
        </p:nvGrpSpPr>
        <p:grpSpPr>
          <a:xfrm>
            <a:off x="-528020" y="-83715"/>
            <a:ext cx="19048363" cy="3086121"/>
            <a:chOff x="-3" y="-1"/>
            <a:chExt cx="19048361" cy="3086120"/>
          </a:xfrm>
        </p:grpSpPr>
        <p:sp>
          <p:nvSpPr>
            <p:cNvPr id="336" name="Google Shape;336;p2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337" name="Google Shape;337;p2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338" name="Google Shape;338;p25"/>
          <p:cNvSpPr txBox="1"/>
          <p:nvPr/>
        </p:nvSpPr>
        <p:spPr>
          <a:xfrm>
            <a:off x="1270871" y="905064"/>
            <a:ext cx="1698134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Nephrotic Syndrome</a:t>
            </a:r>
            <a:endParaRPr/>
          </a:p>
        </p:txBody>
      </p:sp>
      <p:sp>
        <p:nvSpPr>
          <p:cNvPr id="339" name="Google Shape;339;p2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0" name="Google Shape;340;p25"/>
          <p:cNvSpPr txBox="1"/>
          <p:nvPr/>
        </p:nvSpPr>
        <p:spPr>
          <a:xfrm>
            <a:off x="1039074" y="3201234"/>
            <a:ext cx="7211100" cy="6813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100"/>
              <a:buFont typeface="Times"/>
              <a:buNone/>
            </a:pPr>
            <a:r>
              <a:rPr b="1" i="0" lang="en-US" sz="21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Massive proteinuria</a:t>
            </a:r>
            <a:r>
              <a:rPr b="0" i="0" lang="en-US" sz="2100" u="none" cap="none" strike="noStrike">
                <a:solidFill>
                  <a:srgbClr val="000000"/>
                </a:solidFill>
                <a:latin typeface="Times"/>
                <a:ea typeface="Times"/>
                <a:cs typeface="Times"/>
                <a:sym typeface="Times"/>
              </a:rPr>
              <a:t> → hypoalbuminemia</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Edema and fluid retention</a:t>
            </a:r>
            <a:r>
              <a:rPr b="0" i="0" lang="en-US" sz="2100" u="none" cap="none" strike="noStrike">
                <a:solidFill>
                  <a:srgbClr val="000000"/>
                </a:solidFill>
                <a:latin typeface="Times"/>
                <a:ea typeface="Times"/>
                <a:cs typeface="Times"/>
                <a:sym typeface="Times"/>
              </a:rPr>
              <a:t> (sodium-driven)</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Hyperlipidemia</a:t>
            </a:r>
            <a:r>
              <a:rPr b="0" i="0" lang="en-US" sz="2100" u="none" cap="none" strike="noStrike">
                <a:solidFill>
                  <a:srgbClr val="000000"/>
                </a:solidFill>
                <a:latin typeface="Times"/>
                <a:ea typeface="Times"/>
                <a:cs typeface="Times"/>
                <a:sym typeface="Times"/>
              </a:rPr>
              <a:t> due to hepatic overproduction of lipoproteins</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Increased protein catabolism</a:t>
            </a:r>
            <a:r>
              <a:rPr b="0" i="0" lang="en-US" sz="2100" u="none" cap="none" strike="noStrike">
                <a:solidFill>
                  <a:srgbClr val="000000"/>
                </a:solidFill>
                <a:latin typeface="Times"/>
                <a:ea typeface="Times"/>
                <a:cs typeface="Times"/>
                <a:sym typeface="Times"/>
              </a:rPr>
              <a:t> with risk of malnutrition</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Micronutrient losses</a:t>
            </a:r>
            <a:r>
              <a:rPr b="0" i="0" lang="en-US" sz="2100" u="none" cap="none" strike="noStrike">
                <a:solidFill>
                  <a:srgbClr val="000000"/>
                </a:solidFill>
                <a:latin typeface="Times"/>
                <a:ea typeface="Times"/>
                <a:cs typeface="Times"/>
                <a:sym typeface="Times"/>
              </a:rPr>
              <a:t> in urine (vitamin D–binding protein, trace minerals)</a:t>
            </a:r>
            <a:endParaRPr/>
          </a:p>
          <a:p>
            <a:pPr indent="-317500" lvl="0" marL="457200" marR="0" rtl="0" algn="l">
              <a:lnSpc>
                <a:spcPct val="100000"/>
              </a:lnSpc>
              <a:spcBef>
                <a:spcPts val="1200"/>
              </a:spcBef>
              <a:spcAft>
                <a:spcPts val="0"/>
              </a:spcAft>
              <a:buClr>
                <a:srgbClr val="000000"/>
              </a:buClr>
              <a:buSzPts val="2100"/>
              <a:buFont typeface="Times"/>
              <a:buChar char="•"/>
            </a:pPr>
            <a:r>
              <a:rPr b="1" i="0" lang="en-US" sz="2100" u="none" cap="none" strike="noStrike">
                <a:solidFill>
                  <a:srgbClr val="000000"/>
                </a:solidFill>
                <a:latin typeface="Times"/>
                <a:ea typeface="Times"/>
                <a:cs typeface="Times"/>
                <a:sym typeface="Times"/>
              </a:rPr>
              <a:t>Prothrombotic and inflammatory state</a:t>
            </a:r>
            <a:endParaRPr/>
          </a:p>
          <a:p>
            <a:pPr indent="-317500" lvl="0" marL="457200" marR="0" rtl="0" algn="l">
              <a:lnSpc>
                <a:spcPct val="100000"/>
              </a:lnSpc>
              <a:spcBef>
                <a:spcPts val="1200"/>
              </a:spcBef>
              <a:spcAft>
                <a:spcPts val="0"/>
              </a:spcAft>
              <a:buClr>
                <a:srgbClr val="000000"/>
              </a:buClr>
              <a:buSzPts val="2100"/>
              <a:buFont typeface="Times"/>
              <a:buChar char="•"/>
            </a:pPr>
            <a:r>
              <a:rPr b="0" i="0" lang="en-US" sz="2100" u="none" cap="none" strike="noStrike">
                <a:solidFill>
                  <a:srgbClr val="000000"/>
                </a:solidFill>
                <a:latin typeface="Times"/>
                <a:ea typeface="Times"/>
                <a:cs typeface="Times"/>
                <a:sym typeface="Times"/>
              </a:rPr>
              <a:t>Possible </a:t>
            </a:r>
            <a:r>
              <a:rPr b="1" i="0" lang="en-US" sz="2100" u="none" cap="none" strike="noStrike">
                <a:solidFill>
                  <a:srgbClr val="000000"/>
                </a:solidFill>
                <a:latin typeface="Times"/>
                <a:ea typeface="Times"/>
                <a:cs typeface="Times"/>
                <a:sym typeface="Times"/>
              </a:rPr>
              <a:t>progression to CKD</a:t>
            </a:r>
            <a:endParaRPr/>
          </a:p>
          <a:p>
            <a:pPr indent="-457200" lvl="0" marL="457200" marR="0" rtl="0" algn="l">
              <a:lnSpc>
                <a:spcPct val="100000"/>
              </a:lnSpc>
              <a:spcBef>
                <a:spcPts val="1200"/>
              </a:spcBef>
              <a:spcAft>
                <a:spcPts val="0"/>
              </a:spcAft>
              <a:buClr>
                <a:srgbClr val="000000"/>
              </a:buClr>
              <a:buSzPts val="2100"/>
              <a:buFont typeface="Times"/>
              <a:buNone/>
            </a:pPr>
            <a:r>
              <a:t/>
            </a:r>
            <a:endParaRPr b="1" i="0" sz="21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100"/>
              <a:buFont typeface="Times"/>
              <a:buNone/>
            </a:pPr>
            <a:r>
              <a:rPr b="1" i="0" lang="en-US" sz="21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100"/>
              <a:buFont typeface="Times"/>
              <a:buChar char="•"/>
            </a:pPr>
            <a:r>
              <a:rPr b="0" i="0" lang="en-US" sz="2100" u="none" cap="none" strike="noStrike">
                <a:solidFill>
                  <a:srgbClr val="000000"/>
                </a:solidFill>
                <a:latin typeface="Times"/>
                <a:ea typeface="Times"/>
                <a:cs typeface="Times"/>
                <a:sym typeface="Times"/>
              </a:rPr>
              <a:t>Moderate protein (avoid excess)</a:t>
            </a:r>
            <a:endParaRPr/>
          </a:p>
          <a:p>
            <a:pPr indent="-317500" lvl="0" marL="457200" marR="0" rtl="0" algn="l">
              <a:lnSpc>
                <a:spcPct val="100000"/>
              </a:lnSpc>
              <a:spcBef>
                <a:spcPts val="1200"/>
              </a:spcBef>
              <a:spcAft>
                <a:spcPts val="0"/>
              </a:spcAft>
              <a:buClr>
                <a:srgbClr val="000000"/>
              </a:buClr>
              <a:buSzPts val="2100"/>
              <a:buFont typeface="Times"/>
              <a:buChar char="•"/>
            </a:pPr>
            <a:r>
              <a:rPr b="0" i="0" lang="en-US" sz="2100" u="none" cap="none" strike="noStrike">
                <a:solidFill>
                  <a:srgbClr val="000000"/>
                </a:solidFill>
                <a:latin typeface="Times"/>
                <a:ea typeface="Times"/>
                <a:cs typeface="Times"/>
                <a:sym typeface="Times"/>
              </a:rPr>
              <a:t>Sodium restriction for edema</a:t>
            </a:r>
            <a:endParaRPr/>
          </a:p>
          <a:p>
            <a:pPr indent="-317500" lvl="0" marL="457200" marR="0" rtl="0" algn="l">
              <a:lnSpc>
                <a:spcPct val="100000"/>
              </a:lnSpc>
              <a:spcBef>
                <a:spcPts val="1200"/>
              </a:spcBef>
              <a:spcAft>
                <a:spcPts val="0"/>
              </a:spcAft>
              <a:buClr>
                <a:srgbClr val="000000"/>
              </a:buClr>
              <a:buSzPts val="2100"/>
              <a:buFont typeface="Times"/>
              <a:buChar char="•"/>
            </a:pPr>
            <a:r>
              <a:rPr b="0" i="0" lang="en-US" sz="2100" u="none" cap="none" strike="noStrike">
                <a:solidFill>
                  <a:srgbClr val="000000"/>
                </a:solidFill>
                <a:latin typeface="Times"/>
                <a:ea typeface="Times"/>
                <a:cs typeface="Times"/>
                <a:sym typeface="Times"/>
              </a:rPr>
              <a:t>Lipid-lowering diet pattern</a:t>
            </a:r>
            <a:endParaRPr/>
          </a:p>
        </p:txBody>
      </p:sp>
      <p:sp>
        <p:nvSpPr>
          <p:cNvPr id="341" name="Google Shape;341;p25"/>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342" name="Google Shape;342;p25"/>
          <p:cNvSpPr txBox="1"/>
          <p:nvPr/>
        </p:nvSpPr>
        <p:spPr>
          <a:xfrm>
            <a:off x="9209975" y="8169267"/>
            <a:ext cx="82674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Urine protein</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Albumin</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Lipid panel</a:t>
            </a:r>
            <a:endParaRPr/>
          </a:p>
        </p:txBody>
      </p:sp>
      <p:graphicFrame>
        <p:nvGraphicFramePr>
          <p:cNvPr id="343" name="Google Shape;343;p25"/>
          <p:cNvGraphicFramePr/>
          <p:nvPr/>
        </p:nvGraphicFramePr>
        <p:xfrm>
          <a:off x="9428636" y="3979286"/>
          <a:ext cx="3000000" cy="3000000"/>
        </p:xfrm>
        <a:graphic>
          <a:graphicData uri="http://schemas.openxmlformats.org/drawingml/2006/table">
            <a:tbl>
              <a:tblPr bandRow="1">
                <a:noFill/>
                <a:tableStyleId>{81BB50B0-6FA8-4905-9805-7646F599B48B}</a:tableStyleId>
              </a:tblPr>
              <a:tblGrid>
                <a:gridCol w="2025800"/>
                <a:gridCol w="2331900"/>
                <a:gridCol w="4235700"/>
              </a:tblGrid>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Purpose</a:t>
                      </a:r>
                      <a:endParaRPr/>
                    </a:p>
                  </a:txBody>
                  <a:tcPr marT="12700" marB="12700" marR="12700" marL="12700" anchor="ctr"/>
                </a:tc>
              </a:tr>
              <a:tr h="4325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0.8–1.0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Replace urinary losses without accelerating kidney damage</a:t>
                      </a:r>
                      <a:endParaRPr/>
                    </a:p>
                  </a:txBody>
                  <a:tcPr marT="12700" marB="12700" marR="12700" marL="12700" anchor="ctr"/>
                </a:tc>
              </a:tr>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30–35 kcal/kg/day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Prevent protein-energy wasting</a:t>
                      </a:r>
                      <a:endParaRPr/>
                    </a:p>
                  </a:txBody>
                  <a:tcPr marT="12700" marB="12700" marR="12700" marL="12700" anchor="ctr"/>
                </a:tc>
              </a:tr>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Sodium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Reduce edema and hypertension</a:t>
                      </a:r>
                      <a:endParaRPr/>
                    </a:p>
                  </a:txBody>
                  <a:tcPr marT="12700" marB="12700" marR="12700" marL="12700" anchor="ctr"/>
                </a:tc>
              </a:tr>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1–3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Improve dyslipidemia; anti-inflammatory</a:t>
                      </a:r>
                      <a:endParaRPr/>
                    </a:p>
                  </a:txBody>
                  <a:tcPr marT="12700" marB="12700" marR="12700" marL="12700" anchor="ctr"/>
                </a:tc>
              </a:tr>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D (D3)</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Correct urinary losses; bone &amp; immune support</a:t>
                      </a:r>
                      <a:endParaRPr/>
                    </a:p>
                  </a:txBody>
                  <a:tcPr marT="12700" marB="12700" marR="12700" marL="12700" anchor="ctr"/>
                </a:tc>
              </a:tr>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Calcium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1,000–1,200 mg/day (total)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Bone protection (esp. with steroid use)</a:t>
                      </a:r>
                      <a:endParaRPr/>
                    </a:p>
                  </a:txBody>
                  <a:tcPr marT="12700" marB="12700" marR="12700" marL="12700" anchor="ctr"/>
                </a:tc>
              </a:tr>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Mineral balance; cardiovascular support</a:t>
                      </a:r>
                      <a:endParaRPr/>
                    </a:p>
                  </a:txBody>
                  <a:tcPr marT="12700" marB="12700" marR="12700" marL="12700" anchor="ctr"/>
                </a:tc>
              </a:tr>
              <a:tr h="4325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8–30 mg/day (short-term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Immune support; wound healing</a:t>
                      </a:r>
                      <a:endParaRPr/>
                    </a:p>
                  </a:txBody>
                  <a:tcPr marT="12700" marB="12700" marR="12700" marL="12700" anchor="ctr"/>
                </a:tc>
              </a:tr>
              <a:tr h="4325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B-complex (water-soluble)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Urinary losses; energy metabolism</a:t>
                      </a:r>
                      <a:endParaRPr/>
                    </a:p>
                  </a:txBody>
                  <a:tcPr marT="12700" marB="12700" marR="12700" marL="12700" anchor="ctr"/>
                </a:tc>
              </a:tr>
              <a:tr h="2790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Fiber</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25–38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Lipid lowering; cardiometabolic protection</a:t>
                      </a:r>
                      <a:endParaRPr/>
                    </a:p>
                  </a:txBody>
                  <a:tcPr marT="12700" marB="12700" marR="12700" marL="12700" anchor="ct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2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49" name="Google Shape;349;p26"/>
          <p:cNvGrpSpPr/>
          <p:nvPr/>
        </p:nvGrpSpPr>
        <p:grpSpPr>
          <a:xfrm>
            <a:off x="-528020" y="-83715"/>
            <a:ext cx="19048363" cy="3086121"/>
            <a:chOff x="-3" y="-1"/>
            <a:chExt cx="19048361" cy="3086120"/>
          </a:xfrm>
        </p:grpSpPr>
        <p:sp>
          <p:nvSpPr>
            <p:cNvPr id="350" name="Google Shape;350;p2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351" name="Google Shape;351;p2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352" name="Google Shape;352;p26"/>
          <p:cNvSpPr txBox="1"/>
          <p:nvPr/>
        </p:nvSpPr>
        <p:spPr>
          <a:xfrm>
            <a:off x="1208095" y="612107"/>
            <a:ext cx="16981342" cy="22642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Kidney Stones (Adjunctive Nutrition)</a:t>
            </a:r>
            <a:endParaRPr/>
          </a:p>
        </p:txBody>
      </p:sp>
      <p:sp>
        <p:nvSpPr>
          <p:cNvPr id="353" name="Google Shape;353;p2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4" name="Google Shape;354;p26"/>
          <p:cNvSpPr txBox="1"/>
          <p:nvPr/>
        </p:nvSpPr>
        <p:spPr>
          <a:xfrm>
            <a:off x="997224" y="3205821"/>
            <a:ext cx="7597800" cy="6890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0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Low urine volume</a:t>
            </a:r>
            <a:r>
              <a:rPr b="0" i="0" lang="en-US" sz="2000" u="none" cap="none" strike="noStrike">
                <a:solidFill>
                  <a:srgbClr val="000000"/>
                </a:solidFill>
                <a:latin typeface="Times"/>
                <a:ea typeface="Times"/>
                <a:cs typeface="Times"/>
                <a:sym typeface="Times"/>
              </a:rPr>
              <a:t> (inadequate fluid intake)</a:t>
            </a:r>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Urinary supersaturation</a:t>
            </a:r>
            <a:r>
              <a:rPr b="0" i="0" lang="en-US" sz="2000" u="none" cap="none" strike="noStrike">
                <a:solidFill>
                  <a:srgbClr val="000000"/>
                </a:solidFill>
                <a:latin typeface="Times"/>
                <a:ea typeface="Times"/>
                <a:cs typeface="Times"/>
                <a:sym typeface="Times"/>
              </a:rPr>
              <a:t> of calcium, oxalate, uric acid, or cystine</a:t>
            </a:r>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High sodium intake</a:t>
            </a:r>
            <a:r>
              <a:rPr b="0" i="0" lang="en-US" sz="2000" u="none" cap="none" strike="noStrike">
                <a:solidFill>
                  <a:srgbClr val="000000"/>
                </a:solidFill>
                <a:latin typeface="Times"/>
                <a:ea typeface="Times"/>
                <a:cs typeface="Times"/>
                <a:sym typeface="Times"/>
              </a:rPr>
              <a:t> → increased urinary calcium excretion</a:t>
            </a:r>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Low dietary calcium</a:t>
            </a:r>
            <a:r>
              <a:rPr b="0" i="0" lang="en-US" sz="2000" u="none" cap="none" strike="noStrike">
                <a:solidFill>
                  <a:srgbClr val="000000"/>
                </a:solidFill>
                <a:latin typeface="Times"/>
                <a:ea typeface="Times"/>
                <a:cs typeface="Times"/>
                <a:sym typeface="Times"/>
              </a:rPr>
              <a:t> (paradoxically ↑ oxalate absorption)</a:t>
            </a:r>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Excess animal protein</a:t>
            </a:r>
            <a:r>
              <a:rPr b="0" i="0" lang="en-US" sz="2000" u="none" cap="none" strike="noStrike">
                <a:solidFill>
                  <a:srgbClr val="000000"/>
                </a:solidFill>
                <a:latin typeface="Times"/>
                <a:ea typeface="Times"/>
                <a:cs typeface="Times"/>
                <a:sym typeface="Times"/>
              </a:rPr>
              <a:t> → ↓ urine pH, ↑ calcium &amp; uric acid</a:t>
            </a:r>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Low urinary citrate</a:t>
            </a:r>
            <a:r>
              <a:rPr b="0" i="0" lang="en-US" sz="2000" u="none" cap="none" strike="noStrike">
                <a:solidFill>
                  <a:srgbClr val="000000"/>
                </a:solidFill>
                <a:latin typeface="Times"/>
                <a:ea typeface="Times"/>
                <a:cs typeface="Times"/>
                <a:sym typeface="Times"/>
              </a:rPr>
              <a:t> (reduced stone inhibition)</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Acid–base imbalance (dietary acid load)</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Metabolic factors (obesity, insulin resistance)</a:t>
            </a:r>
            <a:endParaRPr/>
          </a:p>
          <a:p>
            <a:pPr indent="-457200" lvl="0" marL="457200" marR="0" rtl="0" algn="l">
              <a:lnSpc>
                <a:spcPct val="100000"/>
              </a:lnSpc>
              <a:spcBef>
                <a:spcPts val="1200"/>
              </a:spcBef>
              <a:spcAft>
                <a:spcPts val="0"/>
              </a:spcAft>
              <a:buClr>
                <a:srgbClr val="000000"/>
              </a:buClr>
              <a:buSzPts val="2000"/>
              <a:buFont typeface="Times"/>
              <a:buNone/>
            </a:pPr>
            <a:r>
              <a:t/>
            </a:r>
            <a:endParaRPr b="0" i="0" sz="20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000"/>
              <a:buFont typeface="Times"/>
              <a:buNone/>
            </a:pPr>
            <a:r>
              <a:rPr b="1" i="0" lang="en-US" sz="20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000"/>
              <a:buFont typeface="Times"/>
              <a:buChar char="•"/>
            </a:pPr>
            <a:r>
              <a:rPr b="1" i="0" lang="en-US" sz="2000" u="none" cap="none" strike="noStrike">
                <a:solidFill>
                  <a:srgbClr val="000000"/>
                </a:solidFill>
                <a:latin typeface="Times"/>
                <a:ea typeface="Times"/>
                <a:cs typeface="Times"/>
                <a:sym typeface="Times"/>
              </a:rPr>
              <a:t>High fluid intake</a:t>
            </a:r>
            <a:r>
              <a:rPr b="0" i="0" lang="en-US" sz="2000" u="none" cap="none" strike="noStrike">
                <a:solidFill>
                  <a:srgbClr val="000000"/>
                </a:solidFill>
                <a:latin typeface="Times"/>
                <a:ea typeface="Times"/>
                <a:cs typeface="Times"/>
                <a:sym typeface="Times"/>
              </a:rPr>
              <a:t> (urine ≥2–2.5 L/day)</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Adequate </a:t>
            </a:r>
            <a:r>
              <a:rPr b="1" i="0" lang="en-US" sz="2000" u="none" cap="none" strike="noStrike">
                <a:solidFill>
                  <a:srgbClr val="000000"/>
                </a:solidFill>
                <a:latin typeface="Times"/>
                <a:ea typeface="Times"/>
                <a:cs typeface="Times"/>
                <a:sym typeface="Times"/>
              </a:rPr>
              <a:t>dietary calcium</a:t>
            </a:r>
            <a:r>
              <a:rPr b="0" i="0" lang="en-US" sz="2000" u="none" cap="none" strike="noStrike">
                <a:solidFill>
                  <a:srgbClr val="000000"/>
                </a:solidFill>
                <a:latin typeface="Times"/>
                <a:ea typeface="Times"/>
                <a:cs typeface="Times"/>
                <a:sym typeface="Times"/>
              </a:rPr>
              <a:t> (do not restrict unless indicated)</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Reduce sodium and excessive animal protein</a:t>
            </a:r>
            <a:endParaRPr/>
          </a:p>
          <a:p>
            <a:pPr indent="-317500" lvl="0" marL="457200" marR="0" rtl="0" algn="l">
              <a:lnSpc>
                <a:spcPct val="100000"/>
              </a:lnSpc>
              <a:spcBef>
                <a:spcPts val="1200"/>
              </a:spcBef>
              <a:spcAft>
                <a:spcPts val="0"/>
              </a:spcAft>
              <a:buClr>
                <a:srgbClr val="000000"/>
              </a:buClr>
              <a:buSzPts val="2000"/>
              <a:buFont typeface="Times"/>
              <a:buChar char="•"/>
            </a:pPr>
            <a:r>
              <a:rPr b="0" i="0" lang="en-US" sz="2000" u="none" cap="none" strike="noStrike">
                <a:solidFill>
                  <a:srgbClr val="000000"/>
                </a:solidFill>
                <a:latin typeface="Times"/>
                <a:ea typeface="Times"/>
                <a:cs typeface="Times"/>
                <a:sym typeface="Times"/>
              </a:rPr>
              <a:t>Modify oxalate or purine intake by stone type</a:t>
            </a:r>
            <a:endParaRPr/>
          </a:p>
        </p:txBody>
      </p:sp>
      <p:sp>
        <p:nvSpPr>
          <p:cNvPr id="355" name="Google Shape;355;p26"/>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356" name="Google Shape;356;p26"/>
          <p:cNvSpPr txBox="1"/>
          <p:nvPr/>
        </p:nvSpPr>
        <p:spPr>
          <a:xfrm>
            <a:off x="9230900" y="8347681"/>
            <a:ext cx="82674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24-hour urine stone profile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Serum calcium</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Uric acid</a:t>
            </a:r>
            <a:endParaRPr/>
          </a:p>
        </p:txBody>
      </p:sp>
      <p:graphicFrame>
        <p:nvGraphicFramePr>
          <p:cNvPr id="357" name="Google Shape;357;p26"/>
          <p:cNvGraphicFramePr/>
          <p:nvPr/>
        </p:nvGraphicFramePr>
        <p:xfrm>
          <a:off x="9145606" y="3910957"/>
          <a:ext cx="3000000" cy="3000000"/>
        </p:xfrm>
        <a:graphic>
          <a:graphicData uri="http://schemas.openxmlformats.org/drawingml/2006/table">
            <a:tbl>
              <a:tblPr bandRow="1">
                <a:noFill/>
                <a:tableStyleId>{81BB50B0-6FA8-4905-9805-7646F599B48B}</a:tableStyleId>
              </a:tblPr>
              <a:tblGrid>
                <a:gridCol w="2472025"/>
                <a:gridCol w="3080575"/>
                <a:gridCol w="3321275"/>
              </a:tblGrid>
              <a:tr h="2794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Purpose</a:t>
                      </a:r>
                      <a:endParaRPr/>
                    </a:p>
                  </a:txBody>
                  <a:tcPr marT="12700" marB="12700" marR="12700" marL="12700" anchor="ctr"/>
                </a:tc>
              </a:tr>
              <a:tr h="5207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Fluids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Intake to produce ≥2–2.5 L urine/day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Dilutes stone-forming solutes</a:t>
                      </a:r>
                      <a:endParaRPr/>
                    </a:p>
                  </a:txBody>
                  <a:tcPr marT="12700" marB="12700" marR="12700" marL="12700" anchor="ctr"/>
                </a:tc>
              </a:tr>
              <a:tr h="5207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Calcium (dietary preferred)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1,000–1,200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Binds oxalate in gut; reduces absorption</a:t>
                      </a:r>
                      <a:endParaRPr/>
                    </a:p>
                  </a:txBody>
                  <a:tcPr marT="12700" marB="12700" marR="12700" marL="12700" anchor="ctr"/>
                </a:tc>
              </a:tr>
              <a:tr h="2794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Sodium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≤2,000–2,300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Lowers urinary calcium excretion</a:t>
                      </a:r>
                      <a:endParaRPr/>
                    </a:p>
                  </a:txBody>
                  <a:tcPr marT="12700" marB="12700" marR="12700" marL="12700" anchor="ctr"/>
                </a:tc>
              </a:tr>
              <a:tr h="2794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0.8–1.0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Reduces acid load &amp; uric acid</a:t>
                      </a:r>
                      <a:endParaRPr/>
                    </a:p>
                  </a:txBody>
                  <a:tcPr marT="12700" marB="12700" marR="12700" marL="12700" anchor="ctr"/>
                </a:tc>
              </a:tr>
              <a:tr h="2794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Potassium (food-based)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Adequate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Raises urine citrate &amp; pH</a:t>
                      </a:r>
                      <a:endParaRPr/>
                    </a:p>
                  </a:txBody>
                  <a:tcPr marT="12700" marB="12700" marR="12700" marL="12700" anchor="ctr"/>
                </a:tc>
              </a:tr>
              <a:tr h="5207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Citrate (potassium citrate)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Per prescription or dietary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Inhibits stone formation</a:t>
                      </a:r>
                      <a:endParaRPr/>
                    </a:p>
                  </a:txBody>
                  <a:tcPr marT="12700" marB="12700" marR="12700" marL="12700" anchor="ctr"/>
                </a:tc>
              </a:tr>
              <a:tr h="3673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Binds oxalate; inhibits crystal growth</a:t>
                      </a:r>
                      <a:endParaRPr/>
                    </a:p>
                  </a:txBody>
                  <a:tcPr marT="12700" marB="12700" marR="12700" marL="12700" anchor="ctr"/>
                </a:tc>
              </a:tr>
              <a:tr h="5207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B6 (P5P)</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10–50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Lowers endogenous oxalate production</a:t>
                      </a:r>
                      <a:endParaRPr/>
                    </a:p>
                  </a:txBody>
                  <a:tcPr marT="12700" marB="12700" marR="12700" marL="12700" anchor="ctr"/>
                </a:tc>
              </a:tr>
              <a:tr h="2794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Fiber</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25–38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Improves calcium balance</a:t>
                      </a:r>
                      <a:endParaRPr/>
                    </a:p>
                  </a:txBody>
                  <a:tcPr marT="12700" marB="12700" marR="12700" marL="12700" anchor="ctr"/>
                </a:tc>
              </a:tr>
              <a:tr h="2893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≤100 mg/day supplemental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Avoid excess (↑ oxalate risk)</a:t>
                      </a:r>
                      <a:endParaRPr/>
                    </a:p>
                  </a:txBody>
                  <a:tcPr marT="12700" marB="12700" marR="12700" marL="12700" anchor="ct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2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63" name="Google Shape;363;p27"/>
          <p:cNvGrpSpPr/>
          <p:nvPr/>
        </p:nvGrpSpPr>
        <p:grpSpPr>
          <a:xfrm>
            <a:off x="-528020" y="-83715"/>
            <a:ext cx="19048363" cy="3086121"/>
            <a:chOff x="-3" y="-1"/>
            <a:chExt cx="19048361" cy="3086120"/>
          </a:xfrm>
        </p:grpSpPr>
        <p:sp>
          <p:nvSpPr>
            <p:cNvPr id="364" name="Google Shape;364;p2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365" name="Google Shape;365;p2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366" name="Google Shape;366;p27"/>
          <p:cNvSpPr txBox="1"/>
          <p:nvPr/>
        </p:nvSpPr>
        <p:spPr>
          <a:xfrm>
            <a:off x="1208095" y="612109"/>
            <a:ext cx="16981342" cy="22642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Kidney Stones- Specific Emphasis on Stone Type</a:t>
            </a:r>
            <a:endParaRPr/>
          </a:p>
        </p:txBody>
      </p:sp>
      <p:sp>
        <p:nvSpPr>
          <p:cNvPr id="367" name="Google Shape;367;p2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8" name="Google Shape;368;p27"/>
          <p:cNvSpPr txBox="1"/>
          <p:nvPr/>
        </p:nvSpPr>
        <p:spPr>
          <a:xfrm>
            <a:off x="1604060" y="3289525"/>
            <a:ext cx="13557613" cy="4460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t/>
            </a:r>
            <a:endParaRPr b="1" i="0" sz="2000" u="none" cap="none" strike="noStrike">
              <a:solidFill>
                <a:srgbClr val="000000"/>
              </a:solidFill>
              <a:latin typeface="Times"/>
              <a:ea typeface="Times"/>
              <a:cs typeface="Times"/>
              <a:sym typeface="Times"/>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Calcium oxalate stones (most common):</a:t>
            </a:r>
            <a:br>
              <a:rPr b="1"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Hydration, normal calcium intake, low sodium, oxalate–calcium pairing at meals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Uric acid stones:</a:t>
            </a:r>
            <a:br>
              <a:rPr b="1"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Increase urine pH (alkalinizing diet, citrate), reduce purines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Calcium phosphate stones:</a:t>
            </a:r>
            <a:br>
              <a:rPr b="1"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Avoid excessive urine alkalinization; manage calcium and sodium</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Cystine stones:</a:t>
            </a:r>
            <a:br>
              <a:rPr b="1"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Very high fluid intake + urine alkalinization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2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74" name="Google Shape;374;p28"/>
          <p:cNvGrpSpPr/>
          <p:nvPr/>
        </p:nvGrpSpPr>
        <p:grpSpPr>
          <a:xfrm>
            <a:off x="-528020" y="-83715"/>
            <a:ext cx="19048363" cy="3086121"/>
            <a:chOff x="-3" y="-1"/>
            <a:chExt cx="19048361" cy="3086120"/>
          </a:xfrm>
        </p:grpSpPr>
        <p:sp>
          <p:nvSpPr>
            <p:cNvPr id="375" name="Google Shape;375;p2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376" name="Google Shape;376;p2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377" name="Google Shape;377;p28"/>
          <p:cNvSpPr txBox="1"/>
          <p:nvPr/>
        </p:nvSpPr>
        <p:spPr>
          <a:xfrm>
            <a:off x="1270871" y="1073758"/>
            <a:ext cx="1698134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Summary Table - for Renal Disorders</a:t>
            </a:r>
            <a:endParaRPr/>
          </a:p>
        </p:txBody>
      </p:sp>
      <p:sp>
        <p:nvSpPr>
          <p:cNvPr id="378" name="Google Shape;378;p2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379" name="Google Shape;379;p28"/>
          <p:cNvGraphicFramePr/>
          <p:nvPr/>
        </p:nvGraphicFramePr>
        <p:xfrm>
          <a:off x="1115444" y="3194835"/>
          <a:ext cx="3000000" cy="3000000"/>
        </p:xfrm>
        <a:graphic>
          <a:graphicData uri="http://schemas.openxmlformats.org/drawingml/2006/table">
            <a:tbl>
              <a:tblPr bandRow="1">
                <a:noFill/>
                <a:tableStyleId>{81BB50B0-6FA8-4905-9805-7646F599B48B}</a:tableStyleId>
              </a:tblPr>
              <a:tblGrid>
                <a:gridCol w="2679550"/>
                <a:gridCol w="3907400"/>
                <a:gridCol w="2592625"/>
                <a:gridCol w="2687950"/>
                <a:gridCol w="4825075"/>
              </a:tblGrid>
              <a:tr h="7960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Renal Condition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Primary Nutrition Drivers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Protein Target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Restrictions /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Nutrients &amp; Supplements</a:t>
                      </a:r>
                      <a:endParaRPr/>
                    </a:p>
                  </a:txBody>
                  <a:tcPr marT="12700" marB="12700" marR="12700" marL="12700" anchor="ctr"/>
                </a:tc>
              </a:tr>
              <a:tr h="11705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CKD (Non-Dialysis)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GFR, uremic toxins, electrolyte imbalance, CKD–MBD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0.6–0.8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Sodium, ↓ Phosphorus, ± 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D (per labs), Calcium (balanced), B-complex, Omega-3</a:t>
                      </a:r>
                      <a:endParaRPr/>
                    </a:p>
                  </a:txBody>
                  <a:tcPr marT="12700" marB="12700" marR="12700" marL="12700" anchor="ctr"/>
                </a:tc>
              </a:tr>
              <a:tr h="7960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Dialysis (HD/PD)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losses, inflammation, electrolyte shifts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1.2–1.5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Phosphorus, Potassium, Fluids, Sodium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Renal multivitamin, Iron (per labs), Vitamin D (active forms), Omega-3</a:t>
                      </a:r>
                      <a:endParaRPr/>
                    </a:p>
                  </a:txBody>
                  <a:tcPr marT="12700" marB="12700" marR="12700" marL="12700" anchor="ctr"/>
                </a:tc>
              </a:tr>
              <a:tr h="8110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Acute Kidney Injury (AKI)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Hypercatabolism, fluid/electrolyte instability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0.8–1.2 g/kg/day</a:t>
                      </a:r>
                      <a:r>
                        <a:rPr b="0" lang="en-US" sz="2400" u="none" cap="none" strike="noStrike"/>
                        <a:t> (↑ if catabolic/RRT)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Rapid electrolyte changes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B-complex, low-dose Vitamin C, Omega-3 (select)</a:t>
                      </a:r>
                      <a:endParaRPr/>
                    </a:p>
                  </a:txBody>
                  <a:tcPr marT="12700" marB="12700" marR="12700" marL="12700" anchor="ctr"/>
                </a:tc>
              </a:tr>
              <a:tr h="7960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Nephrotic Syndrome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Proteinuria, edema, hyperlipidemia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0.8–1.0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Sodium, lipid control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Omega-3, Vitamin D, Calcium, Magnesium, B-complex</a:t>
                      </a:r>
                      <a:endParaRPr/>
                    </a:p>
                  </a:txBody>
                  <a:tcPr marT="12700" marB="12700" marR="12700" marL="12700" anchor="ctr"/>
                </a:tc>
              </a:tr>
              <a:tr h="8110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Kidney Stones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urine volume, supersaturation, acid load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0.8–1.0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Sodium, stone-type–specific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Dietary Calcium, Magnesium, Citrate, Vitamin B6</a:t>
                      </a:r>
                      <a:endParaRPr/>
                    </a:p>
                  </a:txBody>
                  <a:tcPr marT="12700" marB="12700" marR="12700" marL="12700" anchor="ctr"/>
                </a:tc>
              </a:tr>
              <a:tr h="7960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Secondary Bone Loss (Renal-related)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CKD-MBD, PTH dysregulation, meds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excess Ca/Phos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D, Calcium, Magnesium, Vitamin K2</a:t>
                      </a:r>
                      <a:endParaRPr/>
                    </a:p>
                  </a:txBody>
                  <a:tcPr marT="12700" marB="12700" marR="12700" marL="12700" anchor="ctr"/>
                </a:tc>
              </a:tr>
            </a:tbl>
          </a:graphicData>
        </a:graphic>
      </p:graphicFrame>
      <p:sp>
        <p:nvSpPr>
          <p:cNvPr id="380" name="Google Shape;380;p28"/>
          <p:cNvSpPr/>
          <p:nvPr/>
        </p:nvSpPr>
        <p:spPr>
          <a:xfrm>
            <a:off x="16149125" y="1048400"/>
            <a:ext cx="1579200" cy="15633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86" name="Google Shape;386;p29"/>
          <p:cNvGrpSpPr/>
          <p:nvPr/>
        </p:nvGrpSpPr>
        <p:grpSpPr>
          <a:xfrm>
            <a:off x="-528020" y="-83715"/>
            <a:ext cx="19048363" cy="3086121"/>
            <a:chOff x="-3" y="-1"/>
            <a:chExt cx="19048361" cy="3086120"/>
          </a:xfrm>
        </p:grpSpPr>
        <p:sp>
          <p:nvSpPr>
            <p:cNvPr id="387" name="Google Shape;387;p2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388" name="Google Shape;388;p2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389" name="Google Shape;389;p29"/>
          <p:cNvSpPr txBox="1"/>
          <p:nvPr/>
        </p:nvSpPr>
        <p:spPr>
          <a:xfrm>
            <a:off x="1312722" y="1165521"/>
            <a:ext cx="1698134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0433FF"/>
              </a:buClr>
              <a:buSzPts val="6300"/>
              <a:buFont typeface="Poppins"/>
              <a:buNone/>
            </a:pPr>
            <a:r>
              <a:rPr b="0" i="0" lang="en-US" sz="6300" u="none" cap="none" strike="noStrike">
                <a:solidFill>
                  <a:srgbClr val="0433FF"/>
                </a:solidFill>
                <a:latin typeface="Poppins"/>
                <a:ea typeface="Poppins"/>
                <a:cs typeface="Poppins"/>
                <a:sym typeface="Poppins"/>
              </a:rPr>
              <a:t>MNT for Hematologic Disorders</a:t>
            </a:r>
            <a:endParaRPr/>
          </a:p>
        </p:txBody>
      </p:sp>
      <p:sp>
        <p:nvSpPr>
          <p:cNvPr id="390" name="Google Shape;390;p2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1" name="Google Shape;391;p29"/>
          <p:cNvSpPr txBox="1"/>
          <p:nvPr/>
        </p:nvSpPr>
        <p:spPr>
          <a:xfrm>
            <a:off x="985379" y="3157916"/>
            <a:ext cx="7576640" cy="6658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300"/>
              <a:buFont typeface="Times"/>
              <a:buNone/>
            </a:pPr>
            <a:r>
              <a:rPr b="1" i="0" lang="en-US" sz="2300" u="none" cap="none" strike="noStrike">
                <a:solidFill>
                  <a:srgbClr val="000000"/>
                </a:solidFill>
                <a:latin typeface="Times"/>
                <a:ea typeface="Times"/>
                <a:cs typeface="Times"/>
                <a:sym typeface="Times"/>
              </a:rPr>
              <a:t>Primary Nutrition Mechanisms</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Impaired hematopoiesis</a:t>
            </a:r>
            <a:r>
              <a:rPr b="0" i="0" lang="en-US" sz="2300" u="none" cap="none" strike="noStrike">
                <a:solidFill>
                  <a:srgbClr val="000000"/>
                </a:solidFill>
                <a:latin typeface="Times"/>
                <a:ea typeface="Times"/>
                <a:cs typeface="Times"/>
                <a:sym typeface="Times"/>
              </a:rPr>
              <a:t> (RBC, WBC, platelet production) due to nutrient deficiencies or marrow suppression</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Deficient heme synthesis</a:t>
            </a:r>
            <a:r>
              <a:rPr b="0" i="0" lang="en-US" sz="2300" u="none" cap="none" strike="noStrike">
                <a:solidFill>
                  <a:srgbClr val="000000"/>
                </a:solidFill>
                <a:latin typeface="Times"/>
                <a:ea typeface="Times"/>
                <a:cs typeface="Times"/>
                <a:sym typeface="Times"/>
              </a:rPr>
              <a:t> from inadequate iron, vitamin B6, copper, or protein</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Impaired DNA synthesis</a:t>
            </a:r>
            <a:r>
              <a:rPr b="0" i="0" lang="en-US" sz="2300" u="none" cap="none" strike="noStrike">
                <a:solidFill>
                  <a:srgbClr val="000000"/>
                </a:solidFill>
                <a:latin typeface="Times"/>
                <a:ea typeface="Times"/>
                <a:cs typeface="Times"/>
                <a:sym typeface="Times"/>
              </a:rPr>
              <a:t> affecting rapidly dividing cells (vitamin B12, folate)</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Inflammation-driven iron sequestration</a:t>
            </a:r>
            <a:r>
              <a:rPr b="0" i="0" lang="en-US" sz="2300" u="none" cap="none" strike="noStrike">
                <a:solidFill>
                  <a:srgbClr val="000000"/>
                </a:solidFill>
                <a:latin typeface="Times"/>
                <a:ea typeface="Times"/>
                <a:cs typeface="Times"/>
                <a:sym typeface="Times"/>
              </a:rPr>
              <a:t> (↑ hepcidin → ↓ iron availability)</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Increased blood loss or hemolysis</a:t>
            </a:r>
            <a:r>
              <a:rPr b="0" i="0" lang="en-US" sz="2300" u="none" cap="none" strike="noStrike">
                <a:solidFill>
                  <a:srgbClr val="000000"/>
                </a:solidFill>
                <a:latin typeface="Times"/>
                <a:ea typeface="Times"/>
                <a:cs typeface="Times"/>
                <a:sym typeface="Times"/>
              </a:rPr>
              <a:t> raising nutrient demand</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Malabsorption or impaired utilization</a:t>
            </a:r>
            <a:r>
              <a:rPr b="0" i="0" lang="en-US" sz="2300" u="none" cap="none" strike="noStrike">
                <a:solidFill>
                  <a:srgbClr val="000000"/>
                </a:solidFill>
                <a:latin typeface="Times"/>
                <a:ea typeface="Times"/>
                <a:cs typeface="Times"/>
                <a:sym typeface="Times"/>
              </a:rPr>
              <a:t> of hematopoietic nutrients</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Oxidative stress</a:t>
            </a:r>
            <a:r>
              <a:rPr b="0" i="0" lang="en-US" sz="2300" u="none" cap="none" strike="noStrike">
                <a:solidFill>
                  <a:srgbClr val="000000"/>
                </a:solidFill>
                <a:latin typeface="Times"/>
                <a:ea typeface="Times"/>
                <a:cs typeface="Times"/>
                <a:sym typeface="Times"/>
              </a:rPr>
              <a:t> increasing RBC destruction</a:t>
            </a:r>
            <a:endParaRPr/>
          </a:p>
          <a:p>
            <a:pPr indent="-317500" lvl="0" marL="457200" marR="0" rtl="0" algn="l">
              <a:lnSpc>
                <a:spcPct val="100000"/>
              </a:lnSpc>
              <a:spcBef>
                <a:spcPts val="1200"/>
              </a:spcBef>
              <a:spcAft>
                <a:spcPts val="0"/>
              </a:spcAft>
              <a:buClr>
                <a:srgbClr val="000000"/>
              </a:buClr>
              <a:buSzPts val="2300"/>
              <a:buFont typeface="Times"/>
              <a:buChar char="•"/>
            </a:pPr>
            <a:r>
              <a:rPr b="1" i="0" lang="en-US" sz="2300" u="none" cap="none" strike="noStrike">
                <a:solidFill>
                  <a:srgbClr val="000000"/>
                </a:solidFill>
                <a:latin typeface="Times"/>
                <a:ea typeface="Times"/>
                <a:cs typeface="Times"/>
                <a:sym typeface="Times"/>
              </a:rPr>
              <a:t>Medication-related nutrient depletion</a:t>
            </a:r>
            <a:r>
              <a:rPr b="0" i="0" lang="en-US" sz="2300" u="none" cap="none" strike="noStrike">
                <a:solidFill>
                  <a:srgbClr val="000000"/>
                </a:solidFill>
                <a:latin typeface="Times"/>
                <a:ea typeface="Times"/>
                <a:cs typeface="Times"/>
                <a:sym typeface="Times"/>
              </a:rPr>
              <a:t> (PPIs, metformin, chemotherapy)</a:t>
            </a:r>
            <a:endParaRPr/>
          </a:p>
        </p:txBody>
      </p:sp>
      <p:sp>
        <p:nvSpPr>
          <p:cNvPr id="392" name="Google Shape;392;p29"/>
          <p:cNvSpPr txBox="1"/>
          <p:nvPr/>
        </p:nvSpPr>
        <p:spPr>
          <a:xfrm>
            <a:off x="9294079" y="2923263"/>
            <a:ext cx="8643413" cy="6771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808080"/>
              </a:buClr>
              <a:buSzPts val="2300"/>
              <a:buFont typeface="Times"/>
              <a:buNone/>
            </a:pPr>
            <a:r>
              <a:t/>
            </a:r>
            <a:endParaRPr b="0" i="0" sz="2300" u="none" cap="none" strike="noStrike">
              <a:solidFill>
                <a:srgbClr val="80808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300"/>
              <a:buFont typeface="Times"/>
              <a:buNone/>
            </a:pPr>
            <a:r>
              <a:rPr b="1" i="0" lang="en-US" sz="23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Identify and correct nutrient deficiencies</a:t>
            </a:r>
            <a:r>
              <a:rPr b="0" i="0" lang="en-US" sz="2300" u="none" cap="none" strike="noStrike">
                <a:solidFill>
                  <a:srgbClr val="000000"/>
                </a:solidFill>
                <a:latin typeface="Times"/>
                <a:ea typeface="Times"/>
                <a:cs typeface="Times"/>
                <a:sym typeface="Times"/>
              </a:rPr>
              <a:t> limiting hematopoiesis</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Optimize iron availability</a:t>
            </a:r>
            <a:r>
              <a:rPr b="0" i="0" lang="en-US" sz="2300" u="none" cap="none" strike="noStrike">
                <a:solidFill>
                  <a:srgbClr val="000000"/>
                </a:solidFill>
                <a:latin typeface="Times"/>
                <a:ea typeface="Times"/>
                <a:cs typeface="Times"/>
                <a:sym typeface="Times"/>
              </a:rPr>
              <a:t> without excess or inappropriate supplementation</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Support DNA synthesis and cell division</a:t>
            </a:r>
            <a:r>
              <a:rPr b="0" i="0" lang="en-US" sz="2300" u="none" cap="none" strike="noStrike">
                <a:solidFill>
                  <a:srgbClr val="000000"/>
                </a:solidFill>
                <a:latin typeface="Times"/>
                <a:ea typeface="Times"/>
                <a:cs typeface="Times"/>
                <a:sym typeface="Times"/>
              </a:rPr>
              <a:t> in bone marrow</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Reduce inflammation-mediated anemia</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Improve oxygen-carrying capacity and tissue oxygenation</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Preserve immune competence</a:t>
            </a:r>
            <a:r>
              <a:rPr b="0" i="0" lang="en-US" sz="2300" u="none" cap="none" strike="noStrike">
                <a:solidFill>
                  <a:srgbClr val="000000"/>
                </a:solidFill>
                <a:latin typeface="Times"/>
                <a:ea typeface="Times"/>
                <a:cs typeface="Times"/>
                <a:sym typeface="Times"/>
              </a:rPr>
              <a:t> and infection resistance</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Prevent neurologic complications</a:t>
            </a:r>
            <a:r>
              <a:rPr b="0" i="0" lang="en-US" sz="2300" u="none" cap="none" strike="noStrike">
                <a:solidFill>
                  <a:srgbClr val="000000"/>
                </a:solidFill>
                <a:latin typeface="Times"/>
                <a:ea typeface="Times"/>
                <a:cs typeface="Times"/>
                <a:sym typeface="Times"/>
              </a:rPr>
              <a:t> related to B12 deficiency</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Support recovery from blood loss or hemolysis</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Minimize fatigue and functional impairment</a:t>
            </a:r>
            <a:endParaRPr/>
          </a:p>
          <a:p>
            <a:pPr indent="-317500" lvl="0" marL="457200" marR="0" rtl="0" algn="l">
              <a:lnSpc>
                <a:spcPct val="100000"/>
              </a:lnSpc>
              <a:spcBef>
                <a:spcPts val="1200"/>
              </a:spcBef>
              <a:spcAft>
                <a:spcPts val="0"/>
              </a:spcAft>
              <a:buClr>
                <a:srgbClr val="000000"/>
              </a:buClr>
              <a:buSzPts val="2300"/>
              <a:buFont typeface="Times"/>
              <a:buAutoNum type="arabicPeriod"/>
            </a:pPr>
            <a:r>
              <a:rPr b="1" i="0" lang="en-US" sz="2300" u="none" cap="none" strike="noStrike">
                <a:solidFill>
                  <a:srgbClr val="000000"/>
                </a:solidFill>
                <a:latin typeface="Times"/>
                <a:ea typeface="Times"/>
                <a:cs typeface="Times"/>
                <a:sym typeface="Times"/>
              </a:rPr>
              <a:t>Coordinate nutrition therapy with medical management</a:t>
            </a:r>
            <a:r>
              <a:rPr b="0" i="0" lang="en-US" sz="2300" u="none" cap="none" strike="noStrike">
                <a:solidFill>
                  <a:srgbClr val="000000"/>
                </a:solidFill>
                <a:latin typeface="Times"/>
                <a:ea typeface="Times"/>
                <a:cs typeface="Times"/>
                <a:sym typeface="Times"/>
              </a:rPr>
              <a:t> (e.g., transfusions, erythropoietin, chemotherapy)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3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398" name="Google Shape;398;p30"/>
          <p:cNvGrpSpPr/>
          <p:nvPr/>
        </p:nvGrpSpPr>
        <p:grpSpPr>
          <a:xfrm>
            <a:off x="-528020" y="-83715"/>
            <a:ext cx="19048363" cy="3086121"/>
            <a:chOff x="-3" y="-1"/>
            <a:chExt cx="19048361" cy="3086120"/>
          </a:xfrm>
        </p:grpSpPr>
        <p:sp>
          <p:nvSpPr>
            <p:cNvPr id="399" name="Google Shape;399;p3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00" name="Google Shape;400;p3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01" name="Google Shape;401;p30"/>
          <p:cNvSpPr txBox="1"/>
          <p:nvPr/>
        </p:nvSpPr>
        <p:spPr>
          <a:xfrm>
            <a:off x="1312724" y="1165521"/>
            <a:ext cx="16981336"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Iron Deficiency Anemia (IDA)</a:t>
            </a:r>
            <a:endParaRPr/>
          </a:p>
        </p:txBody>
      </p:sp>
      <p:sp>
        <p:nvSpPr>
          <p:cNvPr id="402" name="Google Shape;402;p3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3" name="Google Shape;403;p30"/>
          <p:cNvSpPr txBox="1"/>
          <p:nvPr/>
        </p:nvSpPr>
        <p:spPr>
          <a:xfrm>
            <a:off x="997224" y="3205824"/>
            <a:ext cx="7597800" cy="5746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Inadequate iron intake or absorption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blood loss (GI, menstrual)</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demand (pregnancy, growth)</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gastric acid (PPIs, atrophic gastritis)</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Replete iron stores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Enhance iron absorption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Address food–drug inhibitors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Identify and correct the source of loss</a:t>
            </a:r>
            <a:endParaRPr/>
          </a:p>
        </p:txBody>
      </p:sp>
      <p:sp>
        <p:nvSpPr>
          <p:cNvPr id="404" name="Google Shape;404;p30"/>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405" name="Google Shape;405;p30"/>
          <p:cNvSpPr txBox="1"/>
          <p:nvPr/>
        </p:nvSpPr>
        <p:spPr>
          <a:xfrm>
            <a:off x="9565708" y="7950099"/>
            <a:ext cx="5238300" cy="2093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18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CBC with indices (↓ Hgb, ↓ MCV, ↑ RDW)</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Ferritin (↓)</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Serum iron, TIBC, transferrin saturation</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Reticulocyte count</a:t>
            </a:r>
            <a:endParaRPr/>
          </a:p>
        </p:txBody>
      </p:sp>
      <p:graphicFrame>
        <p:nvGraphicFramePr>
          <p:cNvPr id="406" name="Google Shape;406;p30"/>
          <p:cNvGraphicFramePr/>
          <p:nvPr/>
        </p:nvGraphicFramePr>
        <p:xfrm>
          <a:off x="9525165" y="3859810"/>
          <a:ext cx="3000000" cy="3000000"/>
        </p:xfrm>
        <a:graphic>
          <a:graphicData uri="http://schemas.openxmlformats.org/drawingml/2006/table">
            <a:tbl>
              <a:tblPr bandRow="1">
                <a:noFill/>
                <a:tableStyleId>{81BB50B0-6FA8-4905-9805-7646F599B48B}</a:tableStyleId>
              </a:tblPr>
              <a:tblGrid>
                <a:gridCol w="1605050"/>
                <a:gridCol w="3510300"/>
                <a:gridCol w="2563400"/>
              </a:tblGrid>
              <a:tr h="5044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Purpose</a:t>
                      </a:r>
                      <a:endParaRPr/>
                    </a:p>
                  </a:txBody>
                  <a:tcPr marT="12700" marB="12700" marR="12700" marL="12700" anchor="ctr"/>
                </a:tc>
              </a:tr>
              <a:tr h="7819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Iron (oral)</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18–60 mg elemental/day (or alternate-day dosing)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Hemoglobin synthesis</a:t>
                      </a:r>
                      <a:endParaRPr/>
                    </a:p>
                  </a:txBody>
                  <a:tcPr marT="12700" marB="12700" marR="12700" marL="12700" anchor="ctr"/>
                </a:tc>
              </a:tr>
              <a:tr h="7819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250–500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Enhances iron absorption</a:t>
                      </a:r>
                      <a:endParaRPr/>
                    </a:p>
                  </a:txBody>
                  <a:tcPr marT="12700" marB="12700" marR="12700" marL="12700" anchor="ctr"/>
                </a:tc>
              </a:tr>
              <a:tr h="5044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Globin synthesis</a:t>
                      </a:r>
                      <a:endParaRPr/>
                    </a:p>
                  </a:txBody>
                  <a:tcPr marT="12700" marB="12700" marR="12700" marL="12700" anchor="ctr"/>
                </a:tc>
              </a:tr>
              <a:tr h="5044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Copper</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0.9–2 mg/day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Iron transport</a:t>
                      </a:r>
                      <a:endParaRPr/>
                    </a:p>
                  </a:txBody>
                  <a:tcPr marT="12700" marB="12700" marR="12700" marL="12700" anchor="ctr"/>
                </a:tc>
              </a:tr>
              <a:tr h="7819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Vitamin 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Iron mobilization</a:t>
                      </a:r>
                      <a:endParaRPr/>
                    </a:p>
                  </a:txBody>
                  <a:tcPr marT="12700" marB="12700" marR="12700" marL="12700" anchor="ct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412" name="Google Shape;412;p31"/>
          <p:cNvGrpSpPr/>
          <p:nvPr/>
        </p:nvGrpSpPr>
        <p:grpSpPr>
          <a:xfrm>
            <a:off x="-528020" y="-83715"/>
            <a:ext cx="19048363" cy="3086121"/>
            <a:chOff x="-3" y="-1"/>
            <a:chExt cx="19048361" cy="3086120"/>
          </a:xfrm>
        </p:grpSpPr>
        <p:sp>
          <p:nvSpPr>
            <p:cNvPr id="413" name="Google Shape;413;p3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14" name="Google Shape;414;p3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15" name="Google Shape;415;p31"/>
          <p:cNvSpPr txBox="1"/>
          <p:nvPr/>
        </p:nvSpPr>
        <p:spPr>
          <a:xfrm>
            <a:off x="1018142" y="327211"/>
            <a:ext cx="16981200" cy="2370300"/>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Anemia of Chronic Disease / Inflammation (ACD)</a:t>
            </a:r>
            <a:endParaRPr/>
          </a:p>
        </p:txBody>
      </p:sp>
      <p:sp>
        <p:nvSpPr>
          <p:cNvPr id="416" name="Google Shape;416;p3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7" name="Google Shape;417;p31"/>
          <p:cNvSpPr txBox="1"/>
          <p:nvPr/>
        </p:nvSpPr>
        <p:spPr>
          <a:xfrm>
            <a:off x="1018150" y="3687105"/>
            <a:ext cx="7597800" cy="4699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inflammation → ↑ hepcidin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Iron sequestration (functional deficiency)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erythropoietin response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inflammatory burden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Avoid unnecessary iron loading</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erythropoiesis and micronutrient adequacy</a:t>
            </a:r>
            <a:endParaRPr/>
          </a:p>
        </p:txBody>
      </p:sp>
      <p:sp>
        <p:nvSpPr>
          <p:cNvPr id="418" name="Google Shape;418;p31"/>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419" name="Google Shape;419;p31"/>
          <p:cNvSpPr txBox="1"/>
          <p:nvPr/>
        </p:nvSpPr>
        <p:spPr>
          <a:xfrm>
            <a:off x="9230901" y="7761768"/>
            <a:ext cx="5238300" cy="2170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Ferritin (normal or ↑)</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Serum iron (↓)</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TIBC (↓)</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CRP / ESR (↑)</a:t>
            </a:r>
            <a:endParaRPr/>
          </a:p>
        </p:txBody>
      </p:sp>
      <p:graphicFrame>
        <p:nvGraphicFramePr>
          <p:cNvPr id="420" name="Google Shape;420;p31"/>
          <p:cNvGraphicFramePr/>
          <p:nvPr/>
        </p:nvGraphicFramePr>
        <p:xfrm>
          <a:off x="9097909" y="3848365"/>
          <a:ext cx="3000000" cy="3000000"/>
        </p:xfrm>
        <a:graphic>
          <a:graphicData uri="http://schemas.openxmlformats.org/drawingml/2006/table">
            <a:tbl>
              <a:tblPr bandRow="1">
                <a:noFill/>
                <a:tableStyleId>{81BB50B0-6FA8-4905-9805-7646F599B48B}</a:tableStyleId>
              </a:tblPr>
              <a:tblGrid>
                <a:gridCol w="2350525"/>
                <a:gridCol w="3270900"/>
                <a:gridCol w="2864475"/>
              </a:tblGrid>
              <a:tr h="4899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Purpose</a:t>
                      </a:r>
                      <a:endParaRPr/>
                    </a:p>
                  </a:txBody>
                  <a:tcPr marT="12700" marB="12700" marR="12700" marL="12700" anchor="ctr"/>
                </a:tc>
              </a:tr>
              <a:tr h="4899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Bone marrow support</a:t>
                      </a:r>
                      <a:endParaRPr/>
                    </a:p>
                  </a:txBody>
                  <a:tcPr marT="12700" marB="12700" marR="12700" marL="12700" anchor="ctr"/>
                </a:tc>
              </a:tr>
              <a:tr h="7593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Anti-inflammatory</a:t>
                      </a:r>
                      <a:endParaRPr/>
                    </a:p>
                  </a:txBody>
                  <a:tcPr marT="12700" marB="12700" marR="12700" marL="12700" anchor="ctr"/>
                </a:tc>
              </a:tr>
              <a:tr h="4899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Immune modulation</a:t>
                      </a:r>
                      <a:endParaRPr/>
                    </a:p>
                  </a:txBody>
                  <a:tcPr marT="12700" marB="12700" marR="12700" marL="12700" anchor="ctr"/>
                </a:tc>
              </a:tr>
              <a:tr h="7593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8–30 mg/day (short-term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Immune &amp; marrow function</a:t>
                      </a:r>
                      <a:endParaRPr/>
                    </a:p>
                  </a:txBody>
                  <a:tcPr marT="12700" marB="12700" marR="12700" marL="12700" anchor="ctr"/>
                </a:tc>
              </a:tr>
              <a:tr h="4899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B-complex</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RBC production support</a:t>
                      </a:r>
                      <a:endParaRPr/>
                    </a:p>
                  </a:txBody>
                  <a:tcPr marT="12700" marB="12700" marR="12700" marL="12700" anchor="ct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grpSp>
        <p:nvGrpSpPr>
          <p:cNvPr id="76" name="Google Shape;76;p3"/>
          <p:cNvGrpSpPr/>
          <p:nvPr/>
        </p:nvGrpSpPr>
        <p:grpSpPr>
          <a:xfrm>
            <a:off x="-380180" y="-14"/>
            <a:ext cx="19048357" cy="3086121"/>
            <a:chOff x="-1" y="-1"/>
            <a:chExt cx="19048355" cy="3086120"/>
          </a:xfrm>
        </p:grpSpPr>
        <p:sp>
          <p:nvSpPr>
            <p:cNvPr id="77" name="Google Shape;77;p3"/>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8" name="Google Shape;78;p3"/>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9" name="Google Shape;79;p3"/>
          <p:cNvSpPr txBox="1"/>
          <p:nvPr/>
        </p:nvSpPr>
        <p:spPr>
          <a:xfrm>
            <a:off x="1275347" y="1184945"/>
            <a:ext cx="16800356" cy="950452"/>
          </a:xfrm>
          <a:prstGeom prst="rect">
            <a:avLst/>
          </a:prstGeom>
          <a:noFill/>
          <a:ln>
            <a:noFill/>
          </a:ln>
        </p:spPr>
        <p:txBody>
          <a:bodyPr anchorCtr="0" anchor="t" bIns="0" lIns="0" spcFirstLastPara="1" rIns="0" wrap="square" tIns="0">
            <a:spAutoFit/>
          </a:bodyPr>
          <a:lstStyle/>
          <a:p>
            <a:pPr indent="0" lvl="0" marL="0" marR="0" rtl="0" algn="l">
              <a:lnSpc>
                <a:spcPct val="108823"/>
              </a:lnSpc>
              <a:spcBef>
                <a:spcPts val="0"/>
              </a:spcBef>
              <a:spcAft>
                <a:spcPts val="0"/>
              </a:spcAft>
              <a:buClr>
                <a:srgbClr val="0433FF"/>
              </a:buClr>
              <a:buSzPts val="6800"/>
              <a:buFont typeface="Poppins"/>
              <a:buNone/>
            </a:pPr>
            <a:r>
              <a:rPr b="0" i="0" lang="en-US" sz="6800" u="none" cap="none" strike="noStrike">
                <a:solidFill>
                  <a:srgbClr val="0433FF"/>
                </a:solidFill>
                <a:latin typeface="Poppins"/>
                <a:ea typeface="Poppins"/>
                <a:cs typeface="Poppins"/>
                <a:sym typeface="Poppins"/>
              </a:rPr>
              <a:t>MNT for Dermatological Disorders</a:t>
            </a:r>
            <a:endParaRPr/>
          </a:p>
        </p:txBody>
      </p:sp>
      <p:sp>
        <p:nvSpPr>
          <p:cNvPr id="80" name="Google Shape;80;p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 name="Google Shape;81;p3"/>
          <p:cNvSpPr txBox="1"/>
          <p:nvPr/>
        </p:nvSpPr>
        <p:spPr>
          <a:xfrm>
            <a:off x="992189" y="4174225"/>
            <a:ext cx="7162611" cy="4079237"/>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Primary nutrition mechanisms</a:t>
            </a:r>
            <a:endParaRPr/>
          </a:p>
          <a:p>
            <a:pPr indent="-114300" lvl="0" marL="457200" marR="0" rtl="0" algn="l">
              <a:lnSpc>
                <a:spcPct val="100000"/>
              </a:lnSpc>
              <a:spcBef>
                <a:spcPts val="1200"/>
              </a:spcBef>
              <a:spcAft>
                <a:spcPts val="0"/>
              </a:spcAft>
              <a:buClr>
                <a:srgbClr val="000000"/>
              </a:buClr>
              <a:buSzPts val="3200"/>
              <a:buFont typeface="Times"/>
              <a:buNone/>
            </a:pPr>
            <a:r>
              <a:t/>
            </a:r>
            <a:endParaRPr b="1" i="0" sz="3200" u="none" cap="none" strike="noStrike">
              <a:solidFill>
                <a:srgbClr val="000000"/>
              </a:solidFill>
              <a:latin typeface="Times"/>
              <a:ea typeface="Times"/>
              <a:cs typeface="Times"/>
              <a:sym typeface="Times"/>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Inflammation &amp; immune modulation</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Oxidative stress &amp; detoxification</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Barrier integrity &amp; lipid metabolism</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Hormonal &amp; insulin signaling</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Gut–skin axis (microbiome, permeability)</a:t>
            </a:r>
            <a:endParaRPr/>
          </a:p>
        </p:txBody>
      </p:sp>
      <p:sp>
        <p:nvSpPr>
          <p:cNvPr id="82" name="Google Shape;82;p3"/>
          <p:cNvSpPr txBox="1"/>
          <p:nvPr/>
        </p:nvSpPr>
        <p:spPr>
          <a:xfrm>
            <a:off x="9554698" y="4313923"/>
            <a:ext cx="7267921" cy="4130037"/>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Key nutrition goals:</a:t>
            </a:r>
            <a:endParaRPr/>
          </a:p>
          <a:p>
            <a:pPr indent="0" lvl="0" marL="0" marR="0" rtl="0" algn="l">
              <a:lnSpc>
                <a:spcPct val="100000"/>
              </a:lnSpc>
              <a:spcBef>
                <a:spcPts val="1200"/>
              </a:spcBef>
              <a:spcAft>
                <a:spcPts val="0"/>
              </a:spcAft>
              <a:buClr>
                <a:srgbClr val="000000"/>
              </a:buClr>
              <a:buSzPts val="3200"/>
              <a:buFont typeface="Times"/>
              <a:buNone/>
            </a:pPr>
            <a:r>
              <a:t/>
            </a:r>
            <a:endParaRPr b="1" i="0" sz="3200" u="none" cap="none" strike="noStrike">
              <a:solidFill>
                <a:srgbClr val="000000"/>
              </a:solidFill>
              <a:latin typeface="Times"/>
              <a:ea typeface="Times"/>
              <a:cs typeface="Times"/>
              <a:sym typeface="Times"/>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Reduce inflammatory load</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Support epidermal barrier repair</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Optimize micronutrient sufficiency</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Modulate immune and hormonal drivers</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0" i="0" lang="en-US" sz="2800" u="none" cap="none" strike="noStrike">
                <a:solidFill>
                  <a:srgbClr val="000000"/>
                </a:solidFill>
                <a:latin typeface="Times"/>
                <a:ea typeface="Times"/>
                <a:cs typeface="Times"/>
                <a:sym typeface="Times"/>
              </a:rPr>
              <a:t>Improve gut integrity and microbial balance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3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426" name="Google Shape;426;p32"/>
          <p:cNvGrpSpPr/>
          <p:nvPr/>
        </p:nvGrpSpPr>
        <p:grpSpPr>
          <a:xfrm>
            <a:off x="-528020" y="-83715"/>
            <a:ext cx="19048363" cy="3086121"/>
            <a:chOff x="-3" y="-1"/>
            <a:chExt cx="19048361" cy="3086120"/>
          </a:xfrm>
        </p:grpSpPr>
        <p:sp>
          <p:nvSpPr>
            <p:cNvPr id="427" name="Google Shape;427;p3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28" name="Google Shape;428;p3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29" name="Google Shape;429;p32"/>
          <p:cNvSpPr txBox="1"/>
          <p:nvPr/>
        </p:nvSpPr>
        <p:spPr>
          <a:xfrm>
            <a:off x="1061617" y="621459"/>
            <a:ext cx="16981342" cy="3686811"/>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Megaloblastic Anemia (Vitamin B12 / Folate)</a:t>
            </a:r>
            <a:endParaRPr/>
          </a:p>
          <a:p>
            <a:pPr indent="0" lvl="0" marL="0" marR="0" rtl="0" algn="l">
              <a:lnSpc>
                <a:spcPct val="100000"/>
              </a:lnSpc>
              <a:spcBef>
                <a:spcPts val="1400"/>
              </a:spcBef>
              <a:spcAft>
                <a:spcPts val="0"/>
              </a:spcAft>
              <a:buClr>
                <a:srgbClr val="000000"/>
              </a:buClr>
              <a:buSzPts val="6300"/>
              <a:buFont typeface="Times"/>
              <a:buNone/>
            </a:pPr>
            <a:r>
              <a:t/>
            </a:r>
            <a:endParaRPr b="0" i="0" sz="6300" u="none" cap="none" strike="noStrike">
              <a:solidFill>
                <a:srgbClr val="FFFFFF"/>
              </a:solidFill>
              <a:latin typeface="Poppins"/>
              <a:ea typeface="Poppins"/>
              <a:cs typeface="Poppins"/>
              <a:sym typeface="Poppins"/>
            </a:endParaRPr>
          </a:p>
        </p:txBody>
      </p:sp>
      <p:sp>
        <p:nvSpPr>
          <p:cNvPr id="430" name="Google Shape;430;p3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1" name="Google Shape;431;p32"/>
          <p:cNvSpPr txBox="1"/>
          <p:nvPr/>
        </p:nvSpPr>
        <p:spPr>
          <a:xfrm>
            <a:off x="1018150" y="3687107"/>
            <a:ext cx="7597800" cy="4699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Impaired DNA synthesis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 intake or malabsorption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Pernicious anemia, bariatric surgery, and metformin use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Replete with deficient vitamins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Address absorption issues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neurologic complications</a:t>
            </a:r>
            <a:endParaRPr/>
          </a:p>
        </p:txBody>
      </p:sp>
      <p:sp>
        <p:nvSpPr>
          <p:cNvPr id="432" name="Google Shape;432;p32"/>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433" name="Google Shape;433;p32"/>
          <p:cNvSpPr txBox="1"/>
          <p:nvPr/>
        </p:nvSpPr>
        <p:spPr>
          <a:xfrm>
            <a:off x="9754035" y="7740845"/>
            <a:ext cx="5238300" cy="1862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CBC (↑ MCV), Serum B12, Serum or RBC folate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Homocysteine (↑ in both), Methylmalonic acid (↑ in B12 deficiency)</a:t>
            </a:r>
            <a:endParaRPr/>
          </a:p>
        </p:txBody>
      </p:sp>
      <p:graphicFrame>
        <p:nvGraphicFramePr>
          <p:cNvPr id="434" name="Google Shape;434;p32"/>
          <p:cNvGraphicFramePr/>
          <p:nvPr/>
        </p:nvGraphicFramePr>
        <p:xfrm>
          <a:off x="9782361" y="3838726"/>
          <a:ext cx="3000000" cy="3000000"/>
        </p:xfrm>
        <a:graphic>
          <a:graphicData uri="http://schemas.openxmlformats.org/drawingml/2006/table">
            <a:tbl>
              <a:tblPr bandRow="1">
                <a:noFill/>
                <a:tableStyleId>{81BB50B0-6FA8-4905-9805-7646F599B48B}</a:tableStyleId>
              </a:tblPr>
              <a:tblGrid>
                <a:gridCol w="2362200"/>
                <a:gridCol w="3109350"/>
                <a:gridCol w="2514875"/>
              </a:tblGrid>
              <a:tr h="5828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Purpose</a:t>
                      </a:r>
                      <a:endParaRPr/>
                    </a:p>
                  </a:txBody>
                  <a:tcPr marT="12700" marB="12700" marR="12700" marL="12700" anchor="ctr"/>
                </a:tc>
              </a:tr>
              <a:tr h="9034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highlight>
                            <a:srgbClr val="FFFF00"/>
                          </a:highlight>
                          <a:latin typeface="Times"/>
                          <a:ea typeface="Times"/>
                          <a:cs typeface="Times"/>
                          <a:sym typeface="Times"/>
                        </a:rPr>
                        <a:t>Vitamin B12</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500–1,000 mcg/day oral/sublingual or IM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DNA synthesis, neurologic health</a:t>
                      </a:r>
                      <a:endParaRPr/>
                    </a:p>
                  </a:txBody>
                  <a:tcPr marT="12700" marB="12700" marR="12700" marL="12700" anchor="ctr"/>
                </a:tc>
              </a:tr>
              <a:tr h="9034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highlight>
                            <a:srgbClr val="FFFF00"/>
                          </a:highlight>
                          <a:latin typeface="Times"/>
                          <a:ea typeface="Times"/>
                          <a:cs typeface="Times"/>
                          <a:sym typeface="Times"/>
                        </a:rPr>
                        <a:t>Folate (5-MTHF or folic acid)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400–1,000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DNA synthesis</a:t>
                      </a:r>
                      <a:endParaRPr/>
                    </a:p>
                  </a:txBody>
                  <a:tcPr marT="12700" marB="12700" marR="12700" marL="12700" anchor="ctr"/>
                </a:tc>
              </a:tr>
              <a:tr h="5828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highlight>
                            <a:srgbClr val="FFFF00"/>
                          </a:highlight>
                          <a:latin typeface="Times"/>
                          <a:ea typeface="Times"/>
                          <a:cs typeface="Times"/>
                          <a:sym typeface="Times"/>
                        </a:rPr>
                        <a:t>Iron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Only if deficient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RBC production</a:t>
                      </a:r>
                      <a:endParaRPr/>
                    </a:p>
                  </a:txBody>
                  <a:tcPr marT="12700" marB="12700" marR="12700" marL="12700" anchor="ctr"/>
                </a:tc>
              </a:tr>
              <a:tr h="5828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Cell turnover</a:t>
                      </a:r>
                      <a:endParaRPr/>
                    </a:p>
                  </a:txBody>
                  <a:tcPr marT="12700" marB="12700" marR="12700" marL="12700" anchor="ct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3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440" name="Google Shape;440;p33"/>
          <p:cNvGrpSpPr/>
          <p:nvPr/>
        </p:nvGrpSpPr>
        <p:grpSpPr>
          <a:xfrm>
            <a:off x="-528020" y="-83715"/>
            <a:ext cx="19048363" cy="3086121"/>
            <a:chOff x="-3" y="-1"/>
            <a:chExt cx="19048361" cy="3086120"/>
          </a:xfrm>
        </p:grpSpPr>
        <p:sp>
          <p:nvSpPr>
            <p:cNvPr id="441" name="Google Shape;441;p3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42" name="Google Shape;442;p3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43" name="Google Shape;443;p33"/>
          <p:cNvSpPr txBox="1"/>
          <p:nvPr/>
        </p:nvSpPr>
        <p:spPr>
          <a:xfrm>
            <a:off x="1061617" y="621461"/>
            <a:ext cx="16981342" cy="4982069"/>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Hemolytic Anemias / High Turnover States (Adjunctive Nutrition)</a:t>
            </a:r>
            <a:endParaRPr/>
          </a:p>
          <a:p>
            <a:pPr indent="0" lvl="0" marL="0" marR="0" rtl="0" algn="l">
              <a:lnSpc>
                <a:spcPct val="100000"/>
              </a:lnSpc>
              <a:spcBef>
                <a:spcPts val="1400"/>
              </a:spcBef>
              <a:spcAft>
                <a:spcPts val="0"/>
              </a:spcAft>
              <a:buClr>
                <a:srgbClr val="000000"/>
              </a:buClr>
              <a:buSzPts val="6300"/>
              <a:buFont typeface="Times"/>
              <a:buNone/>
            </a:pPr>
            <a:r>
              <a:t/>
            </a:r>
            <a:endParaRPr b="0" i="0" sz="6300" u="none" cap="none" strike="noStrike">
              <a:solidFill>
                <a:srgbClr val="FFFFFF"/>
              </a:solidFill>
              <a:latin typeface="Poppins"/>
              <a:ea typeface="Poppins"/>
              <a:cs typeface="Poppins"/>
              <a:sym typeface="Poppins"/>
            </a:endParaRPr>
          </a:p>
          <a:p>
            <a:pPr indent="0" lvl="0" marL="0" marR="0" rtl="0" algn="l">
              <a:lnSpc>
                <a:spcPct val="144444"/>
              </a:lnSpc>
              <a:spcBef>
                <a:spcPts val="0"/>
              </a:spcBef>
              <a:spcAft>
                <a:spcPts val="0"/>
              </a:spcAft>
              <a:buClr>
                <a:srgbClr val="FFFFFF"/>
              </a:buClr>
              <a:buSzPts val="6300"/>
              <a:buFont typeface="Poppins"/>
              <a:buNone/>
            </a:pPr>
            <a:r>
              <a:t/>
            </a:r>
            <a:endParaRPr b="0" i="0" sz="6300" u="none" cap="none" strike="noStrike">
              <a:solidFill>
                <a:srgbClr val="FFFFFF"/>
              </a:solidFill>
              <a:latin typeface="Poppins"/>
              <a:ea typeface="Poppins"/>
              <a:cs typeface="Poppins"/>
              <a:sym typeface="Poppins"/>
            </a:endParaRPr>
          </a:p>
        </p:txBody>
      </p:sp>
      <p:sp>
        <p:nvSpPr>
          <p:cNvPr id="444" name="Google Shape;444;p3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5" name="Google Shape;445;p33"/>
          <p:cNvSpPr txBox="1"/>
          <p:nvPr/>
        </p:nvSpPr>
        <p:spPr>
          <a:xfrm>
            <a:off x="1018150" y="3687107"/>
            <a:ext cx="7597800" cy="5223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RBC destruction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Oxidative stress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micronutrient demand</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Antioxidant protection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erythropoiesis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secondary deficiencies</a:t>
            </a:r>
            <a:endParaRPr/>
          </a:p>
          <a:p>
            <a:pPr indent="-457200" lvl="0" marL="45720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446" name="Google Shape;446;p33"/>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447" name="Google Shape;447;p33"/>
          <p:cNvSpPr txBox="1"/>
          <p:nvPr/>
        </p:nvSpPr>
        <p:spPr>
          <a:xfrm>
            <a:off x="9544781" y="7468813"/>
            <a:ext cx="5238300" cy="2170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LDH (↑)</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Indirect bilirubin (↑)</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Haptoglobin (↓)</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Reticulocyte count (↑)</a:t>
            </a:r>
            <a:endParaRPr/>
          </a:p>
        </p:txBody>
      </p:sp>
      <p:graphicFrame>
        <p:nvGraphicFramePr>
          <p:cNvPr id="448" name="Google Shape;448;p33"/>
          <p:cNvGraphicFramePr/>
          <p:nvPr/>
        </p:nvGraphicFramePr>
        <p:xfrm>
          <a:off x="9531636" y="3821812"/>
          <a:ext cx="3000000" cy="3000000"/>
        </p:xfrm>
        <a:graphic>
          <a:graphicData uri="http://schemas.openxmlformats.org/drawingml/2006/table">
            <a:tbl>
              <a:tblPr bandRow="1">
                <a:noFill/>
                <a:tableStyleId>{81BB50B0-6FA8-4905-9805-7646F599B48B}</a:tableStyleId>
              </a:tblPr>
              <a:tblGrid>
                <a:gridCol w="1942275"/>
                <a:gridCol w="2876050"/>
                <a:gridCol w="3496300"/>
              </a:tblGrid>
              <a:tr h="7588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Purpose</a:t>
                      </a:r>
                      <a:endParaRPr/>
                    </a:p>
                  </a:txBody>
                  <a:tcPr marT="12700" marB="12700" marR="12700" marL="12700" anchor="ctr"/>
                </a:tc>
              </a:tr>
              <a:tr h="4895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Folate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400–1,000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Increased RBC turnover</a:t>
                      </a:r>
                      <a:endParaRPr/>
                    </a:p>
                  </a:txBody>
                  <a:tcPr marT="12700" marB="12700" marR="12700" marL="12700" anchor="ctr"/>
                </a:tc>
              </a:tr>
              <a:tr h="7588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Vitamin 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Antioxidant membrane protection</a:t>
                      </a:r>
                      <a:endParaRPr/>
                    </a:p>
                  </a:txBody>
                  <a:tcPr marT="12700" marB="12700" marR="12700" marL="12700" anchor="ctr"/>
                </a:tc>
              </a:tr>
              <a:tr h="4895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a:t>
                      </a:r>
                      <a:endParaRPr/>
                    </a:p>
                  </a:txBody>
                  <a:tcPr marT="12700" marB="12700" marR="12700" marL="12700" anchor="ctr"/>
                </a:tc>
              </a:tr>
              <a:tr h="7588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Cellular stability</a:t>
                      </a:r>
                      <a:endParaRPr/>
                    </a:p>
                  </a:txBody>
                  <a:tcPr marT="12700" marB="12700" marR="12700" marL="12700" anchor="ct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3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454" name="Google Shape;454;p34"/>
          <p:cNvGrpSpPr/>
          <p:nvPr/>
        </p:nvGrpSpPr>
        <p:grpSpPr>
          <a:xfrm>
            <a:off x="-528020" y="-83715"/>
            <a:ext cx="19048363" cy="3086121"/>
            <a:chOff x="-3" y="-1"/>
            <a:chExt cx="19048361" cy="3086120"/>
          </a:xfrm>
        </p:grpSpPr>
        <p:sp>
          <p:nvSpPr>
            <p:cNvPr id="455" name="Google Shape;455;p3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56" name="Google Shape;456;p3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57" name="Google Shape;457;p34"/>
          <p:cNvSpPr txBox="1"/>
          <p:nvPr/>
        </p:nvSpPr>
        <p:spPr>
          <a:xfrm>
            <a:off x="1061617" y="621461"/>
            <a:ext cx="16981342" cy="65441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Thrombocytopenia &amp; Leukopenia (Nutrition-Related)</a:t>
            </a:r>
            <a:endParaRPr/>
          </a:p>
          <a:p>
            <a:pPr indent="0" lvl="0" marL="0" marR="0" rtl="0" algn="l">
              <a:lnSpc>
                <a:spcPct val="100000"/>
              </a:lnSpc>
              <a:spcBef>
                <a:spcPts val="1400"/>
              </a:spcBef>
              <a:spcAft>
                <a:spcPts val="0"/>
              </a:spcAft>
              <a:buClr>
                <a:srgbClr val="000000"/>
              </a:buClr>
              <a:buSzPts val="6300"/>
              <a:buFont typeface="Times"/>
              <a:buNone/>
            </a:pPr>
            <a:r>
              <a:t/>
            </a:r>
            <a:endParaRPr b="0" i="0" sz="6300" u="none" cap="none" strike="noStrike">
              <a:solidFill>
                <a:srgbClr val="FFFFFF"/>
              </a:solidFill>
              <a:latin typeface="Poppins"/>
              <a:ea typeface="Poppins"/>
              <a:cs typeface="Poppins"/>
              <a:sym typeface="Poppins"/>
            </a:endParaRPr>
          </a:p>
          <a:p>
            <a:pPr indent="0" lvl="0" marL="0" marR="0" rtl="0" algn="l">
              <a:lnSpc>
                <a:spcPct val="144444"/>
              </a:lnSpc>
              <a:spcBef>
                <a:spcPts val="0"/>
              </a:spcBef>
              <a:spcAft>
                <a:spcPts val="0"/>
              </a:spcAft>
              <a:buClr>
                <a:srgbClr val="FFFFFF"/>
              </a:buClr>
              <a:buSzPts val="6300"/>
              <a:buFont typeface="Poppins"/>
              <a:buNone/>
            </a:pPr>
            <a:r>
              <a:t/>
            </a:r>
            <a:endParaRPr b="0" i="0" sz="6300" u="none" cap="none" strike="noStrike">
              <a:solidFill>
                <a:srgbClr val="FFFFFF"/>
              </a:solidFill>
              <a:latin typeface="Poppins"/>
              <a:ea typeface="Poppins"/>
              <a:cs typeface="Poppins"/>
              <a:sym typeface="Poppins"/>
            </a:endParaRPr>
          </a:p>
          <a:p>
            <a:pPr indent="0" lvl="0" marL="0" marR="0" rtl="0" algn="l">
              <a:lnSpc>
                <a:spcPct val="100000"/>
              </a:lnSpc>
              <a:spcBef>
                <a:spcPts val="1400"/>
              </a:spcBef>
              <a:spcAft>
                <a:spcPts val="0"/>
              </a:spcAft>
              <a:buClr>
                <a:srgbClr val="000000"/>
              </a:buClr>
              <a:buSzPts val="6300"/>
              <a:buFont typeface="Times"/>
              <a:buNone/>
            </a:pPr>
            <a:r>
              <a:t/>
            </a:r>
            <a:endParaRPr b="0" i="0" sz="6300" u="none" cap="none" strike="noStrike">
              <a:solidFill>
                <a:srgbClr val="FFFFFF"/>
              </a:solidFill>
              <a:latin typeface="Poppins"/>
              <a:ea typeface="Poppins"/>
              <a:cs typeface="Poppins"/>
              <a:sym typeface="Poppins"/>
            </a:endParaRPr>
          </a:p>
          <a:p>
            <a:pPr indent="0" lvl="0" marL="0" marR="0" rtl="0" algn="l">
              <a:lnSpc>
                <a:spcPct val="144444"/>
              </a:lnSpc>
              <a:spcBef>
                <a:spcPts val="0"/>
              </a:spcBef>
              <a:spcAft>
                <a:spcPts val="0"/>
              </a:spcAft>
              <a:buClr>
                <a:srgbClr val="FFFFFF"/>
              </a:buClr>
              <a:buSzPts val="6300"/>
              <a:buFont typeface="Poppins"/>
              <a:buNone/>
            </a:pPr>
            <a:r>
              <a:t/>
            </a:r>
            <a:endParaRPr b="0" i="0" sz="6300" u="none" cap="none" strike="noStrike">
              <a:solidFill>
                <a:srgbClr val="FFFFFF"/>
              </a:solidFill>
              <a:latin typeface="Poppins"/>
              <a:ea typeface="Poppins"/>
              <a:cs typeface="Poppins"/>
              <a:sym typeface="Poppins"/>
            </a:endParaRPr>
          </a:p>
        </p:txBody>
      </p:sp>
      <p:sp>
        <p:nvSpPr>
          <p:cNvPr id="458" name="Google Shape;458;p3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9" name="Google Shape;459;p34"/>
          <p:cNvSpPr txBox="1"/>
          <p:nvPr/>
        </p:nvSpPr>
        <p:spPr>
          <a:xfrm>
            <a:off x="1018150" y="3687107"/>
            <a:ext cx="7597800" cy="5797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Bone marrow suppression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Micronutrient deficiencies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inflammation or infection</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Correct deficiencies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marrow recovery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inflammatory load</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460" name="Google Shape;460;p34"/>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461" name="Google Shape;461;p34"/>
          <p:cNvSpPr txBox="1"/>
          <p:nvPr/>
        </p:nvSpPr>
        <p:spPr>
          <a:xfrm>
            <a:off x="9544781" y="7468813"/>
            <a:ext cx="5238300" cy="2170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CBC with differential</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B12, folate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Zinc, copper</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CRP</a:t>
            </a:r>
            <a:endParaRPr/>
          </a:p>
        </p:txBody>
      </p:sp>
      <p:graphicFrame>
        <p:nvGraphicFramePr>
          <p:cNvPr id="462" name="Google Shape;462;p34"/>
          <p:cNvGraphicFramePr/>
          <p:nvPr/>
        </p:nvGraphicFramePr>
        <p:xfrm>
          <a:off x="9448179" y="3837902"/>
          <a:ext cx="3000000" cy="3000000"/>
        </p:xfrm>
        <a:graphic>
          <a:graphicData uri="http://schemas.openxmlformats.org/drawingml/2006/table">
            <a:tbl>
              <a:tblPr bandRow="1">
                <a:noFill/>
                <a:tableStyleId>{81BB50B0-6FA8-4905-9805-7646F599B48B}</a:tableStyleId>
              </a:tblPr>
              <a:tblGrid>
                <a:gridCol w="1827875"/>
                <a:gridCol w="3434725"/>
                <a:gridCol w="3200150"/>
              </a:tblGrid>
              <a:tr h="434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Purpose</a:t>
                      </a:r>
                      <a:endParaRPr/>
                    </a:p>
                  </a:txBody>
                  <a:tcPr marT="12700" marB="12700" marR="12700" marL="12700" anchor="ctr"/>
                </a:tc>
              </a:tr>
              <a:tr h="673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Vitamin B12</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Cell division</a:t>
                      </a:r>
                      <a:endParaRPr/>
                    </a:p>
                  </a:txBody>
                  <a:tcPr marT="12700" marB="12700" marR="12700" marL="12700" anchor="ctr"/>
                </a:tc>
              </a:tr>
              <a:tr h="434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Folate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400–1,000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DNA synthesis</a:t>
                      </a:r>
                      <a:endParaRPr/>
                    </a:p>
                  </a:txBody>
                  <a:tcPr marT="12700" marB="12700" marR="12700" marL="12700" anchor="ctr"/>
                </a:tc>
              </a:tr>
              <a:tr h="6736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8–30 mg/day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Immune cell production</a:t>
                      </a:r>
                      <a:endParaRPr/>
                    </a:p>
                  </a:txBody>
                  <a:tcPr marT="12700" marB="12700" marR="12700" marL="12700" anchor="ctr"/>
                </a:tc>
              </a:tr>
              <a:tr h="434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Copper</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0.9–2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Leukocyte formation</a:t>
                      </a:r>
                      <a:endParaRPr/>
                    </a:p>
                  </a:txBody>
                  <a:tcPr marT="12700" marB="12700" marR="12700" marL="12700" anchor="ctr"/>
                </a:tc>
              </a:tr>
              <a:tr h="4346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≥1.0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Marrow support</a:t>
                      </a:r>
                      <a:endParaRPr/>
                    </a:p>
                  </a:txBody>
                  <a:tcPr marT="12700" marB="12700" marR="12700" marL="12700" anchor="ct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3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468" name="Google Shape;468;p35"/>
          <p:cNvGrpSpPr/>
          <p:nvPr/>
        </p:nvGrpSpPr>
        <p:grpSpPr>
          <a:xfrm>
            <a:off x="-528020" y="-83715"/>
            <a:ext cx="19048363" cy="3086121"/>
            <a:chOff x="-3" y="-1"/>
            <a:chExt cx="19048361" cy="3086120"/>
          </a:xfrm>
        </p:grpSpPr>
        <p:sp>
          <p:nvSpPr>
            <p:cNvPr id="469" name="Google Shape;469;p3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70" name="Google Shape;470;p3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71" name="Google Shape;471;p35"/>
          <p:cNvSpPr txBox="1"/>
          <p:nvPr/>
        </p:nvSpPr>
        <p:spPr>
          <a:xfrm>
            <a:off x="1061617" y="621461"/>
            <a:ext cx="16981342" cy="72934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Summary Table - Hematologic Disorders</a:t>
            </a:r>
            <a:endParaRPr/>
          </a:p>
          <a:p>
            <a:pPr indent="0" lvl="0" marL="0" marR="0" rtl="0" algn="l">
              <a:lnSpc>
                <a:spcPct val="144444"/>
              </a:lnSpc>
              <a:spcBef>
                <a:spcPts val="0"/>
              </a:spcBef>
              <a:spcAft>
                <a:spcPts val="0"/>
              </a:spcAft>
              <a:buClr>
                <a:srgbClr val="FFFFFF"/>
              </a:buClr>
              <a:buSzPts val="6300"/>
              <a:buFont typeface="Poppins"/>
              <a:buNone/>
            </a:pPr>
            <a:r>
              <a:t/>
            </a:r>
            <a:endParaRPr b="0" i="0" sz="6300" u="none" cap="none" strike="noStrike">
              <a:solidFill>
                <a:srgbClr val="FFFFFF"/>
              </a:solidFill>
              <a:latin typeface="Poppins"/>
              <a:ea typeface="Poppins"/>
              <a:cs typeface="Poppins"/>
              <a:sym typeface="Poppins"/>
            </a:endParaRPr>
          </a:p>
          <a:p>
            <a:pPr indent="0" lvl="0" marL="0" marR="0" rtl="0" algn="l">
              <a:lnSpc>
                <a:spcPct val="144444"/>
              </a:lnSpc>
              <a:spcBef>
                <a:spcPts val="0"/>
              </a:spcBef>
              <a:spcAft>
                <a:spcPts val="0"/>
              </a:spcAft>
              <a:buClr>
                <a:srgbClr val="FFFFFF"/>
              </a:buClr>
              <a:buSzPts val="6300"/>
              <a:buFont typeface="Poppins"/>
              <a:buNone/>
            </a:pPr>
            <a:r>
              <a:t/>
            </a:r>
            <a:endParaRPr b="0" i="0" sz="6300" u="none" cap="none" strike="noStrike">
              <a:solidFill>
                <a:srgbClr val="FFFFFF"/>
              </a:solidFill>
              <a:latin typeface="Poppins"/>
              <a:ea typeface="Poppins"/>
              <a:cs typeface="Poppins"/>
              <a:sym typeface="Poppins"/>
            </a:endParaRPr>
          </a:p>
          <a:p>
            <a:pPr indent="0" lvl="0" marL="0" marR="0" rtl="0" algn="l">
              <a:lnSpc>
                <a:spcPct val="100000"/>
              </a:lnSpc>
              <a:spcBef>
                <a:spcPts val="1400"/>
              </a:spcBef>
              <a:spcAft>
                <a:spcPts val="0"/>
              </a:spcAft>
              <a:buClr>
                <a:srgbClr val="000000"/>
              </a:buClr>
              <a:buSzPts val="6300"/>
              <a:buFont typeface="Times"/>
              <a:buNone/>
            </a:pPr>
            <a:r>
              <a:t/>
            </a:r>
            <a:endParaRPr b="0" i="0" sz="6300" u="none" cap="none" strike="noStrike">
              <a:solidFill>
                <a:srgbClr val="FFFFFF"/>
              </a:solidFill>
              <a:latin typeface="Poppins"/>
              <a:ea typeface="Poppins"/>
              <a:cs typeface="Poppins"/>
              <a:sym typeface="Poppins"/>
            </a:endParaRPr>
          </a:p>
          <a:p>
            <a:pPr indent="0" lvl="0" marL="0" marR="0" rtl="0" algn="l">
              <a:lnSpc>
                <a:spcPct val="144444"/>
              </a:lnSpc>
              <a:spcBef>
                <a:spcPts val="0"/>
              </a:spcBef>
              <a:spcAft>
                <a:spcPts val="0"/>
              </a:spcAft>
              <a:buClr>
                <a:srgbClr val="FFFFFF"/>
              </a:buClr>
              <a:buSzPts val="6300"/>
              <a:buFont typeface="Poppins"/>
              <a:buNone/>
            </a:pPr>
            <a:r>
              <a:t/>
            </a:r>
            <a:endParaRPr b="0" i="0" sz="6300" u="none" cap="none" strike="noStrike">
              <a:solidFill>
                <a:srgbClr val="FFFFFF"/>
              </a:solidFill>
              <a:latin typeface="Poppins"/>
              <a:ea typeface="Poppins"/>
              <a:cs typeface="Poppins"/>
              <a:sym typeface="Poppins"/>
            </a:endParaRPr>
          </a:p>
        </p:txBody>
      </p:sp>
      <p:sp>
        <p:nvSpPr>
          <p:cNvPr id="472" name="Google Shape;472;p3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473" name="Google Shape;473;p35"/>
          <p:cNvGraphicFramePr/>
          <p:nvPr/>
        </p:nvGraphicFramePr>
        <p:xfrm>
          <a:off x="903549" y="3149606"/>
          <a:ext cx="3000000" cy="3000000"/>
        </p:xfrm>
        <a:graphic>
          <a:graphicData uri="http://schemas.openxmlformats.org/drawingml/2006/table">
            <a:tbl>
              <a:tblPr bandRow="1">
                <a:noFill/>
                <a:tableStyleId>{81BB50B0-6FA8-4905-9805-7646F599B48B}</a:tableStyleId>
              </a:tblPr>
              <a:tblGrid>
                <a:gridCol w="3735650"/>
                <a:gridCol w="2983100"/>
                <a:gridCol w="3532850"/>
                <a:gridCol w="3179025"/>
                <a:gridCol w="3050275"/>
              </a:tblGrid>
              <a:tr h="755575">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Anemia Type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Primary Nutrition Drivers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MNT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Key Nutrients &amp; Supplements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Hallmark Labs</a:t>
                      </a:r>
                      <a:endParaRPr/>
                    </a:p>
                  </a:txBody>
                  <a:tcPr marT="12700" marB="12700" marR="12700" marL="12700" anchor="ctr"/>
                </a:tc>
              </a:tr>
              <a:tr h="784125">
                <a:tc>
                  <a:txBody>
                    <a:bodyPr/>
                    <a:lstStyle/>
                    <a:p>
                      <a:pPr indent="0" lvl="0" marL="0" marR="0" rtl="0" algn="l">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Iron Deficiency Anemia (IDA)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Low intake/absorption, blood loss, ↑ demand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Replete iron, enhance absorption, address loss source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Iron (oral/IV per labs), Vitamin C, Protein, Copper</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 Ferritin, ↓ Serum iron, ↑ TIBC, ↓ Hgb, ↓ MCV</a:t>
                      </a:r>
                      <a:endParaRPr/>
                    </a:p>
                  </a:txBody>
                  <a:tcPr marT="12700" marB="12700" marR="12700" marL="12700" anchor="ctr"/>
                </a:tc>
              </a:tr>
              <a:tr h="1133425">
                <a:tc>
                  <a:txBody>
                    <a:bodyPr/>
                    <a:lstStyle/>
                    <a:p>
                      <a:pPr indent="0" lvl="0" marL="0" marR="0" rtl="0" algn="l">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Anemia of Chronic Disease / Inflammation (ACD)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Inflammation → ↑ hepcidin, iron sequestration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Reduce inflammation, avoid excess iron, support erythropoiesis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Protein, Omega-3s, Vitamin D, Zinc (if low), B-complex</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Normal/↑ Ferritin, ↓ Serum iron, ↓ TIBC, ↑ CRP</a:t>
                      </a:r>
                      <a:endParaRPr/>
                    </a:p>
                  </a:txBody>
                  <a:tcPr marT="12700" marB="12700" marR="12700" marL="12700" anchor="ctr"/>
                </a:tc>
              </a:tr>
              <a:tr h="1104900">
                <a:tc>
                  <a:txBody>
                    <a:bodyPr/>
                    <a:lstStyle/>
                    <a:p>
                      <a:pPr indent="0" lvl="0" marL="0" marR="0" rtl="0" algn="l">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Vitamin B12 Deficiency Anemia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Low intake, malabsorption, pernicious anemia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Replete B12, correct absorption issues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Vitamin B12 (oral/IM), Protein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 B12, ↑ MCV, ↑ MMA, ↑ Homocysteine</a:t>
                      </a:r>
                      <a:endParaRPr/>
                    </a:p>
                  </a:txBody>
                  <a:tcPr marT="12700" marB="12700" marR="12700" marL="12700" anchor="ctr"/>
                </a:tc>
              </a:tr>
              <a:tr h="1119150">
                <a:tc>
                  <a:txBody>
                    <a:bodyPr/>
                    <a:lstStyle/>
                    <a:p>
                      <a:pPr indent="0" lvl="0" marL="0" marR="0" rtl="0" algn="l">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Folate Deficiency Anemia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Low intake, malabsorption, ↑ turnover</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Replete folate, support DNA synthesis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Folate (5-MTHF or folic acid), Protein</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 Folate, ↑ MCV, ↑ Homocysteine</a:t>
                      </a:r>
                      <a:endParaRPr/>
                    </a:p>
                  </a:txBody>
                  <a:tcPr marT="12700" marB="12700" marR="12700" marL="12700" anchor="ctr"/>
                </a:tc>
              </a:tr>
              <a:tr h="769850">
                <a:tc>
                  <a:txBody>
                    <a:bodyPr/>
                    <a:lstStyle/>
                    <a:p>
                      <a:pPr indent="0" lvl="0" marL="0" marR="0" rtl="0" algn="l">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Megaloblastic Anemia (B12/Folate)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Impaired DNA synthesis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Correct specific deficiency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Vitamin B12, Folate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 MCV, hypersegmented neutrophils</a:t>
                      </a:r>
                      <a:endParaRPr/>
                    </a:p>
                  </a:txBody>
                  <a:tcPr marT="12700" marB="12700" marR="12700" marL="12700" anchor="ctr"/>
                </a:tc>
              </a:tr>
              <a:tr h="769850">
                <a:tc>
                  <a:txBody>
                    <a:bodyPr/>
                    <a:lstStyle/>
                    <a:p>
                      <a:pPr indent="0" lvl="0" marL="0" marR="0" rtl="0" algn="l">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Hemolytic Anemias (Adjunctive MNT)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 RBC destruction, oxidative stress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Support high RBC turnover, ant</a:t>
                      </a:r>
                      <a:endParaRPr/>
                    </a:p>
                  </a:txBody>
                  <a:tcPr marT="12700" marB="12700" marR="12700" marL="12700" anchor="ctr"/>
                </a:tc>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c>
                  <a:txBody>
                    <a:bodyPr/>
                    <a:lstStyle/>
                    <a:p>
                      <a:pPr indent="0" lvl="0" marL="0" marR="0" rtl="0" algn="r">
                        <a:lnSpc>
                          <a:spcPct val="100000"/>
                        </a:lnSpc>
                        <a:spcBef>
                          <a:spcPts val="0"/>
                        </a:spcBef>
                        <a:spcAft>
                          <a:spcPts val="0"/>
                        </a:spcAft>
                        <a:buClr>
                          <a:schemeClr val="dk1"/>
                        </a:buClr>
                        <a:buSzPts val="1200"/>
                        <a:buFont typeface="Helvetica Neue"/>
                        <a:buNone/>
                      </a:pPr>
                      <a:r>
                        <a:t/>
                      </a:r>
                      <a:endParaRPr b="0" i="0" sz="1200" u="none" cap="none" strike="noStrike">
                        <a:solidFill>
                          <a:schemeClr val="dk1"/>
                        </a:solidFill>
                        <a:latin typeface="Helvetica Neue"/>
                        <a:ea typeface="Helvetica Neue"/>
                        <a:cs typeface="Helvetica Neue"/>
                        <a:sym typeface="Helvetica Neue"/>
                      </a:endParaRPr>
                    </a:p>
                  </a:txBody>
                  <a:tcPr marT="12700" marB="12700" marR="12700" marL="12700" anchor="ctr"/>
                </a:tc>
              </a:tr>
            </a:tbl>
          </a:graphicData>
        </a:graphic>
      </p:graphicFrame>
      <p:sp>
        <p:nvSpPr>
          <p:cNvPr id="474" name="Google Shape;474;p35"/>
          <p:cNvSpPr/>
          <p:nvPr/>
        </p:nvSpPr>
        <p:spPr>
          <a:xfrm>
            <a:off x="16926300" y="1422775"/>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480" name="Google Shape;480;p36"/>
          <p:cNvGrpSpPr/>
          <p:nvPr/>
        </p:nvGrpSpPr>
        <p:grpSpPr>
          <a:xfrm>
            <a:off x="-528020" y="-83715"/>
            <a:ext cx="19048363" cy="3086121"/>
            <a:chOff x="-3" y="-1"/>
            <a:chExt cx="19048361" cy="3086120"/>
          </a:xfrm>
        </p:grpSpPr>
        <p:sp>
          <p:nvSpPr>
            <p:cNvPr id="481" name="Google Shape;481;p3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82" name="Google Shape;482;p3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83" name="Google Shape;483;p36"/>
          <p:cNvSpPr txBox="1"/>
          <p:nvPr/>
        </p:nvSpPr>
        <p:spPr>
          <a:xfrm>
            <a:off x="946593" y="327213"/>
            <a:ext cx="16981342" cy="22642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0433FF"/>
              </a:buClr>
              <a:buSzPts val="6300"/>
              <a:buFont typeface="Poppins"/>
              <a:buNone/>
            </a:pPr>
            <a:r>
              <a:rPr b="0" i="0" lang="en-US" sz="6300" u="none" cap="none" strike="noStrike">
                <a:solidFill>
                  <a:srgbClr val="0433FF"/>
                </a:solidFill>
                <a:latin typeface="Poppins"/>
                <a:ea typeface="Poppins"/>
                <a:cs typeface="Poppins"/>
                <a:sym typeface="Poppins"/>
              </a:rPr>
              <a:t>MNT for Mastication, Swallowing, and Nutrient Absorption Disorders</a:t>
            </a:r>
            <a:endParaRPr/>
          </a:p>
        </p:txBody>
      </p:sp>
      <p:sp>
        <p:nvSpPr>
          <p:cNvPr id="484" name="Google Shape;484;p3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85" name="Google Shape;485;p36"/>
          <p:cNvSpPr txBox="1"/>
          <p:nvPr/>
        </p:nvSpPr>
        <p:spPr>
          <a:xfrm>
            <a:off x="1373750" y="2950508"/>
            <a:ext cx="7597796" cy="8905882"/>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200"/>
              <a:buFont typeface="Times"/>
              <a:buNone/>
            </a:pPr>
            <a:r>
              <a:rPr b="1" i="0" lang="en-US" sz="2200" u="none" cap="none" strike="noStrike">
                <a:solidFill>
                  <a:srgbClr val="000000"/>
                </a:solidFill>
                <a:latin typeface="Times"/>
                <a:ea typeface="Times"/>
                <a:cs typeface="Times"/>
                <a:sym typeface="Times"/>
              </a:rPr>
              <a:t>Primary Nutrition Mechanisms</a:t>
            </a:r>
            <a:endParaRPr/>
          </a:p>
          <a:p>
            <a:pPr indent="0" lvl="0" marL="0" marR="0" rtl="0" algn="l">
              <a:lnSpc>
                <a:spcPct val="100000"/>
              </a:lnSpc>
              <a:spcBef>
                <a:spcPts val="1200"/>
              </a:spcBef>
              <a:spcAft>
                <a:spcPts val="0"/>
              </a:spcAft>
              <a:buClr>
                <a:srgbClr val="000000"/>
              </a:buClr>
              <a:buSzPts val="1400"/>
              <a:buFont typeface="Times"/>
              <a:buNone/>
            </a:pPr>
            <a:r>
              <a:rPr b="1" i="0" lang="en-US" sz="1400" u="none" cap="none" strike="noStrike">
                <a:solidFill>
                  <a:srgbClr val="000000"/>
                </a:solidFill>
                <a:latin typeface="Times"/>
                <a:ea typeface="Times"/>
                <a:cs typeface="Times"/>
                <a:sym typeface="Times"/>
              </a:rPr>
              <a:t>Mastication (Chewing) Disorders</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Impaired mechanical breakdown of food</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Reduced intake of protein-, fiber-, and micronutrient-dense foods</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Oral pain, fatigue, or dentition issues limiting meal size</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Increased risk of inadequate energy and protein intake</a:t>
            </a:r>
            <a:endParaRPr/>
          </a:p>
          <a:p>
            <a:pPr indent="0" lvl="0" marL="0" marR="0" rtl="0" algn="l">
              <a:lnSpc>
                <a:spcPct val="100000"/>
              </a:lnSpc>
              <a:spcBef>
                <a:spcPts val="1200"/>
              </a:spcBef>
              <a:spcAft>
                <a:spcPts val="0"/>
              </a:spcAft>
              <a:buClr>
                <a:srgbClr val="000000"/>
              </a:buClr>
              <a:buSzPts val="1400"/>
              <a:buFont typeface="Times"/>
              <a:buNone/>
            </a:pPr>
            <a:r>
              <a:rPr b="1" i="0" lang="en-US" sz="1400" u="none" cap="none" strike="noStrike">
                <a:solidFill>
                  <a:srgbClr val="000000"/>
                </a:solidFill>
                <a:latin typeface="Times"/>
                <a:ea typeface="Times"/>
                <a:cs typeface="Times"/>
                <a:sym typeface="Times"/>
              </a:rPr>
              <a:t>Swallowing Disorders (Dysphagia)</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Impaired oral, pharyngeal, or esophageal phase of swallowing</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Aspiration risk and choking fear</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Reduced fluid intake → dehydration</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Medication delivery challenges</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Texture modification → unintended nutrient dilution</a:t>
            </a:r>
            <a:endParaRPr/>
          </a:p>
          <a:p>
            <a:pPr indent="0" lvl="0" marL="0" marR="0" rtl="0" algn="l">
              <a:lnSpc>
                <a:spcPct val="100000"/>
              </a:lnSpc>
              <a:spcBef>
                <a:spcPts val="1200"/>
              </a:spcBef>
              <a:spcAft>
                <a:spcPts val="0"/>
              </a:spcAft>
              <a:buClr>
                <a:srgbClr val="000000"/>
              </a:buClr>
              <a:buSzPts val="1400"/>
              <a:buFont typeface="Times"/>
              <a:buNone/>
            </a:pPr>
            <a:r>
              <a:rPr b="1" i="0" lang="en-US" sz="1400" u="none" cap="none" strike="noStrike">
                <a:solidFill>
                  <a:srgbClr val="000000"/>
                </a:solidFill>
                <a:latin typeface="Times"/>
                <a:ea typeface="Times"/>
                <a:cs typeface="Times"/>
                <a:sym typeface="Times"/>
              </a:rPr>
              <a:t>Nutrient Absorption Disorders (Malabsorption)</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Impaired digestion (enzymes, bile acids)</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Damaged intestinal mucosa (↓ absorptive capacity)</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Reduced surface area (resection, bariatric surgery)</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Dysbiosis and inflammation</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Loss of fat-soluble vitamins and minerals</a:t>
            </a:r>
            <a:endParaRPr/>
          </a:p>
          <a:p>
            <a:pPr indent="-317500" lvl="0" marL="457200" marR="0" rtl="0" algn="l">
              <a:lnSpc>
                <a:spcPct val="100000"/>
              </a:lnSpc>
              <a:spcBef>
                <a:spcPts val="1200"/>
              </a:spcBef>
              <a:spcAft>
                <a:spcPts val="0"/>
              </a:spcAft>
              <a:buClr>
                <a:srgbClr val="000000"/>
              </a:buClr>
              <a:buSzPts val="1400"/>
              <a:buFont typeface="Times"/>
              <a:buChar char="•"/>
            </a:pPr>
            <a:r>
              <a:rPr b="0" i="0" lang="en-US" sz="1400" u="none" cap="none" strike="noStrike">
                <a:solidFill>
                  <a:srgbClr val="000000"/>
                </a:solidFill>
                <a:latin typeface="Times"/>
                <a:ea typeface="Times"/>
                <a:cs typeface="Times"/>
                <a:sym typeface="Times"/>
              </a:rPr>
              <a:t>Increased nutrient losses and metabolic demand</a:t>
            </a:r>
            <a:endParaRPr/>
          </a:p>
          <a:p>
            <a:pPr indent="-457200" lvl="0" marL="457200" marR="0" rtl="0" algn="l">
              <a:lnSpc>
                <a:spcPct val="100000"/>
              </a:lnSpc>
              <a:spcBef>
                <a:spcPts val="1200"/>
              </a:spcBef>
              <a:spcAft>
                <a:spcPts val="0"/>
              </a:spcAft>
              <a:buClr>
                <a:srgbClr val="000000"/>
              </a:buClr>
              <a:buSzPts val="1400"/>
              <a:buFont typeface="Times"/>
              <a:buNone/>
            </a:pPr>
            <a:r>
              <a:t/>
            </a:r>
            <a:endParaRPr b="0" i="0" sz="1400" u="none" cap="none" strike="noStrike">
              <a:solidFill>
                <a:srgbClr val="000000"/>
              </a:solidFill>
              <a:latin typeface="Times"/>
              <a:ea typeface="Times"/>
              <a:cs typeface="Times"/>
              <a:sym typeface="Times"/>
            </a:endParaRPr>
          </a:p>
          <a:p>
            <a:pPr indent="-457200" lvl="0" marL="457200" marR="0" rtl="0" algn="l">
              <a:lnSpc>
                <a:spcPct val="100000"/>
              </a:lnSpc>
              <a:spcBef>
                <a:spcPts val="1200"/>
              </a:spcBef>
              <a:spcAft>
                <a:spcPts val="0"/>
              </a:spcAft>
              <a:buClr>
                <a:srgbClr val="000000"/>
              </a:buClr>
              <a:buSzPts val="1400"/>
              <a:buFont typeface="Times"/>
              <a:buNone/>
            </a:pPr>
            <a:r>
              <a:t/>
            </a:r>
            <a:endParaRPr b="0" i="0" sz="1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1400"/>
              <a:buFont typeface="Times"/>
              <a:buNone/>
            </a:pPr>
            <a:r>
              <a:t/>
            </a:r>
            <a:endParaRPr b="0" i="0" sz="1400" u="none" cap="none" strike="noStrike">
              <a:solidFill>
                <a:srgbClr val="000000"/>
              </a:solidFill>
              <a:latin typeface="Times"/>
              <a:ea typeface="Times"/>
              <a:cs typeface="Times"/>
              <a:sym typeface="Times"/>
            </a:endParaRPr>
          </a:p>
        </p:txBody>
      </p:sp>
      <p:sp>
        <p:nvSpPr>
          <p:cNvPr id="486" name="Google Shape;486;p36"/>
          <p:cNvSpPr txBox="1"/>
          <p:nvPr/>
        </p:nvSpPr>
        <p:spPr>
          <a:xfrm>
            <a:off x="9217879" y="2923263"/>
            <a:ext cx="8643413" cy="71399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808080"/>
              </a:buClr>
              <a:buSzPts val="2400"/>
              <a:buFont typeface="Times"/>
              <a:buNone/>
            </a:pPr>
            <a:r>
              <a:t/>
            </a:r>
            <a:endParaRPr b="0" i="0" sz="2400" u="none" cap="none" strike="noStrike">
              <a:solidFill>
                <a:srgbClr val="80808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200"/>
              <a:buFont typeface="Times"/>
              <a:buNone/>
            </a:pPr>
            <a:r>
              <a:rPr b="1" i="0" lang="en-US" sz="22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Ensure adequate energy intake</a:t>
            </a:r>
            <a:r>
              <a:rPr b="0" i="0" lang="en-US" sz="2200" u="none" cap="none" strike="noStrike">
                <a:solidFill>
                  <a:srgbClr val="000000"/>
                </a:solidFill>
                <a:latin typeface="Times"/>
                <a:ea typeface="Times"/>
                <a:cs typeface="Times"/>
                <a:sym typeface="Times"/>
              </a:rPr>
              <a:t> to prevent weight loss and malnutrition</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Preserve lean body mass</a:t>
            </a:r>
            <a:r>
              <a:rPr b="0" i="0" lang="en-US" sz="2200" u="none" cap="none" strike="noStrike">
                <a:solidFill>
                  <a:srgbClr val="000000"/>
                </a:solidFill>
                <a:latin typeface="Times"/>
                <a:ea typeface="Times"/>
                <a:cs typeface="Times"/>
                <a:sym typeface="Times"/>
              </a:rPr>
              <a:t> through sufficient protein provision</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Maintain safe oral intake</a:t>
            </a:r>
            <a:r>
              <a:rPr b="0" i="0" lang="en-US" sz="2200" u="none" cap="none" strike="noStrike">
                <a:solidFill>
                  <a:srgbClr val="000000"/>
                </a:solidFill>
                <a:latin typeface="Times"/>
                <a:ea typeface="Times"/>
                <a:cs typeface="Times"/>
                <a:sym typeface="Times"/>
              </a:rPr>
              <a:t> and reduce aspiration risk (when applicable)</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Prevent dehydration</a:t>
            </a:r>
            <a:r>
              <a:rPr b="0" i="0" lang="en-US" sz="2200" u="none" cap="none" strike="noStrike">
                <a:solidFill>
                  <a:srgbClr val="000000"/>
                </a:solidFill>
                <a:latin typeface="Times"/>
                <a:ea typeface="Times"/>
                <a:cs typeface="Times"/>
                <a:sym typeface="Times"/>
              </a:rPr>
              <a:t> and electrolyte imbalance</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Optimize nutrient density</a:t>
            </a:r>
            <a:r>
              <a:rPr b="0" i="0" lang="en-US" sz="2200" u="none" cap="none" strike="noStrike">
                <a:solidFill>
                  <a:srgbClr val="000000"/>
                </a:solidFill>
                <a:latin typeface="Times"/>
                <a:ea typeface="Times"/>
                <a:cs typeface="Times"/>
                <a:sym typeface="Times"/>
              </a:rPr>
              <a:t> of texture-modified diets</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Correct micronutrient deficiencies</a:t>
            </a:r>
            <a:r>
              <a:rPr b="0" i="0" lang="en-US" sz="2200" u="none" cap="none" strike="noStrike">
                <a:solidFill>
                  <a:srgbClr val="000000"/>
                </a:solidFill>
                <a:latin typeface="Times"/>
                <a:ea typeface="Times"/>
                <a:cs typeface="Times"/>
                <a:sym typeface="Times"/>
              </a:rPr>
              <a:t> caused by reduced intake or absorption</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Support digestive and absorptive capacity</a:t>
            </a:r>
            <a:r>
              <a:rPr b="0" i="0" lang="en-US" sz="2200" u="none" cap="none" strike="noStrike">
                <a:solidFill>
                  <a:srgbClr val="000000"/>
                </a:solidFill>
                <a:latin typeface="Times"/>
                <a:ea typeface="Times"/>
                <a:cs typeface="Times"/>
                <a:sym typeface="Times"/>
              </a:rPr>
              <a:t> when impaired</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Protect bone, muscle, and immune function</a:t>
            </a:r>
            <a:r>
              <a:rPr b="0" i="0" lang="en-US" sz="2200" u="none" cap="none" strike="noStrike">
                <a:solidFill>
                  <a:srgbClr val="000000"/>
                </a:solidFill>
                <a:latin typeface="Times"/>
                <a:ea typeface="Times"/>
                <a:cs typeface="Times"/>
                <a:sym typeface="Times"/>
              </a:rPr>
              <a:t> in high-risk populations</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Prevent sarcopenia and frailty</a:t>
            </a:r>
            <a:r>
              <a:rPr b="0" i="0" lang="en-US" sz="2200" u="none" cap="none" strike="noStrike">
                <a:solidFill>
                  <a:srgbClr val="000000"/>
                </a:solidFill>
                <a:latin typeface="Times"/>
                <a:ea typeface="Times"/>
                <a:cs typeface="Times"/>
                <a:sym typeface="Times"/>
              </a:rPr>
              <a:t>, especially in older adults</a:t>
            </a:r>
            <a:endParaRPr/>
          </a:p>
          <a:p>
            <a:pPr indent="-317500" lvl="0" marL="457200" marR="0" rtl="0" algn="l">
              <a:lnSpc>
                <a:spcPct val="100000"/>
              </a:lnSpc>
              <a:spcBef>
                <a:spcPts val="1200"/>
              </a:spcBef>
              <a:spcAft>
                <a:spcPts val="0"/>
              </a:spcAft>
              <a:buClr>
                <a:srgbClr val="000000"/>
              </a:buClr>
              <a:buSzPts val="2200"/>
              <a:buFont typeface="Times"/>
              <a:buAutoNum type="arabicPeriod"/>
            </a:pPr>
            <a:r>
              <a:rPr b="1" i="0" lang="en-US" sz="2200" u="none" cap="none" strike="noStrike">
                <a:solidFill>
                  <a:srgbClr val="000000"/>
                </a:solidFill>
                <a:latin typeface="Times"/>
                <a:ea typeface="Times"/>
                <a:cs typeface="Times"/>
                <a:sym typeface="Times"/>
              </a:rPr>
              <a:t>Escalate nutrition support early</a:t>
            </a:r>
            <a:r>
              <a:rPr b="0" i="0" lang="en-US" sz="2200" u="none" cap="none" strike="noStrike">
                <a:solidFill>
                  <a:srgbClr val="000000"/>
                </a:solidFill>
                <a:latin typeface="Times"/>
                <a:ea typeface="Times"/>
                <a:cs typeface="Times"/>
                <a:sym typeface="Times"/>
              </a:rPr>
              <a:t> (ONS, enteral nutrition) when oral intake is unsafe or inadequate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3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492" name="Google Shape;492;p37"/>
          <p:cNvGrpSpPr/>
          <p:nvPr/>
        </p:nvGrpSpPr>
        <p:grpSpPr>
          <a:xfrm>
            <a:off x="-528020" y="-83715"/>
            <a:ext cx="19048363" cy="3086121"/>
            <a:chOff x="-3" y="-1"/>
            <a:chExt cx="19048361" cy="3086120"/>
          </a:xfrm>
        </p:grpSpPr>
        <p:sp>
          <p:nvSpPr>
            <p:cNvPr id="493" name="Google Shape;493;p3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494" name="Google Shape;494;p3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495" name="Google Shape;495;p37"/>
          <p:cNvSpPr txBox="1"/>
          <p:nvPr/>
        </p:nvSpPr>
        <p:spPr>
          <a:xfrm>
            <a:off x="1061617" y="588459"/>
            <a:ext cx="16981342" cy="2200012"/>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MNT for Mastication Disorders </a:t>
            </a:r>
            <a:r>
              <a:rPr b="0" i="0" lang="en-US" sz="4800" u="none" cap="none" strike="noStrike">
                <a:solidFill>
                  <a:srgbClr val="FFFFFF"/>
                </a:solidFill>
                <a:latin typeface="Poppins"/>
                <a:ea typeface="Poppins"/>
                <a:cs typeface="Poppins"/>
                <a:sym typeface="Poppins"/>
              </a:rPr>
              <a:t>(</a:t>
            </a:r>
            <a:r>
              <a:rPr b="0" i="0" lang="en-US" sz="4100" u="none" cap="none" strike="noStrike">
                <a:solidFill>
                  <a:srgbClr val="FFFFFF"/>
                </a:solidFill>
                <a:latin typeface="Poppins"/>
                <a:ea typeface="Poppins"/>
                <a:cs typeface="Poppins"/>
                <a:sym typeface="Poppins"/>
              </a:rPr>
              <a:t>dental disease, tooth loss, TMJ disorders, poor dentition, oral pain)</a:t>
            </a:r>
            <a:endParaRPr/>
          </a:p>
        </p:txBody>
      </p:sp>
      <p:sp>
        <p:nvSpPr>
          <p:cNvPr id="496" name="Google Shape;496;p3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7" name="Google Shape;497;p37"/>
          <p:cNvSpPr txBox="1"/>
          <p:nvPr/>
        </p:nvSpPr>
        <p:spPr>
          <a:xfrm>
            <a:off x="1206478" y="3582480"/>
            <a:ext cx="7597800" cy="6664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Impaired chewing efficiency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Oral pain or fatigue limiting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Avoidance of fibrous/protein-rich foods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total energy and protein intake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Maintain adequate </a:t>
            </a:r>
            <a:r>
              <a:rPr b="1" i="0" lang="en-US" sz="2400" u="none" cap="none" strike="noStrike">
                <a:solidFill>
                  <a:srgbClr val="000000"/>
                </a:solidFill>
                <a:latin typeface="Times"/>
                <a:ea typeface="Times"/>
                <a:cs typeface="Times"/>
                <a:sym typeface="Times"/>
              </a:rPr>
              <a:t>energy and protein</a:t>
            </a:r>
            <a:r>
              <a:rPr b="0" i="0" lang="en-US" sz="2400" u="none" cap="none" strike="noStrike">
                <a:solidFill>
                  <a:srgbClr val="000000"/>
                </a:solidFill>
                <a:latin typeface="Times"/>
                <a:ea typeface="Times"/>
                <a:cs typeface="Times"/>
                <a:sym typeface="Times"/>
              </a:rPr>
              <a:t> with minimal chewing</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Texture modification without nutrient dilution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unintended weight loss and sarcopenia</a:t>
            </a:r>
            <a:endParaRPr/>
          </a:p>
          <a:p>
            <a:pPr indent="-457200" lvl="0" marL="45720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498" name="Google Shape;498;p37"/>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499" name="Google Shape;499;p37"/>
          <p:cNvSpPr txBox="1"/>
          <p:nvPr/>
        </p:nvSpPr>
        <p:spPr>
          <a:xfrm>
            <a:off x="9440154" y="7510666"/>
            <a:ext cx="5238300" cy="2170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Weight trends, BMI</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Albumin/prealbumin (contextual)</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Vitamin D</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B12 (older adults)</a:t>
            </a:r>
            <a:endParaRPr/>
          </a:p>
        </p:txBody>
      </p:sp>
      <p:graphicFrame>
        <p:nvGraphicFramePr>
          <p:cNvPr id="500" name="Google Shape;500;p37"/>
          <p:cNvGraphicFramePr/>
          <p:nvPr/>
        </p:nvGraphicFramePr>
        <p:xfrm>
          <a:off x="9403433" y="3822307"/>
          <a:ext cx="3000000" cy="3000000"/>
        </p:xfrm>
        <a:graphic>
          <a:graphicData uri="http://schemas.openxmlformats.org/drawingml/2006/table">
            <a:tbl>
              <a:tblPr bandRow="1">
                <a:noFill/>
                <a:tableStyleId>{81BB50B0-6FA8-4905-9805-7646F599B48B}</a:tableStyleId>
              </a:tblPr>
              <a:tblGrid>
                <a:gridCol w="1373575"/>
                <a:gridCol w="2858825"/>
                <a:gridCol w="4168375"/>
              </a:tblGrid>
              <a:tr h="54875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Purpose</a:t>
                      </a:r>
                      <a:endParaRPr/>
                    </a:p>
                  </a:txBody>
                  <a:tcPr marT="12700" marB="12700" marR="12700" marL="12700" anchor="ctr"/>
                </a:tc>
              </a:tr>
              <a:tr h="3540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Preserve lean mass</a:t>
                      </a:r>
                      <a:endParaRPr/>
                    </a:p>
                  </a:txBody>
                  <a:tcPr marT="12700" marB="12700" marR="12700" marL="12700" anchor="ctr"/>
                </a:tc>
              </a:tr>
              <a:tr h="3540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25–30 kcal/kg/day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Prevent weight loss</a:t>
                      </a:r>
                      <a:endParaRPr/>
                    </a:p>
                  </a:txBody>
                  <a:tcPr marT="12700" marB="12700" marR="12700" marL="12700" anchor="ctr"/>
                </a:tc>
              </a:tr>
              <a:tr h="3540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Calcium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1,000–1,200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Bone/oral health</a:t>
                      </a:r>
                      <a:endParaRPr/>
                    </a:p>
                  </a:txBody>
                  <a:tcPr marT="12700" marB="12700" marR="12700" marL="12700" anchor="ctr"/>
                </a:tc>
              </a:tr>
              <a:tr h="54875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Bone &amp; muscle support</a:t>
                      </a:r>
                      <a:endParaRPr/>
                    </a:p>
                  </a:txBody>
                  <a:tcPr marT="12700" marB="12700" marR="12700" marL="12700" anchor="ctr"/>
                </a:tc>
              </a:tr>
              <a:tr h="54875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B-complex</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Energy metabolism</a:t>
                      </a:r>
                      <a:endParaRPr/>
                    </a:p>
                  </a:txBody>
                  <a:tcPr marT="12700" marB="12700" marR="12700" marL="12700" anchor="ctr"/>
                </a:tc>
              </a:tr>
              <a:tr h="54875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Anti-inflammatory (oral pain, TMJ)</a:t>
                      </a:r>
                      <a:endParaRPr/>
                    </a:p>
                  </a:txBody>
                  <a:tcPr marT="12700" marB="12700" marR="12700" marL="12700" anchor="ct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3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506" name="Google Shape;506;p38"/>
          <p:cNvGrpSpPr/>
          <p:nvPr/>
        </p:nvGrpSpPr>
        <p:grpSpPr>
          <a:xfrm>
            <a:off x="-528020" y="-83715"/>
            <a:ext cx="19048363" cy="3086121"/>
            <a:chOff x="-3" y="-1"/>
            <a:chExt cx="19048361" cy="3086120"/>
          </a:xfrm>
        </p:grpSpPr>
        <p:sp>
          <p:nvSpPr>
            <p:cNvPr id="507" name="Google Shape;507;p3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508" name="Google Shape;508;p3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509" name="Google Shape;509;p38"/>
          <p:cNvSpPr txBox="1"/>
          <p:nvPr/>
        </p:nvSpPr>
        <p:spPr>
          <a:xfrm>
            <a:off x="1061617" y="588459"/>
            <a:ext cx="16981200" cy="2078100"/>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MNT for Swallowing Disorders</a:t>
            </a:r>
            <a:r>
              <a:rPr lang="en-US" sz="5700">
                <a:solidFill>
                  <a:srgbClr val="FFFFFF"/>
                </a:solidFill>
                <a:latin typeface="Poppins"/>
                <a:ea typeface="Poppins"/>
                <a:cs typeface="Poppins"/>
                <a:sym typeface="Poppins"/>
              </a:rPr>
              <a:t> - </a:t>
            </a:r>
            <a:r>
              <a:rPr b="0" i="0" lang="en-US" sz="5700" u="none" cap="none" strike="noStrike">
                <a:solidFill>
                  <a:srgbClr val="FFFFFF"/>
                </a:solidFill>
                <a:latin typeface="Poppins"/>
                <a:ea typeface="Poppins"/>
                <a:cs typeface="Poppins"/>
                <a:sym typeface="Poppins"/>
              </a:rPr>
              <a:t>Dysphagia</a:t>
            </a:r>
            <a:r>
              <a:rPr lang="en-US" sz="5700">
                <a:solidFill>
                  <a:srgbClr val="FFFFFF"/>
                </a:solidFill>
                <a:latin typeface="Poppins"/>
                <a:ea typeface="Poppins"/>
                <a:cs typeface="Poppins"/>
                <a:sym typeface="Poppins"/>
              </a:rPr>
              <a:t> </a:t>
            </a:r>
            <a:r>
              <a:rPr b="0" i="0" lang="en-US" sz="4400" u="none" cap="none" strike="noStrike">
                <a:solidFill>
                  <a:srgbClr val="FFFFFF"/>
                </a:solidFill>
                <a:latin typeface="Poppins"/>
                <a:ea typeface="Poppins"/>
                <a:cs typeface="Poppins"/>
                <a:sym typeface="Poppins"/>
              </a:rPr>
              <a:t>(stroke, Parkinson’s, ALS, head &amp; neck cancer, aging)</a:t>
            </a:r>
            <a:endParaRPr/>
          </a:p>
        </p:txBody>
      </p:sp>
      <p:sp>
        <p:nvSpPr>
          <p:cNvPr id="510" name="Google Shape;510;p3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1" name="Google Shape;511;p38"/>
          <p:cNvSpPr txBox="1"/>
          <p:nvPr/>
        </p:nvSpPr>
        <p:spPr>
          <a:xfrm>
            <a:off x="1206478" y="3582480"/>
            <a:ext cx="7597800" cy="6818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Impaired oral, pharyngeal, or esophageal phase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Aspiration risk</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fluid intake → dehydration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Fear of eating → inadequate intake</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Safety first</a:t>
            </a:r>
            <a:r>
              <a:rPr b="0" i="0" lang="en-US" sz="2400" u="none" cap="none" strike="noStrike">
                <a:solidFill>
                  <a:srgbClr val="000000"/>
                </a:solidFill>
                <a:latin typeface="Times"/>
                <a:ea typeface="Times"/>
                <a:cs typeface="Times"/>
                <a:sym typeface="Times"/>
              </a:rPr>
              <a:t>: aspiration prevention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Texture-modified diets (pureed, minced, soft)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Thickened liquids when indicated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Maintain hydration and medication delivery</a:t>
            </a:r>
            <a:endParaRPr/>
          </a:p>
          <a:p>
            <a:pPr indent="-457200" lvl="0" marL="45720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512" name="Google Shape;512;p38"/>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513" name="Google Shape;513;p38"/>
          <p:cNvSpPr txBox="1"/>
          <p:nvPr/>
        </p:nvSpPr>
        <p:spPr>
          <a:xfrm>
            <a:off x="9398304" y="7824547"/>
            <a:ext cx="5238300" cy="2093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18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Weight trends</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Electrolytes (hydration status)</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B12</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Albumin/prealbumin (contextual)</a:t>
            </a:r>
            <a:endParaRPr/>
          </a:p>
        </p:txBody>
      </p:sp>
      <p:graphicFrame>
        <p:nvGraphicFramePr>
          <p:cNvPr id="514" name="Google Shape;514;p38"/>
          <p:cNvGraphicFramePr/>
          <p:nvPr/>
        </p:nvGraphicFramePr>
        <p:xfrm>
          <a:off x="9380039" y="3846917"/>
          <a:ext cx="3000000" cy="3000000"/>
        </p:xfrm>
        <a:graphic>
          <a:graphicData uri="http://schemas.openxmlformats.org/drawingml/2006/table">
            <a:tbl>
              <a:tblPr bandRow="1">
                <a:noFill/>
                <a:tableStyleId>{81BB50B0-6FA8-4905-9805-7646F599B48B}</a:tableStyleId>
              </a:tblPr>
              <a:tblGrid>
                <a:gridCol w="2131775"/>
                <a:gridCol w="3802050"/>
                <a:gridCol w="2753275"/>
              </a:tblGrid>
              <a:tr h="4318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Purpose</a:t>
                      </a:r>
                      <a:endParaRPr/>
                    </a:p>
                  </a:txBody>
                  <a:tcPr marT="12700" marB="12700" marR="12700" marL="12700" anchor="ctr"/>
                </a:tc>
              </a:tr>
              <a:tr h="673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1.0–1.2 g/kg/day (higher if catabolic)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Muscle &amp; immune support</a:t>
                      </a:r>
                      <a:endParaRPr/>
                    </a:p>
                  </a:txBody>
                  <a:tcPr marT="12700" marB="12700" marR="12700" marL="12700" anchor="ctr"/>
                </a:tc>
              </a:tr>
              <a:tr h="4318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Fluids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Individualized (often thickened)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Prevent dehydration</a:t>
                      </a:r>
                      <a:endParaRPr/>
                    </a:p>
                  </a:txBody>
                  <a:tcPr marT="12700" marB="12700" marR="12700" marL="12700" anchor="ctr"/>
                </a:tc>
              </a:tr>
              <a:tr h="4318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25–35 kcal/kg/day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Prevent malnutrition</a:t>
                      </a:r>
                      <a:endParaRPr/>
                    </a:p>
                  </a:txBody>
                  <a:tcPr marT="12700" marB="12700" marR="12700" marL="12700" anchor="ctr"/>
                </a:tc>
              </a:tr>
              <a:tr h="6276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Muscle &amp; fall prevention</a:t>
                      </a:r>
                      <a:endParaRPr/>
                    </a:p>
                  </a:txBody>
                  <a:tcPr marT="12700" marB="12700" marR="12700" marL="12700" anchor="ctr"/>
                </a:tc>
              </a:tr>
              <a:tr h="4318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Calcium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1,000–1,200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Bone protection</a:t>
                      </a:r>
                      <a:endParaRPr/>
                    </a:p>
                  </a:txBody>
                  <a:tcPr marT="12700" marB="12700" marR="12700" marL="12700" anchor="ctr"/>
                </a:tc>
              </a:tr>
              <a:tr h="673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Fiber (texture-safe)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~20–30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GI health</a:t>
                      </a:r>
                      <a:endParaRPr/>
                    </a:p>
                  </a:txBody>
                  <a:tcPr marT="12700" marB="12700" marR="12700" marL="12700" anchor="ct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3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520" name="Google Shape;520;p39"/>
          <p:cNvGrpSpPr/>
          <p:nvPr/>
        </p:nvGrpSpPr>
        <p:grpSpPr>
          <a:xfrm>
            <a:off x="-528020" y="-83715"/>
            <a:ext cx="19048363" cy="3086121"/>
            <a:chOff x="-3" y="-1"/>
            <a:chExt cx="19048361" cy="3086120"/>
          </a:xfrm>
        </p:grpSpPr>
        <p:sp>
          <p:nvSpPr>
            <p:cNvPr id="521" name="Google Shape;521;p3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522" name="Google Shape;522;p3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523" name="Google Shape;523;p39"/>
          <p:cNvSpPr txBox="1"/>
          <p:nvPr/>
        </p:nvSpPr>
        <p:spPr>
          <a:xfrm>
            <a:off x="1061617" y="588459"/>
            <a:ext cx="16981342" cy="3604261"/>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MNT for Nutrient Absorption Disorders (Malabsorption)</a:t>
            </a:r>
            <a:endParaRPr/>
          </a:p>
          <a:p>
            <a:pPr indent="0" lvl="0" marL="0" marR="0" rtl="0" algn="l">
              <a:lnSpc>
                <a:spcPct val="100000"/>
              </a:lnSpc>
              <a:spcBef>
                <a:spcPts val="1200"/>
              </a:spcBef>
              <a:spcAft>
                <a:spcPts val="0"/>
              </a:spcAft>
              <a:buClr>
                <a:srgbClr val="000000"/>
              </a:buClr>
              <a:buSzPts val="5700"/>
              <a:buFont typeface="Times"/>
              <a:buNone/>
            </a:pPr>
            <a:r>
              <a:t/>
            </a:r>
            <a:endParaRPr b="0" i="0" sz="5700" u="none" cap="none" strike="noStrike">
              <a:solidFill>
                <a:srgbClr val="FFFFFF"/>
              </a:solidFill>
              <a:latin typeface="Poppins"/>
              <a:ea typeface="Poppins"/>
              <a:cs typeface="Poppins"/>
              <a:sym typeface="Poppins"/>
            </a:endParaRPr>
          </a:p>
        </p:txBody>
      </p:sp>
      <p:sp>
        <p:nvSpPr>
          <p:cNvPr id="524" name="Google Shape;524;p3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5" name="Google Shape;525;p39"/>
          <p:cNvSpPr txBox="1"/>
          <p:nvPr/>
        </p:nvSpPr>
        <p:spPr>
          <a:xfrm>
            <a:off x="1206478" y="3582480"/>
            <a:ext cx="7597800" cy="6818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Impaired digestion (enzymes, bile acids)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Damaged intestinal mucosa</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absorptive surface area</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Dysbiosis and inflammation</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Correct nutrient deficiencies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Improve digestive capacity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inflammation and support mucosal healing</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Individualized elimination diets (as indicated)</a:t>
            </a:r>
            <a:endParaRPr/>
          </a:p>
          <a:p>
            <a:pPr indent="-457200" lvl="0" marL="45720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526" name="Google Shape;526;p39"/>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527" name="Google Shape;527;p39"/>
          <p:cNvSpPr txBox="1"/>
          <p:nvPr/>
        </p:nvSpPr>
        <p:spPr>
          <a:xfrm>
            <a:off x="9335527" y="8180392"/>
            <a:ext cx="8146500" cy="1708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Times"/>
              <a:buNone/>
            </a:pPr>
            <a:r>
              <a:rPr b="1" i="0" lang="en-US" sz="18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CBC, ferritin, iron studies, B12, folate</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25-OH vitamin D, Calcium, magnesium, Zinc</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Stool fat or elastase (pancreatic insufficiency) or other stool tests as necesary</a:t>
            </a:r>
            <a:endParaRPr/>
          </a:p>
        </p:txBody>
      </p:sp>
      <p:graphicFrame>
        <p:nvGraphicFramePr>
          <p:cNvPr id="528" name="Google Shape;528;p39"/>
          <p:cNvGraphicFramePr/>
          <p:nvPr/>
        </p:nvGraphicFramePr>
        <p:xfrm>
          <a:off x="9382100" y="3864076"/>
          <a:ext cx="3000000" cy="3000000"/>
        </p:xfrm>
        <a:graphic>
          <a:graphicData uri="http://schemas.openxmlformats.org/drawingml/2006/table">
            <a:tbl>
              <a:tblPr bandRow="1">
                <a:noFill/>
                <a:tableStyleId>{81BB50B0-6FA8-4905-9805-7646F599B48B}</a:tableStyleId>
              </a:tblPr>
              <a:tblGrid>
                <a:gridCol w="2950250"/>
                <a:gridCol w="2731350"/>
                <a:gridCol w="2903625"/>
              </a:tblGrid>
              <a:tr h="3021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Purpose</a:t>
                      </a:r>
                      <a:endParaRPr/>
                    </a:p>
                  </a:txBody>
                  <a:tcPr marT="12700" marB="12700" marR="12700" marL="12700" anchor="ctr"/>
                </a:tc>
              </a:tr>
              <a:tr h="3021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1.0–1.5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Tissue repair</a:t>
                      </a:r>
                      <a:endParaRPr/>
                    </a:p>
                  </a:txBody>
                  <a:tcPr marT="12700" marB="12700" marR="12700" marL="12700" anchor="ctr"/>
                </a:tc>
              </a:tr>
              <a:tr h="4683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Fat-soluble vitamins (A, D, E, K)</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Replace malabsorption losses</a:t>
                      </a:r>
                      <a:endParaRPr/>
                    </a:p>
                  </a:txBody>
                  <a:tcPr marT="12700" marB="12700" marR="12700" marL="12700" anchor="ctr"/>
                </a:tc>
              </a:tr>
              <a:tr h="3021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B12</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500–1,000 mcg/day (oral/IM)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Neurologic &amp; hematologic health</a:t>
                      </a:r>
                      <a:endParaRPr/>
                    </a:p>
                  </a:txBody>
                  <a:tcPr marT="12700" marB="12700" marR="12700" marL="12700" anchor="ctr"/>
                </a:tc>
              </a:tr>
              <a:tr h="3021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Iron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Prevent anemia</a:t>
                      </a:r>
                      <a:endParaRPr/>
                    </a:p>
                  </a:txBody>
                  <a:tcPr marT="12700" marB="12700" marR="12700" marL="12700" anchor="ctr"/>
                </a:tc>
              </a:tr>
              <a:tr h="3021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Calcium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1,000–1,200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Bone protection</a:t>
                      </a:r>
                      <a:endParaRPr/>
                    </a:p>
                  </a:txBody>
                  <a:tcPr marT="12700" marB="12700" marR="12700" marL="12700" anchor="ctr"/>
                </a:tc>
              </a:tr>
              <a:tr h="3021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Neuromuscular balance</a:t>
                      </a:r>
                      <a:endParaRPr/>
                    </a:p>
                  </a:txBody>
                  <a:tcPr marT="12700" marB="12700" marR="12700" marL="12700" anchor="ctr"/>
                </a:tc>
              </a:tr>
              <a:tr h="4683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8–30 mg/day (short-term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Immune &amp; mucosal integrity</a:t>
                      </a:r>
                      <a:endParaRPr/>
                    </a:p>
                  </a:txBody>
                  <a:tcPr marT="12700" marB="12700" marR="12700" marL="12700" anchor="ctr"/>
                </a:tc>
              </a:tr>
              <a:tr h="4683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Digestive enzymes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Per diagnosis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Improve macronutrient absorption</a:t>
                      </a:r>
                      <a:endParaRPr/>
                    </a:p>
                  </a:txBody>
                  <a:tcPr marT="12700" marB="12700" marR="12700" marL="12700" anchor="ctr"/>
                </a:tc>
              </a:tr>
              <a:tr h="4683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Probiotics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Strain-specific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Gut barrier &amp; microbiome support</a:t>
                      </a:r>
                      <a:endParaRPr/>
                    </a:p>
                  </a:txBody>
                  <a:tcPr marT="12700" marB="12700" marR="12700" marL="12700" anchor="ct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4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534" name="Google Shape;534;p40"/>
          <p:cNvGrpSpPr/>
          <p:nvPr/>
        </p:nvGrpSpPr>
        <p:grpSpPr>
          <a:xfrm>
            <a:off x="-528020" y="-83715"/>
            <a:ext cx="19048363" cy="3086121"/>
            <a:chOff x="-3" y="-1"/>
            <a:chExt cx="19048361" cy="3086120"/>
          </a:xfrm>
        </p:grpSpPr>
        <p:sp>
          <p:nvSpPr>
            <p:cNvPr id="535" name="Google Shape;535;p4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536" name="Google Shape;536;p4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537" name="Google Shape;537;p40"/>
          <p:cNvSpPr txBox="1"/>
          <p:nvPr/>
        </p:nvSpPr>
        <p:spPr>
          <a:xfrm>
            <a:off x="1061617" y="588462"/>
            <a:ext cx="16981342" cy="5915661"/>
          </a:xfrm>
          <a:prstGeom prst="rect">
            <a:avLst/>
          </a:prstGeom>
          <a:noFill/>
          <a:ln>
            <a:noFill/>
          </a:ln>
        </p:spPr>
        <p:txBody>
          <a:bodyPr anchorCtr="0" anchor="t" bIns="0" lIns="0" spcFirstLastPara="1" rIns="0" wrap="square" tIns="0">
            <a:spAutoFit/>
          </a:bodyPr>
          <a:lstStyle/>
          <a:p>
            <a:pPr indent="0" lvl="0" marL="0" marR="0" rtl="0" algn="l">
              <a:lnSpc>
                <a:spcPct val="165454"/>
              </a:lnSpc>
              <a:spcBef>
                <a:spcPts val="0"/>
              </a:spcBef>
              <a:spcAft>
                <a:spcPts val="0"/>
              </a:spcAft>
              <a:buClr>
                <a:srgbClr val="FFFFFF"/>
              </a:buClr>
              <a:buSzPts val="5500"/>
              <a:buFont typeface="Poppins"/>
              <a:buNone/>
            </a:pPr>
            <a:r>
              <a:rPr b="0" i="0" lang="en-US" sz="5500" u="none" cap="none" strike="noStrike">
                <a:solidFill>
                  <a:srgbClr val="FFFFFF"/>
                </a:solidFill>
                <a:latin typeface="Poppins"/>
                <a:ea typeface="Poppins"/>
                <a:cs typeface="Poppins"/>
                <a:sym typeface="Poppins"/>
              </a:rPr>
              <a:t>Summary Table - Mastication, Swallowing, and Nutrient Absorption Disorders</a:t>
            </a:r>
            <a:endParaRPr b="0" i="0" sz="3600" u="none" cap="none" strike="noStrike">
              <a:solidFill>
                <a:srgbClr val="000000"/>
              </a:solidFill>
              <a:latin typeface="Helvetica Neue"/>
              <a:ea typeface="Helvetica Neue"/>
              <a:cs typeface="Helvetica Neue"/>
              <a:sym typeface="Helvetica Neue"/>
            </a:endParaRPr>
          </a:p>
          <a:p>
            <a:pPr indent="0" lvl="0" marL="0" marR="0" rtl="0" algn="l">
              <a:lnSpc>
                <a:spcPct val="252777"/>
              </a:lnSpc>
              <a:spcBef>
                <a:spcPts val="0"/>
              </a:spcBef>
              <a:spcAft>
                <a:spcPts val="0"/>
              </a:spcAft>
              <a:buClr>
                <a:srgbClr val="FFFFFF"/>
              </a:buClr>
              <a:buSzPts val="3600"/>
              <a:buFont typeface="Poppins"/>
              <a:buNone/>
            </a:pPr>
            <a:r>
              <a:t/>
            </a:r>
            <a:endParaRPr b="0" i="0" sz="3600" u="none" cap="none" strike="noStrike">
              <a:solidFill>
                <a:srgbClr val="000000"/>
              </a:solidFill>
              <a:latin typeface="Helvetica Neue"/>
              <a:ea typeface="Helvetica Neue"/>
              <a:cs typeface="Helvetica Neue"/>
              <a:sym typeface="Helvetica Neue"/>
            </a:endParaRPr>
          </a:p>
          <a:p>
            <a:pPr indent="0" lvl="0" marL="0" marR="0" rtl="0" algn="l">
              <a:lnSpc>
                <a:spcPct val="252777"/>
              </a:lnSpc>
              <a:spcBef>
                <a:spcPts val="0"/>
              </a:spcBef>
              <a:spcAft>
                <a:spcPts val="0"/>
              </a:spcAft>
              <a:buClr>
                <a:srgbClr val="FFFFFF"/>
              </a:buClr>
              <a:buSzPts val="3600"/>
              <a:buFont typeface="Poppins"/>
              <a:buNone/>
            </a:pPr>
            <a:r>
              <a:t/>
            </a:r>
            <a:endParaRPr b="0" i="0" sz="36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3600"/>
              <a:buFont typeface="Times"/>
              <a:buNone/>
            </a:pPr>
            <a:r>
              <a:t/>
            </a:r>
            <a:endParaRPr b="0" i="0" sz="3600" u="none" cap="none" strike="noStrike">
              <a:solidFill>
                <a:srgbClr val="000000"/>
              </a:solidFill>
              <a:latin typeface="Helvetica Neue"/>
              <a:ea typeface="Helvetica Neue"/>
              <a:cs typeface="Helvetica Neue"/>
              <a:sym typeface="Helvetica Neue"/>
            </a:endParaRPr>
          </a:p>
        </p:txBody>
      </p:sp>
      <p:sp>
        <p:nvSpPr>
          <p:cNvPr id="538" name="Google Shape;538;p4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539" name="Google Shape;539;p40"/>
          <p:cNvGraphicFramePr/>
          <p:nvPr/>
        </p:nvGraphicFramePr>
        <p:xfrm>
          <a:off x="915987" y="3067672"/>
          <a:ext cx="3000000" cy="3000000"/>
        </p:xfrm>
        <a:graphic>
          <a:graphicData uri="http://schemas.openxmlformats.org/drawingml/2006/table">
            <a:tbl>
              <a:tblPr bandRow="1">
                <a:noFill/>
                <a:tableStyleId>{81BB50B0-6FA8-4905-9805-7646F599B48B}</a:tableStyleId>
              </a:tblPr>
              <a:tblGrid>
                <a:gridCol w="4069425"/>
                <a:gridCol w="2919225"/>
                <a:gridCol w="2491325"/>
                <a:gridCol w="4451025"/>
                <a:gridCol w="2877650"/>
              </a:tblGrid>
              <a:tr h="7493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Condition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Primary Nutrition Drivers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MNT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Key Nutrients &amp; Supplementation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Relevant Labs</a:t>
                      </a:r>
                      <a:endParaRPr/>
                    </a:p>
                  </a:txBody>
                  <a:tcPr marT="12700" marB="12700" marR="12700" marL="12700" anchor="ctr"/>
                </a:tc>
              </a:tr>
              <a:tr h="14735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Mastication Disorders</a:t>
                      </a:r>
                      <a:r>
                        <a:rPr b="0" lang="en-US" sz="2200" u="none" cap="none" strike="noStrike"/>
                        <a:t> (poor dentition, TMJ, oral pain)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Impaired chewing, avoidance of protein/fiber foods, ↓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Maintain energy &amp; protein with minimal chewing; texture modification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Protein (1.0–1.2 g/kg), Energy (25–30 kcal/kg), Calcium, Vitamin D, B-complex, Omega-3s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Weight trends, Vitamin D, B12</a:t>
                      </a:r>
                      <a:endParaRPr/>
                    </a:p>
                  </a:txBody>
                  <a:tcPr marT="12700" marB="12700" marR="12700" marL="12700" anchor="ctr"/>
                </a:tc>
              </a:tr>
              <a:tr h="14605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Swallowing Disorders (Dysphagia)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Impaired oral/pharyngeal/esophageal phase, aspiration risk, dehydration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Safe swallowing, texture-modified diets, thickened liquids, hydration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Protein (1.0–1.2 g/kg), Energy (25–35 kcal/kg), Fluids (thickened as needed), Vitamin D, Calcium, Fiber (texture-safe)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Weight trends, Electrolytes, B12, Albumin/prealbumin*</a:t>
                      </a:r>
                      <a:endParaRPr/>
                    </a:p>
                  </a:txBody>
                  <a:tcPr marT="12700" marB="12700" marR="12700" marL="12700" anchor="ctr"/>
                </a:tc>
              </a:tr>
              <a:tr h="147415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Nutrient Absorption Disorders (Malabsorption)</a:t>
                      </a:r>
                      <a:r>
                        <a:rPr b="0" lang="en-US" sz="2200" u="none" cap="none" strike="noStrike"/>
                        <a:t> (celiac, IBD, SIBO, pancreatic insufficiency, bariatric surgery)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Impaired digestion, mucosal damage, ↓ absorptive surface, dysbiosis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Correct deficiencies, improve digestion, support mucosal healing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Protein (1.0–1.5 g/kg), Vitamins A/D/E/K, B12, Iron, Calcium, Magnesium, Zinc, Digestive enzymes, Probiotics (strain-specific)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CBC, Ferritin/iron studies, B12, Folate, Vitamin D, Ca/Mg/Zn, Stool fat or elastase</a:t>
                      </a:r>
                      <a:endParaRPr/>
                    </a:p>
                  </a:txBody>
                  <a:tcPr marT="12700" marB="12700" marR="12700" marL="12700" anchor="ctr"/>
                </a:tc>
              </a:tr>
              <a:tr h="14735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latin typeface="Times"/>
                          <a:ea typeface="Times"/>
                          <a:cs typeface="Times"/>
                          <a:sym typeface="Times"/>
                        </a:rPr>
                        <a:t>Combined / High-Risk States</a:t>
                      </a:r>
                      <a:r>
                        <a:rPr b="0" lang="en-US" sz="2200" u="none" cap="none" strike="noStrike"/>
                        <a:t> (older adults, neurologic disease, cancer)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Multiple intake barriers, hypercatabolism, sarcopenia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Early intervention, fortified texture-modified diets, ONS/enteral support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High-protein ONS, Vitamin D, Calcium, B-complex, Electrolytes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latin typeface="Times"/>
                          <a:ea typeface="Times"/>
                          <a:cs typeface="Times"/>
                          <a:sym typeface="Times"/>
                        </a:rPr>
                        <a:t>Weight trends, Electrolytes, Micronutrient panels</a:t>
                      </a:r>
                      <a:endParaRPr/>
                    </a:p>
                  </a:txBody>
                  <a:tcPr marT="12700" marB="12700" marR="12700" marL="12700" anchor="ctr"/>
                </a:tc>
              </a:tr>
            </a:tbl>
          </a:graphicData>
        </a:graphic>
      </p:graphicFrame>
      <p:sp>
        <p:nvSpPr>
          <p:cNvPr id="540" name="Google Shape;540;p40"/>
          <p:cNvSpPr/>
          <p:nvPr/>
        </p:nvSpPr>
        <p:spPr>
          <a:xfrm>
            <a:off x="16926300" y="1422775"/>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4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546" name="Google Shape;546;p41"/>
          <p:cNvGrpSpPr/>
          <p:nvPr/>
        </p:nvGrpSpPr>
        <p:grpSpPr>
          <a:xfrm>
            <a:off x="-528020" y="-83715"/>
            <a:ext cx="19048363" cy="3086121"/>
            <a:chOff x="-3" y="-1"/>
            <a:chExt cx="19048361" cy="3086120"/>
          </a:xfrm>
        </p:grpSpPr>
        <p:sp>
          <p:nvSpPr>
            <p:cNvPr id="547" name="Google Shape;547;p4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548" name="Google Shape;548;p4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549" name="Google Shape;549;p41"/>
          <p:cNvSpPr txBox="1"/>
          <p:nvPr/>
        </p:nvSpPr>
        <p:spPr>
          <a:xfrm>
            <a:off x="1200593" y="1073757"/>
            <a:ext cx="16981342" cy="11290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MNT for Pulmonary Disorders</a:t>
            </a:r>
            <a:endParaRPr/>
          </a:p>
        </p:txBody>
      </p:sp>
      <p:sp>
        <p:nvSpPr>
          <p:cNvPr id="550" name="Google Shape;550;p4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1" name="Google Shape;551;p41"/>
          <p:cNvSpPr txBox="1"/>
          <p:nvPr/>
        </p:nvSpPr>
        <p:spPr>
          <a:xfrm>
            <a:off x="1272149" y="3255307"/>
            <a:ext cx="8130303" cy="6468722"/>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200"/>
              <a:buFont typeface="Times"/>
              <a:buNone/>
            </a:pPr>
            <a:r>
              <a:rPr b="1" i="0" lang="en-US" sz="2200" u="none" cap="none" strike="noStrike">
                <a:solidFill>
                  <a:srgbClr val="000000"/>
                </a:solidFill>
                <a:latin typeface="Times"/>
                <a:ea typeface="Times"/>
                <a:cs typeface="Times"/>
                <a:sym typeface="Times"/>
              </a:rPr>
              <a:t>Primary Nutrition Mechanisms</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Increased work of breathing</a:t>
            </a:r>
            <a:r>
              <a:rPr b="0" i="0" lang="en-US" sz="2200" u="none" cap="none" strike="noStrike">
                <a:solidFill>
                  <a:srgbClr val="000000"/>
                </a:solidFill>
                <a:latin typeface="Times"/>
                <a:ea typeface="Times"/>
                <a:cs typeface="Times"/>
                <a:sym typeface="Times"/>
              </a:rPr>
              <a:t> → elevated resting energy expenditure</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Respiratory muscle catabolism</a:t>
            </a:r>
            <a:r>
              <a:rPr b="0" i="0" lang="en-US" sz="2200" u="none" cap="none" strike="noStrike">
                <a:solidFill>
                  <a:srgbClr val="000000"/>
                </a:solidFill>
                <a:latin typeface="Times"/>
                <a:ea typeface="Times"/>
                <a:cs typeface="Times"/>
                <a:sym typeface="Times"/>
              </a:rPr>
              <a:t> and loss of lean body mass</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Chronic inflammation and oxidative stress</a:t>
            </a:r>
            <a:r>
              <a:rPr b="0" i="0" lang="en-US" sz="2200" u="none" cap="none" strike="noStrike">
                <a:solidFill>
                  <a:srgbClr val="000000"/>
                </a:solidFill>
                <a:latin typeface="Times"/>
                <a:ea typeface="Times"/>
                <a:cs typeface="Times"/>
                <a:sym typeface="Times"/>
              </a:rPr>
              <a:t> affecting lung tissue</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Altered macronutrient metabolism</a:t>
            </a:r>
            <a:r>
              <a:rPr b="0" i="0" lang="en-US" sz="2200" u="none" cap="none" strike="noStrike">
                <a:solidFill>
                  <a:srgbClr val="000000"/>
                </a:solidFill>
                <a:latin typeface="Times"/>
                <a:ea typeface="Times"/>
                <a:cs typeface="Times"/>
                <a:sym typeface="Times"/>
              </a:rPr>
              <a:t> (excess carbohydrate ↑ CO₂ production)</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Hypoxemia</a:t>
            </a:r>
            <a:r>
              <a:rPr b="0" i="0" lang="en-US" sz="2200" u="none" cap="none" strike="noStrike">
                <a:solidFill>
                  <a:srgbClr val="000000"/>
                </a:solidFill>
                <a:latin typeface="Times"/>
                <a:ea typeface="Times"/>
                <a:cs typeface="Times"/>
                <a:sym typeface="Times"/>
              </a:rPr>
              <a:t> impairing cellular energy metabolism</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Dyspnea, fatigue, and early satiety</a:t>
            </a:r>
            <a:r>
              <a:rPr b="0" i="0" lang="en-US" sz="2200" u="none" cap="none" strike="noStrike">
                <a:solidFill>
                  <a:srgbClr val="000000"/>
                </a:solidFill>
                <a:latin typeface="Times"/>
                <a:ea typeface="Times"/>
                <a:cs typeface="Times"/>
                <a:sym typeface="Times"/>
              </a:rPr>
              <a:t> limiting oral intake</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Medication-related nutrient effects</a:t>
            </a:r>
            <a:r>
              <a:rPr b="0" i="0" lang="en-US" sz="2200" u="none" cap="none" strike="noStrike">
                <a:solidFill>
                  <a:srgbClr val="000000"/>
                </a:solidFill>
                <a:latin typeface="Times"/>
                <a:ea typeface="Times"/>
                <a:cs typeface="Times"/>
                <a:sym typeface="Times"/>
              </a:rPr>
              <a:t> (corticosteroids, bronchodilators, diuretics)</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Fluid and electrolyte imbalance</a:t>
            </a:r>
            <a:r>
              <a:rPr b="0" i="0" lang="en-US" sz="2200" u="none" cap="none" strike="noStrike">
                <a:solidFill>
                  <a:srgbClr val="000000"/>
                </a:solidFill>
                <a:latin typeface="Times"/>
                <a:ea typeface="Times"/>
                <a:cs typeface="Times"/>
                <a:sym typeface="Times"/>
              </a:rPr>
              <a:t> (especially sodium and potassium)</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Risk of </a:t>
            </a:r>
            <a:r>
              <a:rPr b="1" i="0" lang="en-US" sz="2200" u="none" cap="none" strike="noStrike">
                <a:solidFill>
                  <a:srgbClr val="000000"/>
                </a:solidFill>
                <a:latin typeface="Times"/>
                <a:ea typeface="Times"/>
                <a:cs typeface="Times"/>
                <a:sym typeface="Times"/>
              </a:rPr>
              <a:t>malnutrition or sarcopenic obesity</a:t>
            </a:r>
            <a:endParaRPr/>
          </a:p>
        </p:txBody>
      </p:sp>
      <p:sp>
        <p:nvSpPr>
          <p:cNvPr id="552" name="Google Shape;552;p41"/>
          <p:cNvSpPr txBox="1"/>
          <p:nvPr/>
        </p:nvSpPr>
        <p:spPr>
          <a:xfrm>
            <a:off x="9857350" y="3356907"/>
            <a:ext cx="8130304" cy="63779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100"/>
              <a:buFont typeface="Times"/>
              <a:buNone/>
            </a:pPr>
            <a:r>
              <a:rPr b="1" i="0" lang="en-US" sz="21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Meet increased energy needs</a:t>
            </a:r>
            <a:r>
              <a:rPr b="0" i="0" lang="en-US" sz="2100" u="none" cap="none" strike="noStrike">
                <a:solidFill>
                  <a:srgbClr val="000000"/>
                </a:solidFill>
                <a:latin typeface="Times"/>
                <a:ea typeface="Times"/>
                <a:cs typeface="Times"/>
                <a:sym typeface="Times"/>
              </a:rPr>
              <a:t> without overfeeding</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Preserve respiratory and skeletal muscle mass</a:t>
            </a:r>
            <a:r>
              <a:rPr b="0" i="0" lang="en-US" sz="2100" u="none" cap="none" strike="noStrike">
                <a:solidFill>
                  <a:srgbClr val="000000"/>
                </a:solidFill>
                <a:latin typeface="Times"/>
                <a:ea typeface="Times"/>
                <a:cs typeface="Times"/>
                <a:sym typeface="Times"/>
              </a:rPr>
              <a:t> through adequate protein</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Optimize macronutrient balance</a:t>
            </a:r>
            <a:r>
              <a:rPr b="0" i="0" lang="en-US" sz="2100" u="none" cap="none" strike="noStrike">
                <a:solidFill>
                  <a:srgbClr val="000000"/>
                </a:solidFill>
                <a:latin typeface="Times"/>
                <a:ea typeface="Times"/>
                <a:cs typeface="Times"/>
                <a:sym typeface="Times"/>
              </a:rPr>
              <a:t> to minimize CO₂ burden and ventilatory demand</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Reduce inflammation and oxidative stress</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Prevent or treat malnutrition and unintended weight loss</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Support immune function</a:t>
            </a:r>
            <a:r>
              <a:rPr b="0" i="0" lang="en-US" sz="2100" u="none" cap="none" strike="noStrike">
                <a:solidFill>
                  <a:srgbClr val="000000"/>
                </a:solidFill>
                <a:latin typeface="Times"/>
                <a:ea typeface="Times"/>
                <a:cs typeface="Times"/>
                <a:sym typeface="Times"/>
              </a:rPr>
              <a:t> and reduce infection risk</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Maintain bone health</a:t>
            </a:r>
            <a:r>
              <a:rPr b="0" i="0" lang="en-US" sz="2100" u="none" cap="none" strike="noStrike">
                <a:solidFill>
                  <a:srgbClr val="000000"/>
                </a:solidFill>
                <a:latin typeface="Times"/>
                <a:ea typeface="Times"/>
                <a:cs typeface="Times"/>
                <a:sym typeface="Times"/>
              </a:rPr>
              <a:t>, particularly in steroid-treated patients</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Manage fluid and electrolyte balance</a:t>
            </a:r>
            <a:r>
              <a:rPr b="0" i="0" lang="en-US" sz="2100" u="none" cap="none" strike="noStrike">
                <a:solidFill>
                  <a:srgbClr val="000000"/>
                </a:solidFill>
                <a:latin typeface="Times"/>
                <a:ea typeface="Times"/>
                <a:cs typeface="Times"/>
                <a:sym typeface="Times"/>
              </a:rPr>
              <a:t> to support cardiopulmonary function</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Improve functional capacity, exercise tolerance, and quality of life</a:t>
            </a:r>
            <a:endParaRPr/>
          </a:p>
          <a:p>
            <a:pPr indent="-317500" lvl="0" marL="457200" marR="0" rtl="0" algn="l">
              <a:lnSpc>
                <a:spcPct val="100000"/>
              </a:lnSpc>
              <a:spcBef>
                <a:spcPts val="1200"/>
              </a:spcBef>
              <a:spcAft>
                <a:spcPts val="0"/>
              </a:spcAft>
              <a:buClr>
                <a:srgbClr val="000000"/>
              </a:buClr>
              <a:buSzPts val="2100"/>
              <a:buFont typeface="Times"/>
              <a:buAutoNum type="arabicPeriod"/>
            </a:pPr>
            <a:r>
              <a:rPr b="1" i="0" lang="en-US" sz="2100" u="none" cap="none" strike="noStrike">
                <a:solidFill>
                  <a:srgbClr val="000000"/>
                </a:solidFill>
                <a:latin typeface="Times"/>
                <a:ea typeface="Times"/>
                <a:cs typeface="Times"/>
                <a:sym typeface="Times"/>
              </a:rPr>
              <a:t>Adapt nutrition therapy across disease severity and care settings</a:t>
            </a:r>
            <a:r>
              <a:rPr b="0" i="0" lang="en-US" sz="2100" u="none" cap="none" strike="noStrike">
                <a:solidFill>
                  <a:srgbClr val="000000"/>
                </a:solidFill>
                <a:latin typeface="Times"/>
                <a:ea typeface="Times"/>
                <a:cs typeface="Times"/>
                <a:sym typeface="Times"/>
              </a:rPr>
              <a:t> (outpatient, inpatient, ICU)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grpSp>
        <p:nvGrpSpPr>
          <p:cNvPr id="87" name="Google Shape;87;p4"/>
          <p:cNvGrpSpPr/>
          <p:nvPr/>
        </p:nvGrpSpPr>
        <p:grpSpPr>
          <a:xfrm>
            <a:off x="-380180" y="-14"/>
            <a:ext cx="19048357" cy="3086121"/>
            <a:chOff x="-1" y="-1"/>
            <a:chExt cx="19048355" cy="3086120"/>
          </a:xfrm>
        </p:grpSpPr>
        <p:sp>
          <p:nvSpPr>
            <p:cNvPr id="88" name="Google Shape;88;p4"/>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9" name="Google Shape;89;p4"/>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0" name="Google Shape;90;p4"/>
          <p:cNvSpPr txBox="1"/>
          <p:nvPr/>
        </p:nvSpPr>
        <p:spPr>
          <a:xfrm>
            <a:off x="1275347" y="1184945"/>
            <a:ext cx="16800356" cy="9562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Acne Vulgaris</a:t>
            </a:r>
            <a:endParaRPr/>
          </a:p>
        </p:txBody>
      </p:sp>
      <p:sp>
        <p:nvSpPr>
          <p:cNvPr id="91" name="Google Shape;91;p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2" name="Google Shape;92;p4"/>
          <p:cNvSpPr txBox="1"/>
          <p:nvPr/>
        </p:nvSpPr>
        <p:spPr>
          <a:xfrm>
            <a:off x="992190" y="4174225"/>
            <a:ext cx="6513900" cy="5017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Hyperinsulinemia → ↑ IGF-1 → ↑ sebum &amp; keratinocyte proliferation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Androgen sensitivity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Inflammatory lipid mediators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Low–glycemic–load diet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ultra-processed carbohydrates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Consider dairy reduction (especially skim milk)</a:t>
            </a:r>
            <a:endParaRPr/>
          </a:p>
        </p:txBody>
      </p:sp>
      <p:graphicFrame>
        <p:nvGraphicFramePr>
          <p:cNvPr id="93" name="Google Shape;93;p4"/>
          <p:cNvGraphicFramePr/>
          <p:nvPr/>
        </p:nvGraphicFramePr>
        <p:xfrm>
          <a:off x="10125075" y="3908885"/>
          <a:ext cx="3000000" cy="3000000"/>
        </p:xfrm>
        <a:graphic>
          <a:graphicData uri="http://schemas.openxmlformats.org/drawingml/2006/table">
            <a:tbl>
              <a:tblPr bandRow="1">
                <a:noFill/>
                <a:tableStyleId>{81BB50B0-6FA8-4905-9805-7646F599B48B}</a:tableStyleId>
              </a:tblPr>
              <a:tblGrid>
                <a:gridCol w="2773325"/>
                <a:gridCol w="1895075"/>
                <a:gridCol w="2926400"/>
              </a:tblGrid>
              <a:tr h="870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Dose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Purpose</a:t>
                      </a:r>
                      <a:endParaRPr/>
                    </a:p>
                  </a:txBody>
                  <a:tcPr marT="12700" marB="12700" marR="12700" marL="12700" anchor="ctr"/>
                </a:tc>
              </a:tr>
              <a:tr h="870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15–30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Sebum regulation, immune balance</a:t>
                      </a:r>
                      <a:endParaRPr/>
                    </a:p>
                  </a:txBody>
                  <a:tcPr marT="12700" marB="12700" marR="12700" marL="12700" anchor="ctr"/>
                </a:tc>
              </a:tr>
              <a:tr h="561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1–3 g EPA/DHA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inflammatory eicosanoids</a:t>
                      </a:r>
                      <a:endParaRPr/>
                    </a:p>
                  </a:txBody>
                  <a:tcPr marT="12700" marB="12700" marR="12700" marL="12700" anchor="ctr"/>
                </a:tc>
              </a:tr>
              <a:tr h="870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Vitamin A (food-based preferred)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Keratinocyte regulation</a:t>
                      </a:r>
                      <a:endParaRPr/>
                    </a:p>
                  </a:txBody>
                  <a:tcPr marT="12700" marB="12700" marR="12700" marL="12700" anchor="ctr"/>
                </a:tc>
              </a:tr>
              <a:tr h="5615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Probiotics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Multi-strain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Gut–skin axis support</a:t>
                      </a:r>
                      <a:endParaRPr/>
                    </a:p>
                  </a:txBody>
                  <a:tcPr marT="12700" marB="12700" marR="12700" marL="12700" anchor="ctr"/>
                </a:tc>
              </a:tr>
            </a:tbl>
          </a:graphicData>
        </a:graphic>
      </p:graphicFrame>
      <p:sp>
        <p:nvSpPr>
          <p:cNvPr id="94" name="Google Shape;94;p4"/>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95" name="Google Shape;95;p4"/>
          <p:cNvSpPr txBox="1"/>
          <p:nvPr/>
        </p:nvSpPr>
        <p:spPr>
          <a:xfrm>
            <a:off x="10125032" y="8260081"/>
            <a:ext cx="3000000" cy="1800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Fasting insulin, HbA1c</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Zinc (plasma or RBC)</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Androgens (if refractory)</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4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558" name="Google Shape;558;p42"/>
          <p:cNvGrpSpPr/>
          <p:nvPr/>
        </p:nvGrpSpPr>
        <p:grpSpPr>
          <a:xfrm>
            <a:off x="-528020" y="-83715"/>
            <a:ext cx="19048363" cy="3086121"/>
            <a:chOff x="-3" y="-1"/>
            <a:chExt cx="19048361" cy="3086120"/>
          </a:xfrm>
        </p:grpSpPr>
        <p:sp>
          <p:nvSpPr>
            <p:cNvPr id="559" name="Google Shape;559;p4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560" name="Google Shape;560;p4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561" name="Google Shape;561;p42"/>
          <p:cNvSpPr txBox="1"/>
          <p:nvPr/>
        </p:nvSpPr>
        <p:spPr>
          <a:xfrm>
            <a:off x="1061617" y="588459"/>
            <a:ext cx="16981342" cy="3402444"/>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MNT for Chronic Obstructive Pulmonary Disease (COPD)</a:t>
            </a:r>
            <a:endParaRPr/>
          </a:p>
        </p:txBody>
      </p:sp>
      <p:sp>
        <p:nvSpPr>
          <p:cNvPr id="562" name="Google Shape;562;p4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3" name="Google Shape;563;p42"/>
          <p:cNvSpPr txBox="1"/>
          <p:nvPr/>
        </p:nvSpPr>
        <p:spPr>
          <a:xfrm>
            <a:off x="1206478" y="3582480"/>
            <a:ext cx="7597800" cy="7865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 Work of breathing → ↑ energy expenditure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Respiratory muscle wasting and sarcopenia</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inflammation and oxidative stress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Excess carbohydrate → ↑ CO₂ production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Early satiety and dyspnea with meals</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protein–energy malnutrition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Preserve respiratory muscle mass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Optimize macronutrient balance to reduce CO₂ burden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inflammation</a:t>
            </a:r>
            <a:endParaRPr/>
          </a:p>
          <a:p>
            <a:pPr indent="-457200" lvl="0" marL="45720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457200" lvl="0" marL="45720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p:txBody>
      </p:sp>
      <p:sp>
        <p:nvSpPr>
          <p:cNvPr id="564" name="Google Shape;564;p42"/>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565" name="Google Shape;565;p42"/>
          <p:cNvSpPr txBox="1"/>
          <p:nvPr/>
        </p:nvSpPr>
        <p:spPr>
          <a:xfrm>
            <a:off x="8848487" y="8002592"/>
            <a:ext cx="8146500" cy="2170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Weight trends, BMI</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Vitamin D</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Magnesium</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CRP</a:t>
            </a:r>
            <a:endParaRPr/>
          </a:p>
        </p:txBody>
      </p:sp>
      <p:graphicFrame>
        <p:nvGraphicFramePr>
          <p:cNvPr id="566" name="Google Shape;566;p42"/>
          <p:cNvGraphicFramePr/>
          <p:nvPr/>
        </p:nvGraphicFramePr>
        <p:xfrm>
          <a:off x="8660855" y="3822120"/>
          <a:ext cx="3000000" cy="3000000"/>
        </p:xfrm>
        <a:graphic>
          <a:graphicData uri="http://schemas.openxmlformats.org/drawingml/2006/table">
            <a:tbl>
              <a:tblPr bandRow="1">
                <a:noFill/>
                <a:tableStyleId>{81BB50B0-6FA8-4905-9805-7646F599B48B}</a:tableStyleId>
              </a:tblPr>
              <a:tblGrid>
                <a:gridCol w="2711700"/>
                <a:gridCol w="3513475"/>
                <a:gridCol w="3007775"/>
              </a:tblGrid>
              <a:tr h="3429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Purpose</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25–30 kcal/kg/day (up to 35 if underweight)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Meet ↑ metabolic needs</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1.2–1.5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Respiratory muscle preservation</a:t>
                      </a:r>
                      <a:endParaRPr/>
                    </a:p>
                  </a:txBody>
                  <a:tcPr marT="12700" marB="12700" marR="12700" marL="12700" anchor="ctr"/>
                </a:tc>
              </a:tr>
              <a:tr h="543225">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highlight>
                            <a:srgbClr val="FFFF00"/>
                          </a:highlight>
                          <a:latin typeface="Times"/>
                          <a:ea typeface="Times"/>
                          <a:cs typeface="Times"/>
                          <a:sym typeface="Times"/>
                        </a:rPr>
                        <a:t>Fat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~30–45% kcal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Lower respiratory quotient</a:t>
                      </a:r>
                      <a:endParaRPr/>
                    </a:p>
                  </a:txBody>
                  <a:tcPr marT="12700" marB="12700" marR="12700" marL="12700" anchor="ctr"/>
                </a:tc>
              </a:tr>
              <a:tr h="342900">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Anti-inflammatory</a:t>
                      </a:r>
                      <a:endParaRPr/>
                    </a:p>
                  </a:txBody>
                  <a:tcPr marT="12700" marB="12700" marR="12700" marL="12700" anchor="ctr"/>
                </a:tc>
              </a:tr>
              <a:tr h="543225">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Muscle &amp; immune support</a:t>
                      </a:r>
                      <a:endParaRPr/>
                    </a:p>
                  </a:txBody>
                  <a:tcPr marT="12700" marB="12700" marR="12700" marL="12700" anchor="ctr"/>
                </a:tc>
              </a:tr>
              <a:tr h="342900">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Bronchodilation</a:t>
                      </a:r>
                      <a:endParaRPr/>
                    </a:p>
                  </a:txBody>
                  <a:tcPr marT="12700" marB="12700" marR="12700" marL="12700" anchor="ctr"/>
                </a:tc>
              </a:tr>
              <a:tr h="543225">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highlight>
                            <a:srgbClr val="FFFF00"/>
                          </a:highlight>
                          <a:latin typeface="Times"/>
                          <a:ea typeface="Times"/>
                          <a:cs typeface="Times"/>
                          <a:sym typeface="Times"/>
                        </a:rPr>
                        <a:t>Antioxidants (A, C, 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Oxidative stress defense</a:t>
                      </a:r>
                      <a:endParaRPr/>
                    </a:p>
                  </a:txBody>
                  <a:tcPr marT="12700" marB="12700" marR="12700" marL="12700" anchor="ct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4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572" name="Google Shape;572;p43"/>
          <p:cNvGrpSpPr/>
          <p:nvPr/>
        </p:nvGrpSpPr>
        <p:grpSpPr>
          <a:xfrm>
            <a:off x="-528020" y="-83715"/>
            <a:ext cx="19048363" cy="3086121"/>
            <a:chOff x="-3" y="-1"/>
            <a:chExt cx="19048361" cy="3086120"/>
          </a:xfrm>
        </p:grpSpPr>
        <p:sp>
          <p:nvSpPr>
            <p:cNvPr id="573" name="Google Shape;573;p4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574" name="Google Shape;574;p4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575" name="Google Shape;575;p43"/>
          <p:cNvSpPr txBox="1"/>
          <p:nvPr/>
        </p:nvSpPr>
        <p:spPr>
          <a:xfrm>
            <a:off x="1163217" y="913825"/>
            <a:ext cx="16981342" cy="1091043"/>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MNT for Asthma</a:t>
            </a:r>
            <a:endParaRPr/>
          </a:p>
        </p:txBody>
      </p:sp>
      <p:sp>
        <p:nvSpPr>
          <p:cNvPr id="576" name="Google Shape;576;p4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7" name="Google Shape;577;p43"/>
          <p:cNvSpPr txBox="1"/>
          <p:nvPr/>
        </p:nvSpPr>
        <p:spPr>
          <a:xfrm>
            <a:off x="1206478" y="3582480"/>
            <a:ext cx="7597800" cy="5223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Airway inflammation and hyperresponsiveness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Oxidative stress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Obesity-related inflammation (common comorbidity)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Medication-related nutrient depletion (steroids)</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inflammatory burden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immune and antioxidant defenses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Optimize body weight if indicated</a:t>
            </a:r>
            <a:endParaRPr/>
          </a:p>
        </p:txBody>
      </p:sp>
      <p:sp>
        <p:nvSpPr>
          <p:cNvPr id="578" name="Google Shape;578;p43"/>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579" name="Google Shape;579;p43"/>
          <p:cNvSpPr txBox="1"/>
          <p:nvPr/>
        </p:nvSpPr>
        <p:spPr>
          <a:xfrm>
            <a:off x="9077087" y="8053392"/>
            <a:ext cx="81465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Vitamin D</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CRP</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Weight/BM</a:t>
            </a:r>
            <a:endParaRPr/>
          </a:p>
        </p:txBody>
      </p:sp>
      <p:graphicFrame>
        <p:nvGraphicFramePr>
          <p:cNvPr id="580" name="Google Shape;580;p43"/>
          <p:cNvGraphicFramePr/>
          <p:nvPr/>
        </p:nvGraphicFramePr>
        <p:xfrm>
          <a:off x="9080500" y="3854379"/>
          <a:ext cx="3000000" cy="3000000"/>
        </p:xfrm>
        <a:graphic>
          <a:graphicData uri="http://schemas.openxmlformats.org/drawingml/2006/table">
            <a:tbl>
              <a:tblPr bandRow="1">
                <a:noFill/>
                <a:tableStyleId>{81BB50B0-6FA8-4905-9805-7646F599B48B}</a:tableStyleId>
              </a:tblPr>
              <a:tblGrid>
                <a:gridCol w="2531350"/>
                <a:gridCol w="3099600"/>
                <a:gridCol w="3314325"/>
              </a:tblGrid>
              <a:tr h="7968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Purpose</a:t>
                      </a:r>
                      <a:endParaRPr/>
                    </a:p>
                  </a:txBody>
                  <a:tcPr marT="12700" marB="12700" marR="12700" marL="12700" anchor="ctr"/>
                </a:tc>
              </a:tr>
              <a:tr h="514075">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 airway inflammation</a:t>
                      </a:r>
                      <a:endParaRPr/>
                    </a:p>
                  </a:txBody>
                  <a:tcPr marT="12700" marB="12700" marR="12700" marL="12700" anchor="ctr"/>
                </a:tc>
              </a:tr>
              <a:tr h="796800">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Smooth muscle relaxation</a:t>
                      </a:r>
                      <a:endParaRPr/>
                    </a:p>
                  </a:txBody>
                  <a:tcPr marT="12700" marB="12700" marR="12700" marL="12700" anchor="ctr"/>
                </a:tc>
              </a:tr>
              <a:tr h="514075">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Immune modulation</a:t>
                      </a:r>
                      <a:endParaRPr/>
                    </a:p>
                  </a:txBody>
                  <a:tcPr marT="12700" marB="12700" marR="12700" marL="12700" anchor="ctr"/>
                </a:tc>
              </a:tr>
              <a:tr h="514075">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200–500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Antioxidant</a:t>
                      </a:r>
                      <a:endParaRPr/>
                    </a:p>
                  </a:txBody>
                  <a:tcPr marT="12700" marB="12700" marR="12700" marL="12700" anchor="ctr"/>
                </a:tc>
              </a:tr>
              <a:tr h="796800">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highlight>
                            <a:srgbClr val="FFFF00"/>
                          </a:highlight>
                          <a:latin typeface="Times"/>
                          <a:ea typeface="Times"/>
                          <a:cs typeface="Times"/>
                          <a:sym typeface="Times"/>
                        </a:rPr>
                        <a:t>Antioxidants (A, 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Lung protection</a:t>
                      </a:r>
                      <a:endParaRPr/>
                    </a:p>
                  </a:txBody>
                  <a:tcPr marT="12700" marB="12700" marR="12700" marL="12700" anchor="ct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4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586" name="Google Shape;586;p44"/>
          <p:cNvGrpSpPr/>
          <p:nvPr/>
        </p:nvGrpSpPr>
        <p:grpSpPr>
          <a:xfrm>
            <a:off x="-528020" y="-83715"/>
            <a:ext cx="19048363" cy="3086121"/>
            <a:chOff x="-3" y="-1"/>
            <a:chExt cx="19048361" cy="3086120"/>
          </a:xfrm>
        </p:grpSpPr>
        <p:sp>
          <p:nvSpPr>
            <p:cNvPr id="587" name="Google Shape;587;p4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588" name="Google Shape;588;p4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589" name="Google Shape;589;p44"/>
          <p:cNvSpPr txBox="1"/>
          <p:nvPr/>
        </p:nvSpPr>
        <p:spPr>
          <a:xfrm>
            <a:off x="1163217" y="335974"/>
            <a:ext cx="16981342" cy="2246744"/>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MNT for Interstitial Lung Disease / Pulmonary Fibrosis</a:t>
            </a:r>
            <a:endParaRPr/>
          </a:p>
        </p:txBody>
      </p:sp>
      <p:sp>
        <p:nvSpPr>
          <p:cNvPr id="590" name="Google Shape;590;p4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1" name="Google Shape;591;p44"/>
          <p:cNvSpPr txBox="1"/>
          <p:nvPr/>
        </p:nvSpPr>
        <p:spPr>
          <a:xfrm>
            <a:off x="1206478" y="3582480"/>
            <a:ext cx="7597800" cy="5223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inflammation and fibrosis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energy expenditure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Progressive weight loss and muscle wasting</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Hypoxemia impairing metabolism</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unintended weight loss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Preserve lean body mass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antioxidant defenses</a:t>
            </a:r>
            <a:endParaRPr/>
          </a:p>
        </p:txBody>
      </p:sp>
      <p:sp>
        <p:nvSpPr>
          <p:cNvPr id="592" name="Google Shape;592;p44"/>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593" name="Google Shape;593;p44"/>
          <p:cNvSpPr txBox="1"/>
          <p:nvPr/>
        </p:nvSpPr>
        <p:spPr>
          <a:xfrm>
            <a:off x="9309099" y="8027992"/>
            <a:ext cx="81465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Weight trends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Vitamin D</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Albumin/prealbumin*</a:t>
            </a:r>
            <a:endParaRPr/>
          </a:p>
        </p:txBody>
      </p:sp>
      <p:graphicFrame>
        <p:nvGraphicFramePr>
          <p:cNvPr id="594" name="Google Shape;594;p44"/>
          <p:cNvGraphicFramePr/>
          <p:nvPr/>
        </p:nvGraphicFramePr>
        <p:xfrm>
          <a:off x="9315450" y="3860800"/>
          <a:ext cx="3000000" cy="3000000"/>
        </p:xfrm>
        <a:graphic>
          <a:graphicData uri="http://schemas.openxmlformats.org/drawingml/2006/table">
            <a:tbl>
              <a:tblPr bandRow="1">
                <a:noFill/>
                <a:tableStyleId>{81BB50B0-6FA8-4905-9805-7646F599B48B}</a:tableStyleId>
              </a:tblPr>
              <a:tblGrid>
                <a:gridCol w="1778925"/>
                <a:gridCol w="3284175"/>
                <a:gridCol w="3511675"/>
              </a:tblGrid>
              <a:tr h="7861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Purpose</a:t>
                      </a:r>
                      <a:endParaRPr/>
                    </a:p>
                  </a:txBody>
                  <a:tcPr marT="12700" marB="12700" marR="12700" marL="12700" anchor="ctr"/>
                </a:tc>
              </a:tr>
              <a:tr h="507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25–30 kcal/kg/day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Prevent weight loss</a:t>
                      </a:r>
                      <a:endParaRPr/>
                    </a:p>
                  </a:txBody>
                  <a:tcPr marT="12700" marB="12700" marR="12700" marL="12700" anchor="ctr"/>
                </a:tc>
              </a:tr>
              <a:tr h="507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1.2–1.5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Preserve lean mass</a:t>
                      </a:r>
                      <a:endParaRPr/>
                    </a:p>
                  </a:txBody>
                  <a:tcPr marT="12700" marB="12700" marR="12700" marL="12700" anchor="ctr"/>
                </a:tc>
              </a:tr>
              <a:tr h="507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a:t>
                      </a:r>
                      <a:endParaRPr/>
                    </a:p>
                  </a:txBody>
                  <a:tcPr marT="12700" marB="12700" marR="12700" marL="12700" anchor="ctr"/>
                </a:tc>
              </a:tr>
              <a:tr h="507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Muscle &amp; immune health</a:t>
                      </a:r>
                      <a:endParaRPr/>
                    </a:p>
                  </a:txBody>
                  <a:tcPr marT="12700" marB="12700" marR="12700" marL="12700" anchor="ctr"/>
                </a:tc>
              </a:tr>
              <a:tr h="786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Antioxidants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Oxidative stress reduction</a:t>
                      </a:r>
                      <a:endParaRPr/>
                    </a:p>
                  </a:txBody>
                  <a:tcPr marT="12700" marB="12700" marR="12700" marL="12700" anchor="ct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4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00" name="Google Shape;600;p45"/>
          <p:cNvGrpSpPr/>
          <p:nvPr/>
        </p:nvGrpSpPr>
        <p:grpSpPr>
          <a:xfrm>
            <a:off x="-528020" y="-83715"/>
            <a:ext cx="19048363" cy="3086121"/>
            <a:chOff x="-3" y="-1"/>
            <a:chExt cx="19048361" cy="3086120"/>
          </a:xfrm>
        </p:grpSpPr>
        <p:sp>
          <p:nvSpPr>
            <p:cNvPr id="601" name="Google Shape;601;p4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02" name="Google Shape;602;p4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03" name="Google Shape;603;p45"/>
          <p:cNvSpPr txBox="1"/>
          <p:nvPr/>
        </p:nvSpPr>
        <p:spPr>
          <a:xfrm>
            <a:off x="1239417" y="913825"/>
            <a:ext cx="16981342" cy="1091043"/>
          </a:xfrm>
          <a:prstGeom prst="rect">
            <a:avLst/>
          </a:prstGeom>
          <a:noFill/>
          <a:ln>
            <a:noFill/>
          </a:ln>
        </p:spPr>
        <p:txBody>
          <a:bodyPr anchorCtr="0" anchor="t" bIns="0" lIns="0" spcFirstLastPara="1" rIns="0" wrap="square" tIns="0">
            <a:spAutoFit/>
          </a:bodyPr>
          <a:lstStyle/>
          <a:p>
            <a:pPr indent="0" lvl="0" marL="0" marR="0" rtl="0" algn="l">
              <a:lnSpc>
                <a:spcPct val="159649"/>
              </a:lnSpc>
              <a:spcBef>
                <a:spcPts val="0"/>
              </a:spcBef>
              <a:spcAft>
                <a:spcPts val="0"/>
              </a:spcAft>
              <a:buClr>
                <a:srgbClr val="FFFFFF"/>
              </a:buClr>
              <a:buSzPts val="5700"/>
              <a:buFont typeface="Poppins"/>
              <a:buNone/>
            </a:pPr>
            <a:r>
              <a:rPr b="0" i="0" lang="en-US" sz="5700" u="none" cap="none" strike="noStrike">
                <a:solidFill>
                  <a:srgbClr val="FFFFFF"/>
                </a:solidFill>
                <a:latin typeface="Poppins"/>
                <a:ea typeface="Poppins"/>
                <a:cs typeface="Poppins"/>
                <a:sym typeface="Poppins"/>
              </a:rPr>
              <a:t>MNT for Pulmonary Hypertension</a:t>
            </a:r>
            <a:endParaRPr/>
          </a:p>
        </p:txBody>
      </p:sp>
      <p:sp>
        <p:nvSpPr>
          <p:cNvPr id="604" name="Google Shape;604;p4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5" name="Google Shape;605;p45"/>
          <p:cNvSpPr txBox="1"/>
          <p:nvPr/>
        </p:nvSpPr>
        <p:spPr>
          <a:xfrm>
            <a:off x="1206478" y="3582480"/>
            <a:ext cx="7597800" cy="5223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Right-sided heart failure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Fluid retention and edema</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energy needs with fatigue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Medication-related electrolyte shifts</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Focus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Control sodium and fluid balance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Prevent malnutrition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cardiovascular health</a:t>
            </a:r>
            <a:endParaRPr/>
          </a:p>
        </p:txBody>
      </p:sp>
      <p:sp>
        <p:nvSpPr>
          <p:cNvPr id="606" name="Google Shape;606;p45"/>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607" name="Google Shape;607;p45"/>
          <p:cNvSpPr txBox="1"/>
          <p:nvPr/>
        </p:nvSpPr>
        <p:spPr>
          <a:xfrm>
            <a:off x="9777248" y="7875592"/>
            <a:ext cx="81465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Electrolytes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Weight trends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BNP (clinical context)</a:t>
            </a:r>
            <a:endParaRPr/>
          </a:p>
        </p:txBody>
      </p:sp>
      <p:graphicFrame>
        <p:nvGraphicFramePr>
          <p:cNvPr id="608" name="Google Shape;608;p45"/>
          <p:cNvGraphicFramePr/>
          <p:nvPr/>
        </p:nvGraphicFramePr>
        <p:xfrm>
          <a:off x="9715500" y="3867150"/>
          <a:ext cx="3000000" cy="3000000"/>
        </p:xfrm>
        <a:graphic>
          <a:graphicData uri="http://schemas.openxmlformats.org/drawingml/2006/table">
            <a:tbl>
              <a:tblPr bandRow="1">
                <a:noFill/>
                <a:tableStyleId>{81BB50B0-6FA8-4905-9805-7646F599B48B}</a:tableStyleId>
              </a:tblPr>
              <a:tblGrid>
                <a:gridCol w="1610975"/>
                <a:gridCol w="3239650"/>
                <a:gridCol w="3419350"/>
              </a:tblGrid>
              <a:tr h="723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Purpose</a:t>
                      </a:r>
                      <a:endParaRPr/>
                    </a:p>
                  </a:txBody>
                  <a:tcPr marT="12700" marB="12700" marR="12700" marL="12700" anchor="ctr"/>
                </a:tc>
              </a:tr>
              <a:tr h="466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Sodium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≤2,000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Edema control</a:t>
                      </a:r>
                      <a:endParaRPr/>
                    </a:p>
                  </a:txBody>
                  <a:tcPr marT="12700" marB="12700" marR="12700" marL="12700" anchor="ctr"/>
                </a:tc>
              </a:tr>
              <a:tr h="466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Fluids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Prevent volume overload</a:t>
                      </a:r>
                      <a:endParaRPr/>
                    </a:p>
                  </a:txBody>
                  <a:tcPr marT="12700" marB="12700" marR="12700" marL="12700" anchor="ctr"/>
                </a:tc>
              </a:tr>
              <a:tr h="466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1.0–1.2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Maintain lean mass</a:t>
                      </a:r>
                      <a:endParaRPr/>
                    </a:p>
                  </a:txBody>
                  <a:tcPr marT="12700" marB="12700" marR="12700" marL="12700" anchor="ctr"/>
                </a:tc>
              </a:tr>
              <a:tr h="723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Cardiopulmonary support</a:t>
                      </a:r>
                      <a:endParaRPr/>
                    </a:p>
                  </a:txBody>
                  <a:tcPr marT="12700" marB="12700" marR="12700" marL="12700" anchor="ctr"/>
                </a:tc>
              </a:tr>
              <a:tr h="723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Vascular function</a:t>
                      </a:r>
                      <a:endParaRPr/>
                    </a:p>
                  </a:txBody>
                  <a:tcPr marT="12700" marB="12700" marR="12700" marL="12700" anchor="ct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4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14" name="Google Shape;614;p46"/>
          <p:cNvGrpSpPr/>
          <p:nvPr/>
        </p:nvGrpSpPr>
        <p:grpSpPr>
          <a:xfrm>
            <a:off x="-528020" y="-83715"/>
            <a:ext cx="19048363" cy="3086121"/>
            <a:chOff x="-3" y="-1"/>
            <a:chExt cx="19048361" cy="3086120"/>
          </a:xfrm>
        </p:grpSpPr>
        <p:sp>
          <p:nvSpPr>
            <p:cNvPr id="615" name="Google Shape;615;p4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16" name="Google Shape;616;p4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17" name="Google Shape;617;p46"/>
          <p:cNvSpPr txBox="1"/>
          <p:nvPr/>
        </p:nvSpPr>
        <p:spPr>
          <a:xfrm>
            <a:off x="653332" y="902142"/>
            <a:ext cx="16981336" cy="111440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FFFFFF"/>
              </a:buClr>
              <a:buSzPts val="6500"/>
              <a:buFont typeface="Poppins"/>
              <a:buNone/>
            </a:pPr>
            <a:r>
              <a:rPr b="0" i="0" lang="en-US" sz="6500" u="none" cap="none" strike="noStrike">
                <a:solidFill>
                  <a:srgbClr val="FFFFFF"/>
                </a:solidFill>
                <a:latin typeface="Poppins"/>
                <a:ea typeface="Poppins"/>
                <a:cs typeface="Poppins"/>
                <a:sym typeface="Poppins"/>
              </a:rPr>
              <a:t>Summary Table - Pulmonary Disorders</a:t>
            </a:r>
            <a:endParaRPr/>
          </a:p>
        </p:txBody>
      </p:sp>
      <p:sp>
        <p:nvSpPr>
          <p:cNvPr id="618" name="Google Shape;618;p4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619" name="Google Shape;619;p46"/>
          <p:cNvGraphicFramePr/>
          <p:nvPr/>
        </p:nvGraphicFramePr>
        <p:xfrm>
          <a:off x="1390650" y="3139182"/>
          <a:ext cx="3000000" cy="3000000"/>
        </p:xfrm>
        <a:graphic>
          <a:graphicData uri="http://schemas.openxmlformats.org/drawingml/2006/table">
            <a:tbl>
              <a:tblPr bandRow="1">
                <a:noFill/>
                <a:tableStyleId>{81BB50B0-6FA8-4905-9805-7646F599B48B}</a:tableStyleId>
              </a:tblPr>
              <a:tblGrid>
                <a:gridCol w="2325675"/>
                <a:gridCol w="3626050"/>
                <a:gridCol w="3504175"/>
                <a:gridCol w="4557550"/>
                <a:gridCol w="2021000"/>
              </a:tblGrid>
              <a:tr h="7995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Pulmonary Condition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Primary Nutrition Drivers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MNT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Key Nutrients &amp; Supplementation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Relevant Labs / Monitoring</a:t>
                      </a:r>
                      <a:endParaRPr/>
                    </a:p>
                  </a:txBody>
                  <a:tcPr marT="12700" marB="12700" marR="12700" marL="12700" anchor="ctr"/>
                </a:tc>
              </a:tr>
              <a:tr h="12286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COPD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 work of breathing, muscle wasting, inflammation, ↑ CO₂ with excess CHO</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Prevent malnutrition; preserve respiratory muscle; optimize macro balance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Protein (1.2–1.5 g/kg), Energy (25–35 kcal/kg), Omega-3s, Vitamin D, Magnesium, Antioxidants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Weight/BMI, Vitamin D, Mg, CRP</a:t>
                      </a:r>
                      <a:endParaRPr/>
                    </a:p>
                  </a:txBody>
                  <a:tcPr marT="12700" marB="12700" marR="12700" marL="12700" anchor="ctr"/>
                </a:tc>
              </a:tr>
              <a:tr h="11605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Asthma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Airway inflammation, oxidative stress, obesity overlap, steroid effects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Reduce inflammation; support immune &amp; antioxidant defenses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Omega-3s, Vitamin D, Magnesium, Vitamins C/E (RDA-based)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Vitamin D, CRP, Weight/BMI</a:t>
                      </a:r>
                      <a:endParaRPr/>
                    </a:p>
                  </a:txBody>
                  <a:tcPr marT="12700" marB="12700" marR="12700" marL="12700" anchor="ctr"/>
                </a:tc>
              </a:tr>
              <a:tr h="15299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Interstitial Lung Disease / Pulmonary Fibrosis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Chronic inflammation, ↑ energy needs, weight &amp; muscle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Prevent weight loss; preserve lean mass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Protein (1.2–1.5 g/kg), Energy (25–30 kcal/kg), Omega-3s, Vitamin D, Antioxidants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Weight trends, Vitamin D, Albumin*</a:t>
                      </a:r>
                      <a:endParaRPr/>
                    </a:p>
                  </a:txBody>
                  <a:tcPr marT="12700" marB="12700" marR="12700" marL="12700" anchor="ctr"/>
                </a:tc>
              </a:tr>
              <a:tr h="11605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Pulmonary Hypertension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Right-sided heart failure, fluid retention,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Control sodium/fluid; prevent malnutrition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Sodium ≤2,000 mg, Protein (1.0–1.2 g/kg), Omega-3s,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Electrolytes, Weight trends, BNP (clinical)</a:t>
                      </a:r>
                      <a:endParaRPr/>
                    </a:p>
                  </a:txBody>
                  <a:tcPr marT="12700" marB="12700" marR="12700" marL="12700" anchor="ctr"/>
                </a:tc>
              </a:tr>
              <a:tr h="11585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Steroid-Treated Pulmonary Disease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Bone loss, muscle wasting, hyperglycemia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Bone &amp; muscle protection; glycemic control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Calcium, Vitamin D, Protein,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Vitamin D, Calcium, Glucose</a:t>
                      </a:r>
                      <a:endParaRPr/>
                    </a:p>
                  </a:txBody>
                  <a:tcPr marT="12700" marB="12700" marR="12700" marL="12700" anchor="ctr"/>
                </a:tc>
              </a:tr>
            </a:tbl>
          </a:graphicData>
        </a:graphic>
      </p:graphicFrame>
      <p:sp>
        <p:nvSpPr>
          <p:cNvPr id="620" name="Google Shape;620;p46"/>
          <p:cNvSpPr/>
          <p:nvPr/>
        </p:nvSpPr>
        <p:spPr>
          <a:xfrm>
            <a:off x="16926300" y="1422775"/>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4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26" name="Google Shape;626;p47"/>
          <p:cNvGrpSpPr/>
          <p:nvPr/>
        </p:nvGrpSpPr>
        <p:grpSpPr>
          <a:xfrm>
            <a:off x="-528020" y="-83715"/>
            <a:ext cx="19048363" cy="3086121"/>
            <a:chOff x="-3" y="-1"/>
            <a:chExt cx="19048361" cy="3086120"/>
          </a:xfrm>
        </p:grpSpPr>
        <p:sp>
          <p:nvSpPr>
            <p:cNvPr id="627" name="Google Shape;627;p4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28" name="Google Shape;628;p4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29" name="Google Shape;629;p47"/>
          <p:cNvSpPr txBox="1"/>
          <p:nvPr/>
        </p:nvSpPr>
        <p:spPr>
          <a:xfrm>
            <a:off x="1200593" y="1063534"/>
            <a:ext cx="16981342"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MNT for Surgical Procedures</a:t>
            </a:r>
            <a:endParaRPr/>
          </a:p>
        </p:txBody>
      </p:sp>
      <p:sp>
        <p:nvSpPr>
          <p:cNvPr id="630" name="Google Shape;630;p4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1" name="Google Shape;631;p47"/>
          <p:cNvSpPr txBox="1"/>
          <p:nvPr/>
        </p:nvSpPr>
        <p:spPr>
          <a:xfrm>
            <a:off x="1272149" y="3255307"/>
            <a:ext cx="6689350" cy="6496602"/>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Mechanisms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Surgical stress response</a:t>
            </a:r>
            <a:r>
              <a:rPr b="0" i="0" lang="en-US" sz="2400" u="none" cap="none" strike="noStrike">
                <a:solidFill>
                  <a:srgbClr val="000000"/>
                </a:solidFill>
                <a:latin typeface="Times"/>
                <a:ea typeface="Times"/>
                <a:cs typeface="Times"/>
                <a:sym typeface="Times"/>
              </a:rPr>
              <a:t> → ↑ cortisol, catecholamines, insulin resistance</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Hypermetabolism and catabolism</a:t>
            </a:r>
            <a:r>
              <a:rPr b="0" i="0" lang="en-US" sz="2400" u="none" cap="none" strike="noStrike">
                <a:solidFill>
                  <a:srgbClr val="000000"/>
                </a:solidFill>
                <a:latin typeface="Times"/>
                <a:ea typeface="Times"/>
                <a:cs typeface="Times"/>
                <a:sym typeface="Times"/>
              </a:rPr>
              <a:t> → accelerated muscle protein breakdown</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Inflammation and oxidative stress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Reduced oral intake</a:t>
            </a:r>
            <a:r>
              <a:rPr b="0" i="0" lang="en-US" sz="2400" u="none" cap="none" strike="noStrike">
                <a:solidFill>
                  <a:srgbClr val="000000"/>
                </a:solidFill>
                <a:latin typeface="Times"/>
                <a:ea typeface="Times"/>
                <a:cs typeface="Times"/>
                <a:sym typeface="Times"/>
              </a:rPr>
              <a:t> (NPO status, ileus, pain, nausea)</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Impaired gut motility and absorption</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Increased micronutrient requirements</a:t>
            </a:r>
            <a:r>
              <a:rPr b="0" i="0" lang="en-US" sz="2400" u="none" cap="none" strike="noStrike">
                <a:solidFill>
                  <a:srgbClr val="000000"/>
                </a:solidFill>
                <a:latin typeface="Times"/>
                <a:ea typeface="Times"/>
                <a:cs typeface="Times"/>
                <a:sym typeface="Times"/>
              </a:rPr>
              <a:t> for wound healing and immunity</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Fluid and electrolyte shifts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Risk of </a:t>
            </a:r>
            <a:r>
              <a:rPr b="1" i="0" lang="en-US" sz="2400" u="none" cap="none" strike="noStrike">
                <a:solidFill>
                  <a:srgbClr val="000000"/>
                </a:solidFill>
                <a:latin typeface="Times"/>
                <a:ea typeface="Times"/>
                <a:cs typeface="Times"/>
                <a:sym typeface="Times"/>
              </a:rPr>
              <a:t>protein–energy malnutrition</a:t>
            </a:r>
            <a:r>
              <a:rPr b="0" i="0" lang="en-US" sz="2400" u="none" cap="none" strike="noStrike">
                <a:solidFill>
                  <a:srgbClr val="000000"/>
                </a:solidFill>
                <a:latin typeface="Times"/>
                <a:ea typeface="Times"/>
                <a:cs typeface="Times"/>
                <a:sym typeface="Times"/>
              </a:rPr>
              <a:t> and delayed recovery</a:t>
            </a:r>
            <a:endParaRPr/>
          </a:p>
        </p:txBody>
      </p:sp>
      <p:sp>
        <p:nvSpPr>
          <p:cNvPr id="632" name="Google Shape;632;p47"/>
          <p:cNvSpPr txBox="1"/>
          <p:nvPr/>
        </p:nvSpPr>
        <p:spPr>
          <a:xfrm>
            <a:off x="9196950" y="3382307"/>
            <a:ext cx="8130304" cy="46253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Prevent or correct malnutrition</a:t>
            </a:r>
            <a:r>
              <a:rPr b="0" i="0" lang="en-US" sz="2400" u="none" cap="none" strike="noStrike">
                <a:solidFill>
                  <a:srgbClr val="000000"/>
                </a:solidFill>
                <a:latin typeface="Times"/>
                <a:ea typeface="Times"/>
                <a:cs typeface="Times"/>
                <a:sym typeface="Times"/>
              </a:rPr>
              <a:t> pre- and postoperatively</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Preserve lean body mass</a:t>
            </a:r>
            <a:r>
              <a:rPr b="0" i="0" lang="en-US" sz="2400" u="none" cap="none" strike="noStrike">
                <a:solidFill>
                  <a:srgbClr val="000000"/>
                </a:solidFill>
                <a:latin typeface="Times"/>
                <a:ea typeface="Times"/>
                <a:cs typeface="Times"/>
                <a:sym typeface="Times"/>
              </a:rPr>
              <a:t> and functional capacity</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Support wound healing and tissue repair</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Reduce infection risk and complications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Maintain glycemic control</a:t>
            </a:r>
            <a:r>
              <a:rPr b="0" i="0" lang="en-US" sz="2400" u="none" cap="none" strike="noStrike">
                <a:solidFill>
                  <a:srgbClr val="000000"/>
                </a:solidFill>
                <a:latin typeface="Times"/>
                <a:ea typeface="Times"/>
                <a:cs typeface="Times"/>
                <a:sym typeface="Times"/>
              </a:rPr>
              <a:t> and metabolic stability</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Support immune function</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Restore GI function and oral intake early</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Shorten length of stay and enhance recovery</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4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38" name="Google Shape;638;p48"/>
          <p:cNvGrpSpPr/>
          <p:nvPr/>
        </p:nvGrpSpPr>
        <p:grpSpPr>
          <a:xfrm>
            <a:off x="-528020" y="-83715"/>
            <a:ext cx="19048363" cy="3086121"/>
            <a:chOff x="-3" y="-1"/>
            <a:chExt cx="19048361" cy="3086120"/>
          </a:xfrm>
        </p:grpSpPr>
        <p:sp>
          <p:nvSpPr>
            <p:cNvPr id="639" name="Google Shape;639;p4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40" name="Google Shape;640;p4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41" name="Google Shape;641;p48"/>
          <p:cNvSpPr txBox="1"/>
          <p:nvPr/>
        </p:nvSpPr>
        <p:spPr>
          <a:xfrm>
            <a:off x="1239417" y="913825"/>
            <a:ext cx="16981342" cy="1123173"/>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MNT Focus by Surgical Phase</a:t>
            </a:r>
            <a:endParaRPr/>
          </a:p>
        </p:txBody>
      </p:sp>
      <p:sp>
        <p:nvSpPr>
          <p:cNvPr id="642" name="Google Shape;642;p4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3" name="Google Shape;643;p48"/>
          <p:cNvSpPr txBox="1"/>
          <p:nvPr/>
        </p:nvSpPr>
        <p:spPr>
          <a:xfrm>
            <a:off x="1257278" y="3328480"/>
            <a:ext cx="7597800" cy="6485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Preoperative</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Identify malnutrition risk early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Optimize energy and protein stores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Correct micronutrient deficiencies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Carbohydrate loading when appropriate (ERAS protocols)</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Postoperative</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Early enteral nutrition when feasible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High-protein, nutrient-dense intake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Texture-modified diets as needed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Escalate to enteral/parenteral nutrition if oral intake is inadequate</a:t>
            </a:r>
            <a:endParaRPr/>
          </a:p>
        </p:txBody>
      </p:sp>
      <p:sp>
        <p:nvSpPr>
          <p:cNvPr id="644" name="Google Shape;644;p48"/>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645" name="Google Shape;645;p48"/>
          <p:cNvSpPr txBox="1"/>
          <p:nvPr/>
        </p:nvSpPr>
        <p:spPr>
          <a:xfrm>
            <a:off x="9320049" y="8343510"/>
            <a:ext cx="88599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Weight trends, BMI, nutrition risk screening, Albumin/prealbumin </a:t>
            </a:r>
            <a:r>
              <a:rPr b="0" i="1" lang="en-US" sz="1900" u="none" cap="none" strike="noStrike">
                <a:solidFill>
                  <a:srgbClr val="000000"/>
                </a:solidFill>
                <a:latin typeface="Times"/>
                <a:ea typeface="Times"/>
                <a:cs typeface="Times"/>
                <a:sym typeface="Times"/>
              </a:rPr>
              <a:t>(contextual only)</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CRP (stress/inflammation burden), Electrolytes (Na, K, Mg, Phos)</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Glucose (stress hyperglycemia), CBC (infection, anemia), Vitamin D (baseline risk)</a:t>
            </a:r>
            <a:endParaRPr/>
          </a:p>
        </p:txBody>
      </p:sp>
      <p:graphicFrame>
        <p:nvGraphicFramePr>
          <p:cNvPr id="646" name="Google Shape;646;p48"/>
          <p:cNvGraphicFramePr/>
          <p:nvPr/>
        </p:nvGraphicFramePr>
        <p:xfrm>
          <a:off x="9261350" y="3758877"/>
          <a:ext cx="3000000" cy="3000000"/>
        </p:xfrm>
        <a:graphic>
          <a:graphicData uri="http://schemas.openxmlformats.org/drawingml/2006/table">
            <a:tbl>
              <a:tblPr bandRow="1">
                <a:noFill/>
                <a:tableStyleId>{81BB50B0-6FA8-4905-9805-7646F599B48B}</a:tableStyleId>
              </a:tblPr>
              <a:tblGrid>
                <a:gridCol w="1898575"/>
                <a:gridCol w="3608125"/>
                <a:gridCol w="3115025"/>
              </a:tblGrid>
              <a:tr h="2966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Purpose</a:t>
                      </a:r>
                      <a:endParaRPr/>
                    </a:p>
                  </a:txBody>
                  <a:tcPr marT="12700" marB="12700" marR="12700" marL="12700" anchor="ctr"/>
                </a:tc>
              </a:tr>
              <a:tr h="468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25–30 kcal/kg/day (↑ to 35 if malnourished)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Meet increased metabolic demand</a:t>
                      </a:r>
                      <a:endParaRPr/>
                    </a:p>
                  </a:txBody>
                  <a:tcPr marT="12700" marB="12700" marR="12700" marL="12700" anchor="ctr"/>
                </a:tc>
              </a:tr>
              <a:tr h="2966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1.2–2.0 g/kg/day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Wound healing; preserve lean mass</a:t>
                      </a:r>
                      <a:endParaRPr/>
                    </a:p>
                  </a:txBody>
                  <a:tcPr marT="12700" marB="12700" marR="12700" marL="12700" anchor="ctr"/>
                </a:tc>
              </a:tr>
              <a:tr h="4597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Carbohydrate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Glycogen repletion; insulin sensitivity</a:t>
                      </a:r>
                      <a:endParaRPr/>
                    </a:p>
                  </a:txBody>
                  <a:tcPr marT="12700" marB="12700" marR="12700" marL="12700" anchor="ctr"/>
                </a:tc>
              </a:tr>
              <a:tr h="4597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1–2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Modulate inflammation</a:t>
                      </a:r>
                      <a:endParaRPr/>
                    </a:p>
                  </a:txBody>
                  <a:tcPr marT="12700" marB="12700" marR="12700" marL="12700" anchor="ctr"/>
                </a:tc>
              </a:tr>
              <a:tr h="2966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500–1,000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Collagen synthesis</a:t>
                      </a:r>
                      <a:endParaRPr/>
                    </a:p>
                  </a:txBody>
                  <a:tcPr marT="12700" marB="12700" marR="12700" marL="12700" anchor="ctr"/>
                </a:tc>
              </a:tr>
              <a:tr h="2966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RDA-based (short-term if deficient)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Epithelial repair</a:t>
                      </a:r>
                      <a:endParaRPr/>
                    </a:p>
                  </a:txBody>
                  <a:tcPr marT="12700" marB="12700" marR="12700" marL="12700" anchor="ctr"/>
                </a:tc>
              </a:tr>
              <a:tr h="2966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15–30 mg/day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Wound healing; immune function</a:t>
                      </a:r>
                      <a:endParaRPr/>
                    </a:p>
                  </a:txBody>
                  <a:tcPr marT="12700" marB="12700" marR="12700" marL="12700" anchor="ctr"/>
                </a:tc>
              </a:tr>
              <a:tr h="2966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Immune and muscle support</a:t>
                      </a:r>
                      <a:endParaRPr/>
                    </a:p>
                  </a:txBody>
                  <a:tcPr marT="12700" marB="12700" marR="12700" marL="12700" anchor="ctr"/>
                </a:tc>
              </a:tr>
              <a:tr h="4597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Arginine / Glutamine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Per protocol (select cases)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Immune function; gut integrity*</a:t>
                      </a:r>
                      <a:endParaRPr/>
                    </a:p>
                  </a:txBody>
                  <a:tcPr marT="12700" marB="12700" marR="12700" marL="12700" anchor="ctr"/>
                </a:tc>
              </a:tr>
              <a:tr h="2966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Fluids &amp; Electrolytes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Hemodynamic stability</a:t>
                      </a:r>
                      <a:endParaRPr/>
                    </a:p>
                  </a:txBody>
                  <a:tcPr marT="12700" marB="12700" marR="12700" marL="12700" anchor="ct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4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52" name="Google Shape;652;p49"/>
          <p:cNvGrpSpPr/>
          <p:nvPr/>
        </p:nvGrpSpPr>
        <p:grpSpPr>
          <a:xfrm>
            <a:off x="-528020" y="-83715"/>
            <a:ext cx="19048363" cy="3086121"/>
            <a:chOff x="-3" y="-1"/>
            <a:chExt cx="19048361" cy="3086120"/>
          </a:xfrm>
        </p:grpSpPr>
        <p:sp>
          <p:nvSpPr>
            <p:cNvPr id="653" name="Google Shape;653;p4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54" name="Google Shape;654;p4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55" name="Google Shape;655;p49"/>
          <p:cNvSpPr txBox="1"/>
          <p:nvPr/>
        </p:nvSpPr>
        <p:spPr>
          <a:xfrm>
            <a:off x="1366417" y="456626"/>
            <a:ext cx="16981342"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Surgery-Specific Nutrient </a:t>
            </a:r>
            <a:endParaRPr/>
          </a:p>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Depletion Table</a:t>
            </a:r>
            <a:endParaRPr/>
          </a:p>
        </p:txBody>
      </p:sp>
      <p:sp>
        <p:nvSpPr>
          <p:cNvPr id="656" name="Google Shape;656;p4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657" name="Google Shape;657;p49"/>
          <p:cNvGraphicFramePr/>
          <p:nvPr/>
        </p:nvGraphicFramePr>
        <p:xfrm>
          <a:off x="396875" y="3086100"/>
          <a:ext cx="3000000" cy="3000000"/>
        </p:xfrm>
        <a:graphic>
          <a:graphicData uri="http://schemas.openxmlformats.org/drawingml/2006/table">
            <a:tbl>
              <a:tblPr bandRow="1">
                <a:noFill/>
                <a:tableStyleId>{81BB50B0-6FA8-4905-9805-7646F599B48B}</a:tableStyleId>
              </a:tblPr>
              <a:tblGrid>
                <a:gridCol w="2885275"/>
                <a:gridCol w="3376725"/>
                <a:gridCol w="3163875"/>
                <a:gridCol w="3362300"/>
                <a:gridCol w="4706075"/>
              </a:tblGrid>
              <a:tr h="3429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Surgery / 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Primary Cause of Depletion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Nutrients at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Clinical Impact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MNT Response</a:t>
                      </a:r>
                      <a:endParaRPr/>
                    </a:p>
                  </a:txBody>
                  <a:tcPr marT="12700" marB="12700" marR="12700" marL="12700" anchor="ctr"/>
                </a:tc>
              </a:tr>
              <a:tr h="85275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Major surgery (general)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Stress response, hypercatabolism, inflammation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Protein, Vitamin C, Zinc,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Poor wound healing, infection risk, muscle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 protein (1.2–2.0 g/kg), vitamin C 500–1,000 mg, zinc short-term</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Prolonged NPO / poor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Reduced oral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Energy, Protein, B-complex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Delayed recovery,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Early enteral feeding; nutrient-dense ONS</a:t>
                      </a:r>
                      <a:endParaRPr/>
                    </a:p>
                  </a:txBody>
                  <a:tcPr marT="12700" marB="12700" marR="12700" marL="12700" anchor="ctr"/>
                </a:tc>
              </a:tr>
              <a:tr h="3429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Blood loss / transfusion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Hemorrhage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Iron, B12,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Post-op anemia,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Replete per labs; monitor CBC, ferritin</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GI surgery (bowel resection)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Reduced absorptive surface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Iron, B12, Folate, Fat-soluble vitamins, 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Malabsorption, anemia, bone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Targeted supplementation; monitor labs regularly</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Gastric surgery</a:t>
                      </a:r>
                      <a:r>
                        <a:rPr b="0" lang="en-US" sz="2000" u="none" cap="none" strike="noStrike"/>
                        <a:t> (gastrectomy, bariatric)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 Acid, intrinsic 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B12, Iron, Calcium, 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Megaloblastic anemia, osteoporosis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Lifelong supplementation; parenteral B12 if needed</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Ileal resection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Loss of bile acid &amp; B12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Vitamin B12, Fat-soluble vitamins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Neuropathy, steatorrhea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B12 injections; ADEK supplementation</a:t>
                      </a:r>
                      <a:endParaRPr/>
                    </a:p>
                  </a:txBody>
                  <a:tcPr marT="12700" marB="12700" marR="12700" marL="12700" anchor="ctr"/>
                </a:tc>
              </a:tr>
              <a:tr h="57987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Pancreatic surgery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Enzyme insufficiency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Fat, ADEK vitamins, Protein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Weight loss, steatorrhea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Pancreatic enzymes + ADEK</a:t>
                      </a:r>
                      <a:endParaRPr/>
                    </a:p>
                  </a:txBody>
                  <a:tcPr marT="12700" marB="12700" marR="12700" marL="12700" anchor="ctr"/>
                </a:tc>
              </a:tr>
              <a:tr h="57987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Steroid therapy (peri-op)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 Catabolism, ↓ Ca 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Protein, Calcium, 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Muscle wasting, bone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 protein; Ca + vitamin D</a:t>
                      </a:r>
                      <a:endParaRPr/>
                    </a:p>
                  </a:txBody>
                  <a:tcPr marT="12700" marB="12700" marR="12700" marL="12700" anchor="ctr"/>
                </a:tc>
              </a:tr>
              <a:tr h="3429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Diuretics (post-op)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Renal electrolyte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Potassium,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Arrhythmias, weakness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Electrolyte monitoring &amp; repletion</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Antibiotics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Microbiome disruption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Vitamin K, B vitamins (indirect)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GI intolerance, coagulation changes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Monitor; diet-based repletion</a:t>
                      </a:r>
                      <a:endParaRPr/>
                    </a:p>
                  </a:txBody>
                  <a:tcPr marT="12700" marB="12700" marR="12700" marL="12700" anchor="ctr"/>
                </a:tc>
              </a:tr>
              <a:tr h="647700">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Critical illness / ICU surgery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Severe hypermetabolism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Protein, Phosphorus,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Refeeding syndrome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Gradual feeding; electrolyte monitoring</a:t>
                      </a:r>
                      <a:endParaRPr/>
                    </a:p>
                  </a:txBody>
                  <a:tcPr marT="12700" marB="12700" marR="12700" marL="12700" anchor="ctr"/>
                </a:tc>
              </a:tr>
            </a:tbl>
          </a:graphicData>
        </a:graphic>
      </p:graphicFrame>
      <p:sp>
        <p:nvSpPr>
          <p:cNvPr id="658" name="Google Shape;658;p49"/>
          <p:cNvSpPr/>
          <p:nvPr/>
        </p:nvSpPr>
        <p:spPr>
          <a:xfrm>
            <a:off x="16529425" y="804588"/>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5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64" name="Google Shape;664;p50"/>
          <p:cNvGrpSpPr/>
          <p:nvPr/>
        </p:nvGrpSpPr>
        <p:grpSpPr>
          <a:xfrm>
            <a:off x="-528020" y="-83715"/>
            <a:ext cx="19048363" cy="3086121"/>
            <a:chOff x="-3" y="-1"/>
            <a:chExt cx="19048361" cy="3086120"/>
          </a:xfrm>
        </p:grpSpPr>
        <p:sp>
          <p:nvSpPr>
            <p:cNvPr id="665" name="Google Shape;665;p5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66" name="Google Shape;666;p5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67" name="Google Shape;667;p50"/>
          <p:cNvSpPr txBox="1"/>
          <p:nvPr/>
        </p:nvSpPr>
        <p:spPr>
          <a:xfrm>
            <a:off x="1149793" y="485684"/>
            <a:ext cx="16981342"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MNT for Communicable Diseases and Sequelae</a:t>
            </a:r>
            <a:endParaRPr/>
          </a:p>
        </p:txBody>
      </p:sp>
      <p:sp>
        <p:nvSpPr>
          <p:cNvPr id="668" name="Google Shape;668;p5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9" name="Google Shape;669;p50"/>
          <p:cNvSpPr txBox="1"/>
          <p:nvPr/>
        </p:nvSpPr>
        <p:spPr>
          <a:xfrm>
            <a:off x="1272149" y="3255307"/>
            <a:ext cx="7430018" cy="666388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Mechanisms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Hypermetabolic stress response</a:t>
            </a:r>
            <a:r>
              <a:rPr b="0" i="0" lang="en-US" sz="2400" u="none" cap="none" strike="noStrike">
                <a:solidFill>
                  <a:srgbClr val="000000"/>
                </a:solidFill>
                <a:latin typeface="Times"/>
                <a:ea typeface="Times"/>
                <a:cs typeface="Times"/>
                <a:sym typeface="Times"/>
              </a:rPr>
              <a:t> → ↑ energy and protein needs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Systemic inflammation &amp; oxidative stress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Anorexia, nausea, vomiting, diarrhea</a:t>
            </a:r>
            <a:r>
              <a:rPr b="0" i="0" lang="en-US" sz="2400" u="none" cap="none" strike="noStrike">
                <a:solidFill>
                  <a:srgbClr val="000000"/>
                </a:solidFill>
                <a:latin typeface="Times"/>
                <a:ea typeface="Times"/>
                <a:cs typeface="Times"/>
                <a:sym typeface="Times"/>
              </a:rPr>
              <a:t> → ↓ intake</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Malabsorption and GI dysfunction</a:t>
            </a:r>
            <a:r>
              <a:rPr b="0" i="0" lang="en-US" sz="2400" u="none" cap="none" strike="noStrike">
                <a:solidFill>
                  <a:srgbClr val="000000"/>
                </a:solidFill>
                <a:latin typeface="Times"/>
                <a:ea typeface="Times"/>
                <a:cs typeface="Times"/>
                <a:sym typeface="Times"/>
              </a:rPr>
              <a:t> (enteric infections)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Increased protein catabolism</a:t>
            </a:r>
            <a:r>
              <a:rPr b="0" i="0" lang="en-US" sz="2400" u="none" cap="none" strike="noStrike">
                <a:solidFill>
                  <a:srgbClr val="000000"/>
                </a:solidFill>
                <a:latin typeface="Times"/>
                <a:ea typeface="Times"/>
                <a:cs typeface="Times"/>
                <a:sym typeface="Times"/>
              </a:rPr>
              <a:t> → muscle wasting</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Micronutrient depletion</a:t>
            </a:r>
            <a:r>
              <a:rPr b="0" i="0" lang="en-US" sz="2400" u="none" cap="none" strike="noStrike">
                <a:solidFill>
                  <a:srgbClr val="000000"/>
                </a:solidFill>
                <a:latin typeface="Times"/>
                <a:ea typeface="Times"/>
                <a:cs typeface="Times"/>
                <a:sym typeface="Times"/>
              </a:rPr>
              <a:t> (zinc, vitamin A, iron, selenium, B vitamins)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Immune cell turnover</a:t>
            </a:r>
            <a:r>
              <a:rPr b="0" i="0" lang="en-US" sz="2400" u="none" cap="none" strike="noStrike">
                <a:solidFill>
                  <a:srgbClr val="000000"/>
                </a:solidFill>
                <a:latin typeface="Times"/>
                <a:ea typeface="Times"/>
                <a:cs typeface="Times"/>
                <a:sym typeface="Times"/>
              </a:rPr>
              <a:t> with increased nutrient demand</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Fluid and electrolyte losses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Risk of </a:t>
            </a:r>
            <a:r>
              <a:rPr b="1" i="0" lang="en-US" sz="2400" u="none" cap="none" strike="noStrike">
                <a:solidFill>
                  <a:srgbClr val="000000"/>
                </a:solidFill>
                <a:latin typeface="Times"/>
                <a:ea typeface="Times"/>
                <a:cs typeface="Times"/>
                <a:sym typeface="Times"/>
              </a:rPr>
              <a:t>post-infectious sequelae</a:t>
            </a:r>
            <a:r>
              <a:rPr b="0" i="0" lang="en-US" sz="2400" u="none" cap="none" strike="noStrike">
                <a:solidFill>
                  <a:srgbClr val="000000"/>
                </a:solidFill>
                <a:latin typeface="Times"/>
                <a:ea typeface="Times"/>
                <a:cs typeface="Times"/>
                <a:sym typeface="Times"/>
              </a:rPr>
              <a:t> (fatigue, anemia, sarcopenia, gut dysfunction)</a:t>
            </a:r>
            <a:endParaRPr/>
          </a:p>
        </p:txBody>
      </p:sp>
      <p:sp>
        <p:nvSpPr>
          <p:cNvPr id="670" name="Google Shape;670;p50"/>
          <p:cNvSpPr txBox="1"/>
          <p:nvPr/>
        </p:nvSpPr>
        <p:spPr>
          <a:xfrm>
            <a:off x="9425550" y="3153708"/>
            <a:ext cx="8130304" cy="55016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808080"/>
              </a:buClr>
              <a:buSzPts val="1200"/>
              <a:buFont typeface="Times"/>
              <a:buNone/>
            </a:pPr>
            <a:r>
              <a:t/>
            </a:r>
            <a:endParaRPr b="0" i="0" sz="1200" u="none" cap="none" strike="noStrike">
              <a:solidFill>
                <a:srgbClr val="80808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Support immune function</a:t>
            </a:r>
            <a:r>
              <a:rPr b="0" i="0" lang="en-US" sz="2400" u="none" cap="none" strike="noStrike">
                <a:solidFill>
                  <a:srgbClr val="000000"/>
                </a:solidFill>
                <a:latin typeface="Times"/>
                <a:ea typeface="Times"/>
                <a:cs typeface="Times"/>
                <a:sym typeface="Times"/>
              </a:rPr>
              <a:t> during acute infection</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Prevent or treat protein–energy malnutrition</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Preserve lean body mass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Maintain hydration and electrolyte balance</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Correct micronutrient deficiencies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Support gut integrity and microbiome recovery</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Reduce inflammation and oxidative stress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Promote recovery and prevent long-term sequelae</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Support convalescence and functional restoration</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5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76" name="Google Shape;676;p51"/>
          <p:cNvGrpSpPr/>
          <p:nvPr/>
        </p:nvGrpSpPr>
        <p:grpSpPr>
          <a:xfrm>
            <a:off x="-528020" y="-83715"/>
            <a:ext cx="19048363" cy="3086121"/>
            <a:chOff x="-3" y="-1"/>
            <a:chExt cx="19048361" cy="3086120"/>
          </a:xfrm>
        </p:grpSpPr>
        <p:sp>
          <p:nvSpPr>
            <p:cNvPr id="677" name="Google Shape;677;p5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78" name="Google Shape;678;p5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79" name="Google Shape;679;p51"/>
          <p:cNvSpPr txBox="1"/>
          <p:nvPr/>
        </p:nvSpPr>
        <p:spPr>
          <a:xfrm>
            <a:off x="1239417" y="304226"/>
            <a:ext cx="16981342"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MNT Focus on Phases of Communicable Diseases</a:t>
            </a:r>
            <a:endParaRPr/>
          </a:p>
        </p:txBody>
      </p:sp>
      <p:sp>
        <p:nvSpPr>
          <p:cNvPr id="680" name="Google Shape;680;p5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1" name="Google Shape;681;p51"/>
          <p:cNvSpPr txBox="1"/>
          <p:nvPr/>
        </p:nvSpPr>
        <p:spPr>
          <a:xfrm>
            <a:off x="1104878" y="3231225"/>
            <a:ext cx="7597800" cy="6295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t/>
            </a:r>
            <a:endParaRPr b="1"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Acute Infection</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Prioritize </a:t>
            </a:r>
            <a:r>
              <a:rPr b="1" i="0" lang="en-US" sz="2400" u="none" cap="none" strike="noStrike">
                <a:solidFill>
                  <a:srgbClr val="000000"/>
                </a:solidFill>
                <a:latin typeface="Times"/>
                <a:ea typeface="Times"/>
                <a:cs typeface="Times"/>
                <a:sym typeface="Times"/>
              </a:rPr>
              <a:t>hydration, electrolytes, and energy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Small, frequent, nutrient-dense meals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Texture-modified diets if needed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Avoid overfeeding during severe illness</a:t>
            </a:r>
            <a:endParaRPr/>
          </a:p>
          <a:p>
            <a:pPr indent="0" lvl="0" marL="0" marR="0" rtl="0" algn="l">
              <a:lnSpc>
                <a:spcPct val="100000"/>
              </a:lnSpc>
              <a:spcBef>
                <a:spcPts val="14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Recovery / Convalescence</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 </a:t>
            </a:r>
            <a:r>
              <a:rPr b="1" i="0" lang="en-US" sz="2400" u="none" cap="none" strike="noStrike">
                <a:solidFill>
                  <a:srgbClr val="000000"/>
                </a:solidFill>
                <a:latin typeface="Times"/>
                <a:ea typeface="Times"/>
                <a:cs typeface="Times"/>
                <a:sym typeface="Times"/>
              </a:rPr>
              <a:t>protein and energy</a:t>
            </a:r>
            <a:r>
              <a:rPr b="0" i="0" lang="en-US" sz="2400" u="none" cap="none" strike="noStrike">
                <a:solidFill>
                  <a:srgbClr val="000000"/>
                </a:solidFill>
                <a:latin typeface="Times"/>
                <a:ea typeface="Times"/>
                <a:cs typeface="Times"/>
                <a:sym typeface="Times"/>
              </a:rPr>
              <a:t> for tissue repair</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Replete depleted micronutrients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Restore gut function and appetite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Address post-infectious fatigue and anemia</a:t>
            </a:r>
            <a:endParaRPr/>
          </a:p>
        </p:txBody>
      </p:sp>
      <p:sp>
        <p:nvSpPr>
          <p:cNvPr id="682" name="Google Shape;682;p51"/>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683" name="Google Shape;683;p51"/>
          <p:cNvSpPr txBox="1"/>
          <p:nvPr/>
        </p:nvSpPr>
        <p:spPr>
          <a:xfrm>
            <a:off x="9356473" y="8325956"/>
            <a:ext cx="8859900" cy="1723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Weight trends, BMI, CBC with differential, CRP / ESR</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Electrolytes (Na, K, Mg), Iron studies (if anemia suspected), 25-OH vitamin D</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Albumin/prealbumin </a:t>
            </a:r>
            <a:r>
              <a:rPr b="0" i="1" lang="en-US" sz="1900" u="none" cap="none" strike="noStrike">
                <a:solidFill>
                  <a:srgbClr val="000000"/>
                </a:solidFill>
                <a:latin typeface="Times"/>
                <a:ea typeface="Times"/>
                <a:cs typeface="Times"/>
                <a:sym typeface="Times"/>
              </a:rPr>
              <a:t>(contextual), </a:t>
            </a:r>
            <a:r>
              <a:rPr b="0" i="0" lang="en-US" sz="1900" u="none" cap="none" strike="noStrike">
                <a:solidFill>
                  <a:srgbClr val="000000"/>
                </a:solidFill>
                <a:latin typeface="Times"/>
                <a:ea typeface="Times"/>
                <a:cs typeface="Times"/>
                <a:sym typeface="Times"/>
              </a:rPr>
              <a:t>Stool studies (if persistent GI symptoms)</a:t>
            </a:r>
            <a:endParaRPr/>
          </a:p>
        </p:txBody>
      </p:sp>
      <p:graphicFrame>
        <p:nvGraphicFramePr>
          <p:cNvPr id="684" name="Google Shape;684;p51"/>
          <p:cNvGraphicFramePr/>
          <p:nvPr/>
        </p:nvGraphicFramePr>
        <p:xfrm>
          <a:off x="9366250" y="3891491"/>
          <a:ext cx="3000000" cy="3000000"/>
        </p:xfrm>
        <a:graphic>
          <a:graphicData uri="http://schemas.openxmlformats.org/drawingml/2006/table">
            <a:tbl>
              <a:tblPr bandRow="1">
                <a:noFill/>
                <a:tableStyleId>{81BB50B0-6FA8-4905-9805-7646F599B48B}</a:tableStyleId>
              </a:tblPr>
              <a:tblGrid>
                <a:gridCol w="1268675"/>
                <a:gridCol w="3571975"/>
                <a:gridCol w="3745725"/>
              </a:tblGrid>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Purpose</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25–35 kcal/kg/day (individualized)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Meet ↑ metabolic demand</a:t>
                      </a:r>
                      <a:endParaRPr/>
                    </a:p>
                  </a:txBody>
                  <a:tcPr marT="12700" marB="12700" marR="12700" marL="12700" anchor="ctr"/>
                </a:tc>
              </a:tr>
              <a:tr h="4287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1.2–1.5 g/kg/day (↑ to 2.0 if severe)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Immune proteins; muscle preservation</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Fluids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Prevent dehydration</a:t>
                      </a:r>
                      <a:endParaRPr/>
                    </a:p>
                  </a:txBody>
                  <a:tcPr marT="12700" marB="12700" marR="12700" marL="12700" anchor="ctr"/>
                </a:tc>
              </a:tr>
              <a:tr h="4287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Electrolytes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Per losses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Replace GI and febrile losses</a:t>
                      </a:r>
                      <a:endParaRPr/>
                    </a:p>
                  </a:txBody>
                  <a:tcPr marT="12700" marB="12700" marR="12700" marL="12700" anchor="ctr"/>
                </a:tc>
              </a:tr>
              <a:tr h="4287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RDA-based (therapeutic if deficient)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Epithelial &amp; immune defense</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200–1,000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Antioxidant; immune support</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Immune modulation</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15–30 mg/day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Immune cell function</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Iron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Per labs (avoid empiric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Hemoglobin &amp; immunity</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Selenium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55–200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Antioxidant defense</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B-complex</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RDA-based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Energy metabolism</a:t>
                      </a:r>
                      <a:endParaRPr/>
                    </a:p>
                  </a:txBody>
                  <a:tcPr marT="12700" marB="12700" marR="12700" marL="12700" anchor="ctr"/>
                </a:tc>
              </a:tr>
              <a:tr h="27660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highlight>
                            <a:srgbClr val="FFFF00"/>
                          </a:highlight>
                          <a:latin typeface="Times"/>
                          <a:ea typeface="Times"/>
                          <a:cs typeface="Times"/>
                          <a:sym typeface="Times"/>
                        </a:rPr>
                        <a:t>Probiotics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Strain-specific (post-acute)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Gut microbiome recovery</a:t>
                      </a:r>
                      <a:endParaRPr/>
                    </a:p>
                  </a:txBody>
                  <a:tcPr marT="12700" marB="12700" marR="12700" marL="12700" anchor="ct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pSp>
        <p:nvGrpSpPr>
          <p:cNvPr id="100" name="Google Shape;100;p5"/>
          <p:cNvGrpSpPr/>
          <p:nvPr/>
        </p:nvGrpSpPr>
        <p:grpSpPr>
          <a:xfrm>
            <a:off x="-380180" y="-14"/>
            <a:ext cx="19048357" cy="3086121"/>
            <a:chOff x="-1" y="-1"/>
            <a:chExt cx="19048355" cy="3086120"/>
          </a:xfrm>
        </p:grpSpPr>
        <p:sp>
          <p:nvSpPr>
            <p:cNvPr id="101" name="Google Shape;101;p5"/>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2" name="Google Shape;102;p5"/>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3" name="Google Shape;103;p5"/>
          <p:cNvSpPr txBox="1"/>
          <p:nvPr/>
        </p:nvSpPr>
        <p:spPr>
          <a:xfrm>
            <a:off x="1275347" y="891990"/>
            <a:ext cx="16800356" cy="18960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Atopic Dermatitis (Eczema)</a:t>
            </a:r>
            <a:endParaRPr/>
          </a:p>
        </p:txBody>
      </p:sp>
      <p:sp>
        <p:nvSpPr>
          <p:cNvPr id="104" name="Google Shape;104;p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 name="Google Shape;105;p5"/>
          <p:cNvSpPr txBox="1"/>
          <p:nvPr/>
        </p:nvSpPr>
        <p:spPr>
          <a:xfrm>
            <a:off x="992190" y="4174225"/>
            <a:ext cx="6513900" cy="5017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Impaired skin barrier (↓ filaggrin)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Th2-dominant immune response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Dysbiosis &amp; food sensitivities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Anti-inflammatory elimination trial (dairy, eggs, wheat if indicated)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Emphasize omega-3 fats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barrier lipids</a:t>
            </a:r>
            <a:endParaRPr/>
          </a:p>
        </p:txBody>
      </p:sp>
      <p:sp>
        <p:nvSpPr>
          <p:cNvPr id="106" name="Google Shape;106;p5"/>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107" name="Google Shape;107;p5"/>
          <p:cNvSpPr txBox="1"/>
          <p:nvPr/>
        </p:nvSpPr>
        <p:spPr>
          <a:xfrm>
            <a:off x="10175832" y="8193730"/>
            <a:ext cx="2980200" cy="1754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25-OH vitamin D</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IgE (contextual)</a:t>
            </a:r>
            <a:endParaRPr/>
          </a:p>
          <a:p>
            <a:pPr indent="-317500" lvl="0" marL="457200" marR="0" rtl="0" algn="l">
              <a:lnSpc>
                <a:spcPct val="100000"/>
              </a:lnSpc>
              <a:spcBef>
                <a:spcPts val="1200"/>
              </a:spcBef>
              <a:spcAft>
                <a:spcPts val="0"/>
              </a:spcAft>
              <a:buClr>
                <a:srgbClr val="000000"/>
              </a:buClr>
              <a:buSzPts val="1800"/>
              <a:buFont typeface="Times"/>
              <a:buChar char="•"/>
            </a:pPr>
            <a:r>
              <a:rPr b="0" i="0" lang="en-US" sz="1800" u="none" cap="none" strike="noStrike">
                <a:solidFill>
                  <a:srgbClr val="000000"/>
                </a:solidFill>
                <a:latin typeface="Times"/>
                <a:ea typeface="Times"/>
                <a:cs typeface="Times"/>
                <a:sym typeface="Times"/>
              </a:rPr>
              <a:t>Stool testing (select cases)</a:t>
            </a:r>
            <a:endParaRPr/>
          </a:p>
        </p:txBody>
      </p:sp>
      <p:graphicFrame>
        <p:nvGraphicFramePr>
          <p:cNvPr id="108" name="Google Shape;108;p5"/>
          <p:cNvGraphicFramePr/>
          <p:nvPr/>
        </p:nvGraphicFramePr>
        <p:xfrm>
          <a:off x="10204325" y="3968825"/>
          <a:ext cx="3000000" cy="3000000"/>
        </p:xfrm>
        <a:graphic>
          <a:graphicData uri="http://schemas.openxmlformats.org/drawingml/2006/table">
            <a:tbl>
              <a:tblPr bandRow="1">
                <a:noFill/>
                <a:tableStyleId>{81BB50B0-6FA8-4905-9805-7646F599B48B}</a:tableStyleId>
              </a:tblPr>
              <a:tblGrid>
                <a:gridCol w="1359725"/>
                <a:gridCol w="2614150"/>
                <a:gridCol w="3259175"/>
              </a:tblGrid>
              <a:tr h="5780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Role</a:t>
                      </a:r>
                      <a:endParaRPr/>
                    </a:p>
                  </a:txBody>
                  <a:tcPr marT="12700" marB="12700" marR="12700" marL="12700" anchor="ctr"/>
                </a:tc>
              </a:tr>
              <a:tr h="8960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1–3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cytokine activity</a:t>
                      </a:r>
                      <a:endParaRPr/>
                    </a:p>
                  </a:txBody>
                  <a:tcPr marT="12700" marB="12700" marR="12700" marL="12700" anchor="ctr"/>
                </a:tc>
              </a:tr>
              <a:tr h="8960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Immune modulation</a:t>
                      </a:r>
                      <a:endParaRPr/>
                    </a:p>
                  </a:txBody>
                  <a:tcPr marT="12700" marB="12700" marR="12700" marL="12700" anchor="ctr"/>
                </a:tc>
              </a:tr>
              <a:tr h="578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15–30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Skin repair</a:t>
                      </a:r>
                      <a:endParaRPr/>
                    </a:p>
                  </a:txBody>
                  <a:tcPr marT="12700" marB="12700" marR="12700" marL="12700" anchor="ctr"/>
                </a:tc>
              </a:tr>
              <a:tr h="9129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Probiotics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Lactobacillus/Bifidobacterium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AD severity (children &amp; adults)</a:t>
                      </a:r>
                      <a:endParaRPr/>
                    </a:p>
                  </a:txBody>
                  <a:tcPr marT="12700" marB="12700" marR="12700" marL="12700" anchor="ct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5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690" name="Google Shape;690;p52"/>
          <p:cNvGrpSpPr/>
          <p:nvPr/>
        </p:nvGrpSpPr>
        <p:grpSpPr>
          <a:xfrm>
            <a:off x="-528020" y="-83715"/>
            <a:ext cx="19048363" cy="3086121"/>
            <a:chOff x="-3" y="-1"/>
            <a:chExt cx="19048361" cy="3086120"/>
          </a:xfrm>
        </p:grpSpPr>
        <p:sp>
          <p:nvSpPr>
            <p:cNvPr id="691" name="Google Shape;691;p5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692" name="Google Shape;692;p5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693" name="Google Shape;693;p52"/>
          <p:cNvSpPr txBox="1"/>
          <p:nvPr/>
        </p:nvSpPr>
        <p:spPr>
          <a:xfrm>
            <a:off x="1239417" y="304226"/>
            <a:ext cx="16981342"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Summary Table - Communicable Diseases and Sequelae</a:t>
            </a:r>
            <a:endParaRPr/>
          </a:p>
        </p:txBody>
      </p:sp>
      <p:sp>
        <p:nvSpPr>
          <p:cNvPr id="694" name="Google Shape;694;p5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695" name="Google Shape;695;p52"/>
          <p:cNvGraphicFramePr/>
          <p:nvPr/>
        </p:nvGraphicFramePr>
        <p:xfrm>
          <a:off x="197478" y="3282948"/>
          <a:ext cx="3000000" cy="3000000"/>
        </p:xfrm>
        <a:graphic>
          <a:graphicData uri="http://schemas.openxmlformats.org/drawingml/2006/table">
            <a:tbl>
              <a:tblPr bandRow="1">
                <a:noFill/>
                <a:tableStyleId>{81BB50B0-6FA8-4905-9805-7646F599B48B}</a:tableStyleId>
              </a:tblPr>
              <a:tblGrid>
                <a:gridCol w="2669275"/>
                <a:gridCol w="3290825"/>
                <a:gridCol w="3583625"/>
                <a:gridCol w="5234250"/>
                <a:gridCol w="3109900"/>
              </a:tblGrid>
              <a:tr h="5636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Infection Type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Primary Nutrition Drivers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MNT Focus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Key Nutrients &amp; Supplementation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Relevant Labs</a:t>
                      </a:r>
                      <a:endParaRPr/>
                    </a:p>
                  </a:txBody>
                  <a:tcPr marT="12700" marB="12700" marR="12700" marL="12700" anchor="ctr"/>
                </a:tc>
              </a:tr>
              <a:tr h="1301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Respiratory Infections</a:t>
                      </a:r>
                      <a:r>
                        <a:rPr b="0" lang="en-US" sz="2100" u="none" cap="none" strike="noStrike"/>
                        <a:t> (e.g., pneumonia, influenza)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Hypermetabolism, inflammation, ↑ work of breathing, ↓ appetite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Meet ↑ energy/protein needs; reduce inflammation; maintain hydration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Energy 25–35 kcal/kg, Protein 1.2–1.5 g/kg, Vitamin D, Vitamin C, Zinc (short-term), Omega-3s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Weight trends, CBC, CRP, Vitamin D</a:t>
                      </a:r>
                      <a:endParaRPr/>
                    </a:p>
                  </a:txBody>
                  <a:tcPr marT="12700" marB="12700" marR="12700" marL="12700" anchor="ctr"/>
                </a:tc>
              </a:tr>
              <a:tr h="12682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GI Infections</a:t>
                      </a:r>
                      <a:r>
                        <a:rPr b="0" lang="en-US" sz="2100" u="none" cap="none" strike="noStrike"/>
                        <a:t> (acute diarrhea, enteritis)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Fluid &amp; electrolyte losses, malabsorption, ↓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Rehydration first; restore gut function; prevent weight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Fluids + electrolytes, Protein 1.2–1.5 g/kg, Zinc (esp. diarrhea), B-complex, Probiotics (post-acute)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Electrolytes, Weight trends, CBC, Stool studies (if persistent)</a:t>
                      </a:r>
                      <a:endParaRPr/>
                    </a:p>
                  </a:txBody>
                  <a:tcPr marT="12700" marB="12700" marR="12700" marL="12700" anchor="ctr"/>
                </a:tc>
              </a:tr>
              <a:tr h="8736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Acute Viral Infections</a:t>
                      </a:r>
                      <a:r>
                        <a:rPr b="0" lang="en-US" sz="2100" u="none" cap="none" strike="noStrike"/>
                        <a:t> (non-GI)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Systemic inflammation, anorexia, oxidative stress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Immune support; prevent catabolism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Protein 1.2–1.5 g/kg, Vitamin C, Vitamin D, Zinc (short-term), Selenium, B-complex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CBC, CRP, Vitamin D</a:t>
                      </a:r>
                      <a:endParaRPr/>
                    </a:p>
                  </a:txBody>
                  <a:tcPr marT="12700" marB="12700" marR="12700" marL="12700" anchor="ctr"/>
                </a:tc>
              </a:tr>
              <a:tr h="12682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Tuberculosis (TB)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Severe hypermetabolism, cachexia, micronutrient depletion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Aggressive nutrition repletion; weight gain; immune support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Energy 30–35 kcal/kg, Protein 1.5–2.0 g/kg, Vitamin D, Iron* (if deficient), Zinc, B-complex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Weight/BMI, CBC, Ferritin, CRP, Vitamin D</a:t>
                      </a:r>
                      <a:endParaRPr/>
                    </a:p>
                  </a:txBody>
                  <a:tcPr marT="12700" marB="12700" marR="12700" marL="12700" anchor="ctr"/>
                </a:tc>
              </a:tr>
              <a:tr h="12847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HIV (acute &amp; chronic)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Chronic inflammation, malabsorption, ↑ energy needs, wasting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Prevent/treat wasting; maintain immune function; manage GI issues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Energy +10–30%, Protein 1.2–1.5 g/kg, Omega-3s, Vitamin D, B-complex, Zinc (short-term), Selenium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Weight trends, CBC, CD4 count, Viral load, Vitamin D</a:t>
                      </a:r>
                      <a:endParaRPr/>
                    </a:p>
                  </a:txBody>
                  <a:tcPr marT="12700" marB="12700" marR="12700" marL="12700" anchor="ctr"/>
                </a:tc>
              </a:tr>
            </a:tbl>
          </a:graphicData>
        </a:graphic>
      </p:graphicFrame>
      <p:sp>
        <p:nvSpPr>
          <p:cNvPr id="696" name="Google Shape;696;p52"/>
          <p:cNvSpPr/>
          <p:nvPr/>
        </p:nvSpPr>
        <p:spPr>
          <a:xfrm>
            <a:off x="16529425" y="804588"/>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5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02" name="Google Shape;702;p53"/>
          <p:cNvGrpSpPr/>
          <p:nvPr/>
        </p:nvGrpSpPr>
        <p:grpSpPr>
          <a:xfrm>
            <a:off x="-528020" y="-83715"/>
            <a:ext cx="19048363" cy="3086121"/>
            <a:chOff x="-3" y="-1"/>
            <a:chExt cx="19048361" cy="3086120"/>
          </a:xfrm>
        </p:grpSpPr>
        <p:sp>
          <p:nvSpPr>
            <p:cNvPr id="703" name="Google Shape;703;p5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04" name="Google Shape;704;p5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05" name="Google Shape;705;p53"/>
          <p:cNvSpPr txBox="1"/>
          <p:nvPr/>
        </p:nvSpPr>
        <p:spPr>
          <a:xfrm>
            <a:off x="1251393" y="1044484"/>
            <a:ext cx="16981342" cy="11290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MNT for Bariatric Surgery</a:t>
            </a:r>
            <a:endParaRPr/>
          </a:p>
        </p:txBody>
      </p:sp>
      <p:sp>
        <p:nvSpPr>
          <p:cNvPr id="706" name="Google Shape;706;p5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07" name="Google Shape;707;p53"/>
          <p:cNvSpPr txBox="1"/>
          <p:nvPr/>
        </p:nvSpPr>
        <p:spPr>
          <a:xfrm>
            <a:off x="1272149" y="3255305"/>
            <a:ext cx="7430018" cy="674226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Mechanisms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Reduced gastric capacity</a:t>
            </a:r>
            <a:r>
              <a:rPr b="0" i="0" lang="en-US" sz="2400" u="none" cap="none" strike="noStrike">
                <a:solidFill>
                  <a:srgbClr val="000000"/>
                </a:solidFill>
                <a:latin typeface="Times"/>
                <a:ea typeface="Times"/>
                <a:cs typeface="Times"/>
                <a:sym typeface="Times"/>
              </a:rPr>
              <a:t> → early satiety and limited intake</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Altered digestion and absorption</a:t>
            </a:r>
            <a:r>
              <a:rPr b="0" i="0" lang="en-US" sz="2400" u="none" cap="none" strike="noStrike">
                <a:solidFill>
                  <a:srgbClr val="000000"/>
                </a:solidFill>
                <a:latin typeface="Times"/>
                <a:ea typeface="Times"/>
                <a:cs typeface="Times"/>
                <a:sym typeface="Times"/>
              </a:rPr>
              <a:t> (especially with malabsorptive procedures)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Reduced gastric acid and intrinsic factor</a:t>
            </a:r>
            <a:r>
              <a:rPr b="0" i="0" lang="en-US" sz="2400" u="none" cap="none" strike="noStrike">
                <a:solidFill>
                  <a:srgbClr val="000000"/>
                </a:solidFill>
                <a:latin typeface="Times"/>
                <a:ea typeface="Times"/>
                <a:cs typeface="Times"/>
                <a:sym typeface="Times"/>
              </a:rPr>
              <a:t> → impaired B12 and iron absorption</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Bypass of duodenum/jejunum</a:t>
            </a:r>
            <a:r>
              <a:rPr b="0" i="0" lang="en-US" sz="2400" u="none" cap="none" strike="noStrike">
                <a:solidFill>
                  <a:srgbClr val="000000"/>
                </a:solidFill>
                <a:latin typeface="Times"/>
                <a:ea typeface="Times"/>
                <a:cs typeface="Times"/>
                <a:sym typeface="Times"/>
              </a:rPr>
              <a:t> → calcium, iron, fat-soluble vitamin losses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Rapid weight loss and catabolism</a:t>
            </a:r>
            <a:r>
              <a:rPr b="0" i="0" lang="en-US" sz="2400" u="none" cap="none" strike="noStrike">
                <a:solidFill>
                  <a:srgbClr val="000000"/>
                </a:solidFill>
                <a:latin typeface="Times"/>
                <a:ea typeface="Times"/>
                <a:cs typeface="Times"/>
                <a:sym typeface="Times"/>
              </a:rPr>
              <a:t> → protein and micronutrient depletion</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Hormonal changes</a:t>
            </a:r>
            <a:r>
              <a:rPr b="0" i="0" lang="en-US" sz="2400" u="none" cap="none" strike="noStrike">
                <a:solidFill>
                  <a:srgbClr val="000000"/>
                </a:solidFill>
                <a:latin typeface="Times"/>
                <a:ea typeface="Times"/>
                <a:cs typeface="Times"/>
                <a:sym typeface="Times"/>
              </a:rPr>
              <a:t> affecting glucose regulation and appetite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Risk of </a:t>
            </a:r>
            <a:r>
              <a:rPr b="1" i="0" lang="en-US" sz="2400" u="none" cap="none" strike="noStrike">
                <a:solidFill>
                  <a:srgbClr val="000000"/>
                </a:solidFill>
                <a:latin typeface="Times"/>
                <a:ea typeface="Times"/>
                <a:cs typeface="Times"/>
                <a:sym typeface="Times"/>
              </a:rPr>
              <a:t>dumping syndrome</a:t>
            </a:r>
            <a:r>
              <a:rPr b="0" i="0" lang="en-US" sz="2400" u="none" cap="none" strike="noStrike">
                <a:solidFill>
                  <a:srgbClr val="000000"/>
                </a:solidFill>
                <a:latin typeface="Times"/>
                <a:ea typeface="Times"/>
                <a:cs typeface="Times"/>
                <a:sym typeface="Times"/>
              </a:rPr>
              <a:t>, hypoglycemia, and dehydration</a:t>
            </a:r>
            <a:endParaRPr/>
          </a:p>
        </p:txBody>
      </p:sp>
      <p:sp>
        <p:nvSpPr>
          <p:cNvPr id="708" name="Google Shape;708;p53"/>
          <p:cNvSpPr txBox="1"/>
          <p:nvPr/>
        </p:nvSpPr>
        <p:spPr>
          <a:xfrm>
            <a:off x="9831950" y="3102908"/>
            <a:ext cx="8130304" cy="5349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808080"/>
              </a:buClr>
              <a:buSzPts val="1200"/>
              <a:buFont typeface="Times"/>
              <a:buNone/>
            </a:pPr>
            <a:r>
              <a:t/>
            </a:r>
            <a:endParaRPr b="0" i="0" sz="1200" u="none" cap="none" strike="noStrike">
              <a:solidFill>
                <a:srgbClr val="80808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Core Nutrition Goals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Prevent protein–energy malnutrition</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Preserve lean body mass</a:t>
            </a:r>
            <a:r>
              <a:rPr b="0" i="0" lang="en-US" sz="2400" u="none" cap="none" strike="noStrike">
                <a:solidFill>
                  <a:srgbClr val="000000"/>
                </a:solidFill>
                <a:latin typeface="Times"/>
                <a:ea typeface="Times"/>
                <a:cs typeface="Times"/>
                <a:sym typeface="Times"/>
              </a:rPr>
              <a:t> during rapid weight loss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Prevent and correct micronutrient deficiencies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Support wound healing and recovery</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Maintain hydration and electrolyte balance</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Promote long-term weight loss while preventing complications</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Prevent bone loss and anemia</a:t>
            </a:r>
            <a:endParaRPr/>
          </a:p>
          <a:p>
            <a:pPr indent="-317500" lvl="0" marL="457200" marR="0" rtl="0" algn="l">
              <a:lnSpc>
                <a:spcPct val="100000"/>
              </a:lnSpc>
              <a:spcBef>
                <a:spcPts val="1200"/>
              </a:spcBef>
              <a:spcAft>
                <a:spcPts val="0"/>
              </a:spcAft>
              <a:buClr>
                <a:srgbClr val="000000"/>
              </a:buClr>
              <a:buSzPts val="2400"/>
              <a:buFont typeface="Times"/>
              <a:buAutoNum type="arabicPeriod"/>
            </a:pPr>
            <a:r>
              <a:rPr b="1" i="0" lang="en-US" sz="2400" u="none" cap="none" strike="noStrike">
                <a:solidFill>
                  <a:srgbClr val="000000"/>
                </a:solidFill>
                <a:latin typeface="Times"/>
                <a:ea typeface="Times"/>
                <a:cs typeface="Times"/>
                <a:sym typeface="Times"/>
              </a:rPr>
              <a:t>Support lifelong adherence and monitoring</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5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14" name="Google Shape;714;p54"/>
          <p:cNvGrpSpPr/>
          <p:nvPr/>
        </p:nvGrpSpPr>
        <p:grpSpPr>
          <a:xfrm>
            <a:off x="-528020" y="-83715"/>
            <a:ext cx="19048363" cy="3086121"/>
            <a:chOff x="-3" y="-1"/>
            <a:chExt cx="19048361" cy="3086120"/>
          </a:xfrm>
        </p:grpSpPr>
        <p:sp>
          <p:nvSpPr>
            <p:cNvPr id="715" name="Google Shape;715;p5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16" name="Google Shape;716;p5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17" name="Google Shape;717;p54"/>
          <p:cNvSpPr txBox="1"/>
          <p:nvPr/>
        </p:nvSpPr>
        <p:spPr>
          <a:xfrm>
            <a:off x="1251393" y="409484"/>
            <a:ext cx="16981342"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Focus by Bariatric Surgical Phase</a:t>
            </a:r>
            <a:endParaRPr/>
          </a:p>
        </p:txBody>
      </p:sp>
      <p:sp>
        <p:nvSpPr>
          <p:cNvPr id="718" name="Google Shape;718;p5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9" name="Google Shape;719;p54"/>
          <p:cNvSpPr txBox="1"/>
          <p:nvPr/>
        </p:nvSpPr>
        <p:spPr>
          <a:xfrm>
            <a:off x="1324621" y="3139393"/>
            <a:ext cx="7430100" cy="6731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200"/>
              <a:buFont typeface="Times"/>
              <a:buNone/>
            </a:pPr>
            <a:r>
              <a:rPr b="1" i="0" lang="en-US" sz="2200" u="none" cap="none" strike="noStrike">
                <a:solidFill>
                  <a:srgbClr val="000000"/>
                </a:solidFill>
                <a:highlight>
                  <a:srgbClr val="FFFF00"/>
                </a:highlight>
                <a:latin typeface="Times"/>
                <a:ea typeface="Times"/>
                <a:cs typeface="Times"/>
                <a:sym typeface="Times"/>
              </a:rPr>
              <a:t>Preoperative</a:t>
            </a:r>
            <a:endParaRPr>
              <a:highlight>
                <a:srgbClr val="FFFF00"/>
              </a:highlight>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Nutrition risk screening and deficiency correction</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High-protein, calorie-controlled diet</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Begin vitamin/mineral education and supplementation</a:t>
            </a:r>
            <a:endParaRPr/>
          </a:p>
          <a:p>
            <a:pPr indent="0" lvl="0" marL="0" marR="0" rtl="0" algn="l">
              <a:lnSpc>
                <a:spcPct val="100000"/>
              </a:lnSpc>
              <a:spcBef>
                <a:spcPts val="1400"/>
              </a:spcBef>
              <a:spcAft>
                <a:spcPts val="0"/>
              </a:spcAft>
              <a:buClr>
                <a:srgbClr val="000000"/>
              </a:buClr>
              <a:buSzPts val="2200"/>
              <a:buFont typeface="Times"/>
              <a:buNone/>
            </a:pPr>
            <a:r>
              <a:rPr b="1" i="0" lang="en-US" sz="2200" u="none" cap="none" strike="noStrike">
                <a:solidFill>
                  <a:srgbClr val="000000"/>
                </a:solidFill>
                <a:highlight>
                  <a:srgbClr val="FFFF00"/>
                </a:highlight>
                <a:latin typeface="Times"/>
                <a:ea typeface="Times"/>
                <a:cs typeface="Times"/>
                <a:sym typeface="Times"/>
              </a:rPr>
              <a:t>Immediate Postoperative</a:t>
            </a:r>
            <a:endParaRPr>
              <a:highlight>
                <a:srgbClr val="FFFF00"/>
              </a:highlight>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Progression: clear liquids → full liquids → pureed → soft → regular</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Emphasize hydration (small, frequent sips)</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Prioritize protein intake</a:t>
            </a:r>
            <a:endParaRPr/>
          </a:p>
          <a:p>
            <a:pPr indent="0" lvl="0" marL="0" marR="0" rtl="0" algn="l">
              <a:lnSpc>
                <a:spcPct val="100000"/>
              </a:lnSpc>
              <a:spcBef>
                <a:spcPts val="1400"/>
              </a:spcBef>
              <a:spcAft>
                <a:spcPts val="0"/>
              </a:spcAft>
              <a:buClr>
                <a:srgbClr val="000000"/>
              </a:buClr>
              <a:buSzPts val="2200"/>
              <a:buFont typeface="Times"/>
              <a:buNone/>
            </a:pPr>
            <a:r>
              <a:rPr b="1" i="0" lang="en-US" sz="2200" u="none" cap="none" strike="noStrike">
                <a:solidFill>
                  <a:srgbClr val="000000"/>
                </a:solidFill>
                <a:highlight>
                  <a:srgbClr val="FFFF00"/>
                </a:highlight>
                <a:latin typeface="Times"/>
                <a:ea typeface="Times"/>
                <a:cs typeface="Times"/>
                <a:sym typeface="Times"/>
              </a:rPr>
              <a:t>Long-Term Maintenance</a:t>
            </a:r>
            <a:endParaRPr>
              <a:highlight>
                <a:srgbClr val="FFFF00"/>
              </a:highlight>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Protein-first meals</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Lifelong micronutrient supplementation</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Avoid refined sugars and liquid calories</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Ongoing lab monitoring and nutrition follow-up</a:t>
            </a:r>
            <a:endParaRPr/>
          </a:p>
        </p:txBody>
      </p:sp>
      <p:sp>
        <p:nvSpPr>
          <p:cNvPr id="720" name="Google Shape;720;p54"/>
          <p:cNvSpPr txBox="1"/>
          <p:nvPr/>
        </p:nvSpPr>
        <p:spPr>
          <a:xfrm>
            <a:off x="9288238" y="3190833"/>
            <a:ext cx="8130300" cy="4617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Key Nutrients &amp; Supplements</a:t>
            </a:r>
            <a:endParaRPr/>
          </a:p>
        </p:txBody>
      </p:sp>
      <p:graphicFrame>
        <p:nvGraphicFramePr>
          <p:cNvPr id="721" name="Google Shape;721;p54"/>
          <p:cNvGraphicFramePr/>
          <p:nvPr/>
        </p:nvGraphicFramePr>
        <p:xfrm>
          <a:off x="8917551" y="3840946"/>
          <a:ext cx="3000000" cy="3000000"/>
        </p:xfrm>
        <a:graphic>
          <a:graphicData uri="http://schemas.openxmlformats.org/drawingml/2006/table">
            <a:tbl>
              <a:tblPr bandRow="1">
                <a:noFill/>
                <a:tableStyleId>{81BB50B0-6FA8-4905-9805-7646F599B48B}</a:tableStyleId>
              </a:tblPr>
              <a:tblGrid>
                <a:gridCol w="2425400"/>
                <a:gridCol w="3335950"/>
                <a:gridCol w="3110325"/>
              </a:tblGrid>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Purpose</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60–80 g/day (up to 1.2–1.5 g/kg IBW)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Preserve lean mass</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Energy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Support weight loss without malnutrition</a:t>
                      </a:r>
                      <a:endParaRPr/>
                    </a:p>
                  </a:txBody>
                  <a:tcPr marT="12700" marB="12700" marR="12700" marL="12700" anchor="ctr"/>
                </a:tc>
              </a:tr>
              <a:tr h="6123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Multivitamin (bariatric-specific)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Daily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Broad micronutrient coverage</a:t>
                      </a:r>
                      <a:endParaRPr/>
                    </a:p>
                  </a:txBody>
                  <a:tcPr marT="12700" marB="12700" marR="12700" marL="12700" anchor="ctr"/>
                </a:tc>
              </a:tr>
              <a:tr h="6123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B12</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350–1,000 mcg/day oral/sublingual or IM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Prevent megaloblastic anemia &amp; neuropathy</a:t>
                      </a:r>
                      <a:endParaRPr/>
                    </a:p>
                  </a:txBody>
                  <a:tcPr marT="12700" marB="12700" marR="12700" marL="12700" anchor="ctr"/>
                </a:tc>
              </a:tr>
              <a:tr h="6123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Iron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18–60 mg/day (higher in menstruating females)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Prevent iron deficiency anemia</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Calcium (citrate)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1,200–1,500 mg/day (divided doses)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Bone health</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Calcium absorption, bone protection</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Fat-soluble vitamins (A, E, K)</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Per labs (esp. biliopancreatic diversion)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Prevent malabsorption-related deficiency</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Thiamine (B1)</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≥12 mg/day (higher if vomiting)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Prevent Wernicke’s encephalopathy</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Folate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400–800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DNA synthesis</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8–30 mg/day (short-term if low)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Immune &amp; wound healing</a:t>
                      </a:r>
                      <a:endParaRPr/>
                    </a:p>
                  </a:txBody>
                  <a:tcPr marT="12700" marB="12700" marR="12700" marL="12700" anchor="ctr"/>
                </a:tc>
              </a:tr>
              <a:tr h="395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Copper</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0.9–2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Prevent anemia, neurologic deficits</a:t>
                      </a:r>
                      <a:endParaRPr/>
                    </a:p>
                  </a:txBody>
                  <a:tcPr marT="12700" marB="12700" marR="12700" marL="12700" anchor="ct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5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27" name="Google Shape;727;p55"/>
          <p:cNvGrpSpPr/>
          <p:nvPr/>
        </p:nvGrpSpPr>
        <p:grpSpPr>
          <a:xfrm>
            <a:off x="-528020" y="-83715"/>
            <a:ext cx="19048363" cy="3086121"/>
            <a:chOff x="-3" y="-1"/>
            <a:chExt cx="19048361" cy="3086120"/>
          </a:xfrm>
        </p:grpSpPr>
        <p:sp>
          <p:nvSpPr>
            <p:cNvPr id="728" name="Google Shape;728;p5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29" name="Google Shape;729;p5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30" name="Google Shape;730;p55"/>
          <p:cNvSpPr txBox="1"/>
          <p:nvPr/>
        </p:nvSpPr>
        <p:spPr>
          <a:xfrm>
            <a:off x="1251393" y="409484"/>
            <a:ext cx="16981342"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Relevant Labs (Routine Monitoring) for Bariatric Surgery</a:t>
            </a:r>
            <a:endParaRPr/>
          </a:p>
        </p:txBody>
      </p:sp>
      <p:sp>
        <p:nvSpPr>
          <p:cNvPr id="731" name="Google Shape;731;p5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732" name="Google Shape;732;p55"/>
          <p:cNvGraphicFramePr/>
          <p:nvPr/>
        </p:nvGraphicFramePr>
        <p:xfrm>
          <a:off x="3248692" y="3606798"/>
          <a:ext cx="3000000" cy="3000000"/>
        </p:xfrm>
        <a:graphic>
          <a:graphicData uri="http://schemas.openxmlformats.org/drawingml/2006/table">
            <a:tbl>
              <a:tblPr bandRow="1">
                <a:noFill/>
                <a:tableStyleId>{81BB50B0-6FA8-4905-9805-7646F599B48B}</a:tableStyleId>
              </a:tblPr>
              <a:tblGrid>
                <a:gridCol w="3390525"/>
                <a:gridCol w="9596200"/>
              </a:tblGrid>
              <a:tr h="9427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Timing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Labs</a:t>
                      </a:r>
                      <a:endParaRPr/>
                    </a:p>
                  </a:txBody>
                  <a:tcPr marT="12700" marB="12700" marR="12700" marL="12700" anchor="ctr"/>
                </a:tc>
              </a:tr>
              <a:tr h="9427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Baseline / Pre-op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CBC, ferritin/iron studies, B12, folate, vitamin D, calcium, magnesium, zinc</a:t>
                      </a:r>
                      <a:endParaRPr/>
                    </a:p>
                  </a:txBody>
                  <a:tcPr marT="12700" marB="12700" marR="12700" marL="12700" anchor="ctr"/>
                </a:tc>
              </a:tr>
              <a:tr h="1461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3–6 months post-op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CBC, iron studies, B12, vitamin D</a:t>
                      </a:r>
                      <a:endParaRPr/>
                    </a:p>
                  </a:txBody>
                  <a:tcPr marT="12700" marB="12700" marR="12700" marL="12700" anchor="ctr"/>
                </a:tc>
              </a:tr>
              <a:tr h="9427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6–12 months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CBC, ferritin, vitamin D, calcium, PTH</a:t>
                      </a:r>
                      <a:endParaRPr/>
                    </a:p>
                  </a:txBody>
                  <a:tcPr marT="12700" marB="12700" marR="12700" marL="12700" anchor="ctr"/>
                </a:tc>
              </a:tr>
              <a:tr h="14613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Annually (lifelong)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CBC, iron studies, B12, folate, vitamin D, calcium, zinc ± fat-soluble vitamins</a:t>
                      </a:r>
                      <a:endParaRPr/>
                    </a:p>
                  </a:txBody>
                  <a:tcPr marT="12700" marB="12700" marR="12700" marL="12700" anchor="ctr"/>
                </a:tc>
              </a:tr>
            </a:tbl>
          </a:graphicData>
        </a:graphic>
      </p:graphicFrame>
      <p:sp>
        <p:nvSpPr>
          <p:cNvPr id="733" name="Google Shape;733;p55"/>
          <p:cNvSpPr/>
          <p:nvPr/>
        </p:nvSpPr>
        <p:spPr>
          <a:xfrm>
            <a:off x="16565325" y="138471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5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39" name="Google Shape;739;p56"/>
          <p:cNvGrpSpPr/>
          <p:nvPr/>
        </p:nvGrpSpPr>
        <p:grpSpPr>
          <a:xfrm>
            <a:off x="-528020" y="-83715"/>
            <a:ext cx="19048363" cy="3086121"/>
            <a:chOff x="-3" y="-1"/>
            <a:chExt cx="19048361" cy="3086120"/>
          </a:xfrm>
        </p:grpSpPr>
        <p:sp>
          <p:nvSpPr>
            <p:cNvPr id="740" name="Google Shape;740;p5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41" name="Google Shape;741;p5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42" name="Google Shape;742;p56"/>
          <p:cNvSpPr txBox="1"/>
          <p:nvPr/>
        </p:nvSpPr>
        <p:spPr>
          <a:xfrm>
            <a:off x="1251393" y="409484"/>
            <a:ext cx="16981342"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Common Bariatric Complications &amp; Nutrition Response</a:t>
            </a:r>
            <a:endParaRPr/>
          </a:p>
        </p:txBody>
      </p:sp>
      <p:sp>
        <p:nvSpPr>
          <p:cNvPr id="743" name="Google Shape;743;p5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744" name="Google Shape;744;p56"/>
          <p:cNvGraphicFramePr/>
          <p:nvPr/>
        </p:nvGraphicFramePr>
        <p:xfrm>
          <a:off x="2419350" y="3505198"/>
          <a:ext cx="3000000" cy="3000000"/>
        </p:xfrm>
        <a:graphic>
          <a:graphicData uri="http://schemas.openxmlformats.org/drawingml/2006/table">
            <a:tbl>
              <a:tblPr bandRow="1">
                <a:noFill/>
                <a:tableStyleId>{81BB50B0-6FA8-4905-9805-7646F599B48B}</a:tableStyleId>
              </a:tblPr>
              <a:tblGrid>
                <a:gridCol w="4573800"/>
                <a:gridCol w="9118000"/>
              </a:tblGrid>
              <a:tr h="7835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Complication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Nutrition Strategy</a:t>
                      </a:r>
                      <a:endParaRPr/>
                    </a:p>
                  </a:txBody>
                  <a:tcPr marT="12700" marB="12700" marR="12700" marL="12700" anchor="ctr"/>
                </a:tc>
              </a:tr>
              <a:tr h="1214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Dumping syndrome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simple sugars; protein + fiber with meals</a:t>
                      </a:r>
                      <a:endParaRPr/>
                    </a:p>
                  </a:txBody>
                  <a:tcPr marT="12700" marB="12700" marR="12700" marL="12700" anchor="ctr"/>
                </a:tc>
              </a:tr>
              <a:tr h="12145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Reactive hypoglycemia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Small frequent meals; protein-first</a:t>
                      </a:r>
                      <a:endParaRPr/>
                    </a:p>
                  </a:txBody>
                  <a:tcPr marT="12700" marB="12700" marR="12700" marL="12700" anchor="ctr"/>
                </a:tc>
              </a:tr>
              <a:tr h="783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Vomiting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Evaluate thiamine status urgently</a:t>
                      </a:r>
                      <a:endParaRPr/>
                    </a:p>
                  </a:txBody>
                  <a:tcPr marT="12700" marB="12700" marR="12700" marL="12700" anchor="ctr"/>
                </a:tc>
              </a:tr>
              <a:tr h="783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Bone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Adequate calcium, vitamin D, protein</a:t>
                      </a:r>
                      <a:endParaRPr/>
                    </a:p>
                  </a:txBody>
                  <a:tcPr marT="12700" marB="12700" marR="12700" marL="12700" anchor="ctr"/>
                </a:tc>
              </a:tr>
              <a:tr h="7835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Iron, B12, folate repletion per labs</a:t>
                      </a:r>
                      <a:endParaRPr/>
                    </a:p>
                  </a:txBody>
                  <a:tcPr marT="12700" marB="12700" marR="12700" marL="12700" anchor="ct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5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50" name="Google Shape;750;p57"/>
          <p:cNvGrpSpPr/>
          <p:nvPr/>
        </p:nvGrpSpPr>
        <p:grpSpPr>
          <a:xfrm>
            <a:off x="-528020" y="-13"/>
            <a:ext cx="19048363" cy="3086124"/>
            <a:chOff x="-3" y="-2"/>
            <a:chExt cx="19048361" cy="3086123"/>
          </a:xfrm>
        </p:grpSpPr>
        <p:sp>
          <p:nvSpPr>
            <p:cNvPr id="751" name="Google Shape;751;p57"/>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52" name="Google Shape;752;p57"/>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53" name="Google Shape;753;p57"/>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Sample Quiz Questions</a:t>
            </a:r>
            <a:endParaRPr/>
          </a:p>
        </p:txBody>
      </p:sp>
      <p:sp>
        <p:nvSpPr>
          <p:cNvPr id="754" name="Google Shape;754;p5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5" name="Google Shape;755;p57"/>
          <p:cNvSpPr txBox="1"/>
          <p:nvPr/>
        </p:nvSpPr>
        <p:spPr>
          <a:xfrm>
            <a:off x="1093310" y="3395014"/>
            <a:ext cx="16558580" cy="63017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1. A hospitalized patient with acute kidney injury (AKI) is hypercatabolic and receiving renal replacement therapy. Which nutrition prescription is most appropriate?</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Protein 0.6 g/kg/day to reduce uremia</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Protein 0.8 g/kg/day with strict potassium restriction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Protein 1.2–1.5 g/kg/day with close electrolyte monitoring</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Protein restriction until renal recovery</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2. Which laboratory pattern is most consistent with anemia of chronic disease/inflammation?</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Low ferritin, high TIBC, low transferrin saturation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Normal or elevated ferritin, low serum iron, low TIBC</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Elevated MCV, elevated homocysteine, elevated MMA</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Low ferritin with elevated CRP</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3. In a patient with COPD and unintended weight loss, which macronutrient adjustment best supports respiratory function?</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High-carbohydrate diet to spare protein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Moderate-fat intake to reduce respiratory quotient</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Very-low-fat diet to reduce inflammation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Ketogenic diet without protein targets</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5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61" name="Google Shape;761;p58"/>
          <p:cNvGrpSpPr/>
          <p:nvPr/>
        </p:nvGrpSpPr>
        <p:grpSpPr>
          <a:xfrm>
            <a:off x="-528020" y="-13"/>
            <a:ext cx="19048363" cy="3086124"/>
            <a:chOff x="-3" y="-2"/>
            <a:chExt cx="19048361" cy="3086123"/>
          </a:xfrm>
        </p:grpSpPr>
        <p:sp>
          <p:nvSpPr>
            <p:cNvPr id="762" name="Google Shape;762;p58"/>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63" name="Google Shape;763;p58"/>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64" name="Google Shape;764;p58"/>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Sample Quiz Questions</a:t>
            </a:r>
            <a:endParaRPr/>
          </a:p>
        </p:txBody>
      </p:sp>
      <p:sp>
        <p:nvSpPr>
          <p:cNvPr id="765" name="Google Shape;765;p5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66" name="Google Shape;766;p58"/>
          <p:cNvSpPr txBox="1"/>
          <p:nvPr/>
        </p:nvSpPr>
        <p:spPr>
          <a:xfrm>
            <a:off x="864710" y="3623614"/>
            <a:ext cx="16558580" cy="61239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4. Which micronutrient deficiency is most urgent to evaluate and treat in a post–bariatric surgery patient with persistent vomiting and confusion?</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Iron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Vitamin D</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Thiamine (B1)</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Zinc</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5. During the acute phase of a severe infection, which nutrition strategy is most appropriate?</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Aggressive calorie loading to prevent weight loss</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High-dose iron supplementation</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Adequate hydration, protein support, and avoidance of overfeeding</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Fasting to reduce inflammatory response</a:t>
            </a:r>
            <a:endParaRPr/>
          </a:p>
          <a:p>
            <a:pPr indent="0" lvl="0" marL="0" marR="0" rtl="0" algn="l">
              <a:lnSpc>
                <a:spcPct val="100000"/>
              </a:lnSpc>
              <a:spcBef>
                <a:spcPts val="1200"/>
              </a:spcBef>
              <a:spcAft>
                <a:spcPts val="0"/>
              </a:spcAft>
              <a:buClr>
                <a:srgbClr val="000000"/>
              </a:buClr>
              <a:buSzPts val="1900"/>
              <a:buFont typeface="Times"/>
              <a:buNone/>
            </a:pPr>
            <a:r>
              <a:t/>
            </a:r>
            <a:endParaRPr b="0" i="0" sz="19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Times"/>
                <a:ea typeface="Times"/>
                <a:cs typeface="Times"/>
                <a:sym typeface="Times"/>
              </a:rPr>
              <a:t>6. Which intervention is most appropriate for a patient with osteomalacia?</a:t>
            </a:r>
            <a:endParaRPr/>
          </a:p>
          <a:p>
            <a:pPr indent="0" lvl="0" marL="0" marR="0" rtl="0" algn="l">
              <a:lnSpc>
                <a:spcPct val="100000"/>
              </a:lnSpc>
              <a:spcBef>
                <a:spcPts val="1200"/>
              </a:spcBef>
              <a:spcAft>
                <a:spcPts val="0"/>
              </a:spcAft>
              <a:buClr>
                <a:srgbClr val="000000"/>
              </a:buClr>
              <a:buSzPts val="1900"/>
              <a:buFont typeface="Times"/>
              <a:buNone/>
            </a:pPr>
            <a:r>
              <a:rPr b="0" i="0" lang="en-US" sz="1900" u="none" cap="none" strike="noStrike">
                <a:solidFill>
                  <a:srgbClr val="000000"/>
                </a:solidFill>
                <a:latin typeface="Times"/>
                <a:ea typeface="Times"/>
                <a:cs typeface="Times"/>
                <a:sym typeface="Times"/>
              </a:rPr>
              <a:t>A. Bisphosphonate therapy</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B. Calcium supplementation alone</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C. Vitamin D repletion with calcium and phosphorus support</a:t>
            </a:r>
            <a:br>
              <a:rPr b="0" i="0" lang="en-US" sz="1900" u="none" cap="none" strike="noStrike">
                <a:solidFill>
                  <a:srgbClr val="000000"/>
                </a:solidFill>
                <a:latin typeface="Times"/>
                <a:ea typeface="Times"/>
                <a:cs typeface="Times"/>
                <a:sym typeface="Times"/>
              </a:rPr>
            </a:br>
            <a:r>
              <a:rPr b="0" i="0" lang="en-US" sz="1900" u="none" cap="none" strike="noStrike">
                <a:solidFill>
                  <a:srgbClr val="000000"/>
                </a:solidFill>
                <a:latin typeface="Times"/>
                <a:ea typeface="Times"/>
                <a:cs typeface="Times"/>
                <a:sym typeface="Times"/>
              </a:rPr>
              <a:t>D. High-protein diet without micronutrient intervention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59"/>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72" name="Google Shape;772;p59"/>
          <p:cNvGrpSpPr/>
          <p:nvPr/>
        </p:nvGrpSpPr>
        <p:grpSpPr>
          <a:xfrm>
            <a:off x="-528020" y="-13"/>
            <a:ext cx="19048363" cy="3086124"/>
            <a:chOff x="-3" y="-2"/>
            <a:chExt cx="19048361" cy="3086123"/>
          </a:xfrm>
        </p:grpSpPr>
        <p:sp>
          <p:nvSpPr>
            <p:cNvPr id="773" name="Google Shape;773;p59"/>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74" name="Google Shape;774;p59"/>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75" name="Google Shape;775;p59"/>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References</a:t>
            </a:r>
            <a:endParaRPr/>
          </a:p>
        </p:txBody>
      </p:sp>
      <p:sp>
        <p:nvSpPr>
          <p:cNvPr id="776" name="Google Shape;776;p5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77" name="Google Shape;777;p59"/>
          <p:cNvSpPr txBox="1"/>
          <p:nvPr/>
        </p:nvSpPr>
        <p:spPr>
          <a:xfrm>
            <a:off x="1148671" y="3310347"/>
            <a:ext cx="16558582" cy="6720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Academy of Nutrition and Dietetics.</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Nutrition Care Manual.</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Mahan LK, Raymond JL.</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Krause’s Food &amp; the Nutrition Care Process.</a:t>
            </a:r>
            <a:r>
              <a:rPr b="0" i="0" lang="en-US" sz="1200" u="none" cap="none" strike="noStrike">
                <a:solidFill>
                  <a:srgbClr val="000000"/>
                </a:solidFill>
                <a:latin typeface="Times"/>
                <a:ea typeface="Times"/>
                <a:cs typeface="Times"/>
                <a:sym typeface="Times"/>
              </a:rPr>
              <a:t> 15th ed. Elsevier.</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Nelms M, Sucher KP, Lacey K, Roth SL.</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Nutrition Therapy and Pathophysiology.</a:t>
            </a:r>
            <a:r>
              <a:rPr b="0" i="0" lang="en-US" sz="1200" u="none" cap="none" strike="noStrike">
                <a:solidFill>
                  <a:srgbClr val="000000"/>
                </a:solidFill>
                <a:latin typeface="Times"/>
                <a:ea typeface="Times"/>
                <a:cs typeface="Times"/>
                <a:sym typeface="Times"/>
              </a:rPr>
              <a:t> 4th ed. Cengage.</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Institute of Medicine (IOM).</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Dietary Reference Intakes.</a:t>
            </a:r>
            <a:r>
              <a:rPr b="0" i="0" lang="en-US" sz="1200" u="none" cap="none" strike="noStrike">
                <a:solidFill>
                  <a:srgbClr val="000000"/>
                </a:solidFill>
                <a:latin typeface="Times"/>
                <a:ea typeface="Times"/>
                <a:cs typeface="Times"/>
                <a:sym typeface="Times"/>
              </a:rPr>
              <a:t> National Academies Press.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U.S. Department of Agriculture &amp; HHS.</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Dietary Guidelines for Americans 2020–2025.</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Kidney Disease: Improving Global Outcomes (KDIGO).</a:t>
            </a:r>
            <a:r>
              <a:rPr b="0" i="0" lang="en-US" sz="1200" u="none" cap="none" strike="noStrike">
                <a:solidFill>
                  <a:srgbClr val="000000"/>
                </a:solidFill>
                <a:latin typeface="Times"/>
                <a:ea typeface="Times"/>
                <a:cs typeface="Times"/>
                <a:sym typeface="Times"/>
              </a:rPr>
              <a:t> Clinical Practice Guidelines for CKD, AKI, and CKD-MBD.</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National Kidney Foundation (NKF).</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KDOQI Clinical Practice Guidelines for Nutrition in CKD.</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Ikizler TA et al.</a:t>
            </a:r>
            <a:r>
              <a:rPr b="0" i="0" lang="en-US" sz="1200" u="none" cap="none" strike="noStrike">
                <a:solidFill>
                  <a:srgbClr val="000000"/>
                </a:solidFill>
                <a:latin typeface="Times"/>
                <a:ea typeface="Times"/>
                <a:cs typeface="Times"/>
                <a:sym typeface="Times"/>
              </a:rPr>
              <a:t> Nutrition in kidney disease. </a:t>
            </a:r>
            <a:r>
              <a:rPr b="0" i="1" lang="en-US" sz="1200" u="none" cap="none" strike="noStrike">
                <a:solidFill>
                  <a:srgbClr val="000000"/>
                </a:solidFill>
                <a:latin typeface="Times"/>
                <a:ea typeface="Times"/>
                <a:cs typeface="Times"/>
                <a:sym typeface="Times"/>
              </a:rPr>
              <a:t>N Engl J Med.</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Schols AMWJ et al.</a:t>
            </a:r>
            <a:r>
              <a:rPr b="0" i="0" lang="en-US" sz="1200" u="none" cap="none" strike="noStrike">
                <a:solidFill>
                  <a:srgbClr val="000000"/>
                </a:solidFill>
                <a:latin typeface="Times"/>
                <a:ea typeface="Times"/>
                <a:cs typeface="Times"/>
                <a:sym typeface="Times"/>
              </a:rPr>
              <a:t> Nutritional assessment and therapy in COPD. </a:t>
            </a:r>
            <a:r>
              <a:rPr b="0" i="1" lang="en-US" sz="1200" u="none" cap="none" strike="noStrike">
                <a:solidFill>
                  <a:srgbClr val="000000"/>
                </a:solidFill>
                <a:latin typeface="Times"/>
                <a:ea typeface="Times"/>
                <a:cs typeface="Times"/>
                <a:sym typeface="Times"/>
              </a:rPr>
              <a:t>Am J Respir Crit Care Med.</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ESPEN Guidelines.</a:t>
            </a:r>
            <a:r>
              <a:rPr b="0" i="0" lang="en-US" sz="1200" u="none" cap="none" strike="noStrike">
                <a:solidFill>
                  <a:srgbClr val="000000"/>
                </a:solidFill>
                <a:latin typeface="Times"/>
                <a:ea typeface="Times"/>
                <a:cs typeface="Times"/>
                <a:sym typeface="Times"/>
              </a:rPr>
              <a:t> Clinical nutrition in pulmonary disease. </a:t>
            </a:r>
            <a:r>
              <a:rPr b="0" i="1" lang="en-US" sz="1200" u="none" cap="none" strike="noStrike">
                <a:solidFill>
                  <a:srgbClr val="000000"/>
                </a:solidFill>
                <a:latin typeface="Times"/>
                <a:ea typeface="Times"/>
                <a:cs typeface="Times"/>
                <a:sym typeface="Times"/>
              </a:rPr>
              <a:t>Clin Nutr.</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American Thoracic Society (ATS).</a:t>
            </a:r>
            <a:r>
              <a:rPr b="0" i="0" lang="en-US" sz="1200" u="none" cap="none" strike="noStrike">
                <a:solidFill>
                  <a:srgbClr val="000000"/>
                </a:solidFill>
                <a:latin typeface="Times"/>
                <a:ea typeface="Times"/>
                <a:cs typeface="Times"/>
                <a:sym typeface="Times"/>
              </a:rPr>
              <a:t> COPD and pulmonary rehabilitation guidelines.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Camaschella C.</a:t>
            </a:r>
            <a:r>
              <a:rPr b="0" i="0" lang="en-US" sz="1200" u="none" cap="none" strike="noStrike">
                <a:solidFill>
                  <a:srgbClr val="000000"/>
                </a:solidFill>
                <a:latin typeface="Times"/>
                <a:ea typeface="Times"/>
                <a:cs typeface="Times"/>
                <a:sym typeface="Times"/>
              </a:rPr>
              <a:t> Iron deficiency anemia. </a:t>
            </a:r>
            <a:r>
              <a:rPr b="0" i="1" lang="en-US" sz="1200" u="none" cap="none" strike="noStrike">
                <a:solidFill>
                  <a:srgbClr val="000000"/>
                </a:solidFill>
                <a:latin typeface="Times"/>
                <a:ea typeface="Times"/>
                <a:cs typeface="Times"/>
                <a:sym typeface="Times"/>
              </a:rPr>
              <a:t>N Engl J Med.</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Weiss G, Ganz T.</a:t>
            </a:r>
            <a:r>
              <a:rPr b="0" i="0" lang="en-US" sz="1200" u="none" cap="none" strike="noStrike">
                <a:solidFill>
                  <a:srgbClr val="000000"/>
                </a:solidFill>
                <a:latin typeface="Times"/>
                <a:ea typeface="Times"/>
                <a:cs typeface="Times"/>
                <a:sym typeface="Times"/>
              </a:rPr>
              <a:t> Anemia of inflammation. </a:t>
            </a:r>
            <a:r>
              <a:rPr b="0" i="1" lang="en-US" sz="1200" u="none" cap="none" strike="noStrike">
                <a:solidFill>
                  <a:srgbClr val="000000"/>
                </a:solidFill>
                <a:latin typeface="Times"/>
                <a:ea typeface="Times"/>
                <a:cs typeface="Times"/>
                <a:sym typeface="Times"/>
              </a:rPr>
              <a:t>Blood.</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O’Leary F, Samman S.</a:t>
            </a:r>
            <a:r>
              <a:rPr b="0" i="0" lang="en-US" sz="1200" u="none" cap="none" strike="noStrike">
                <a:solidFill>
                  <a:srgbClr val="000000"/>
                </a:solidFill>
                <a:latin typeface="Times"/>
                <a:ea typeface="Times"/>
                <a:cs typeface="Times"/>
                <a:sym typeface="Times"/>
              </a:rPr>
              <a:t> Vitamin B12 in health and disease. </a:t>
            </a:r>
            <a:r>
              <a:rPr b="0" i="1" lang="en-US" sz="1200" u="none" cap="none" strike="noStrike">
                <a:solidFill>
                  <a:srgbClr val="000000"/>
                </a:solidFill>
                <a:latin typeface="Times"/>
                <a:ea typeface="Times"/>
                <a:cs typeface="Times"/>
                <a:sym typeface="Times"/>
              </a:rPr>
              <a:t>Nutrients.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Hoffbrand AV et al.</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Essential Haematology.</a:t>
            </a:r>
            <a:r>
              <a:rPr b="0" i="0" lang="en-US" sz="1200" u="none" cap="none" strike="noStrike">
                <a:solidFill>
                  <a:srgbClr val="000000"/>
                </a:solidFill>
                <a:latin typeface="Times"/>
                <a:ea typeface="Times"/>
                <a:cs typeface="Times"/>
                <a:sym typeface="Times"/>
              </a:rPr>
              <a:t> Wiley-Blackwell.</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Burris J et al.</a:t>
            </a:r>
            <a:r>
              <a:rPr b="0" i="0" lang="en-US" sz="1200" u="none" cap="none" strike="noStrike">
                <a:solidFill>
                  <a:srgbClr val="000000"/>
                </a:solidFill>
                <a:latin typeface="Times"/>
                <a:ea typeface="Times"/>
                <a:cs typeface="Times"/>
                <a:sym typeface="Times"/>
              </a:rPr>
              <a:t> Diet and acne: systematic review. </a:t>
            </a:r>
            <a:r>
              <a:rPr b="0" i="1" lang="en-US" sz="1200" u="none" cap="none" strike="noStrike">
                <a:solidFill>
                  <a:srgbClr val="000000"/>
                </a:solidFill>
                <a:latin typeface="Times"/>
                <a:ea typeface="Times"/>
                <a:cs typeface="Times"/>
                <a:sym typeface="Times"/>
              </a:rPr>
              <a:t>J Acad Nutr Diet.</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Barrea L et al.</a:t>
            </a:r>
            <a:r>
              <a:rPr b="0" i="0" lang="en-US" sz="1200" u="none" cap="none" strike="noStrike">
                <a:solidFill>
                  <a:srgbClr val="000000"/>
                </a:solidFill>
                <a:latin typeface="Times"/>
                <a:ea typeface="Times"/>
                <a:cs typeface="Times"/>
                <a:sym typeface="Times"/>
              </a:rPr>
              <a:t> Nutrition and psoriasis. </a:t>
            </a:r>
            <a:r>
              <a:rPr b="0" i="1" lang="en-US" sz="1200" u="none" cap="none" strike="noStrike">
                <a:solidFill>
                  <a:srgbClr val="000000"/>
                </a:solidFill>
                <a:latin typeface="Times"/>
                <a:ea typeface="Times"/>
                <a:cs typeface="Times"/>
                <a:sym typeface="Times"/>
              </a:rPr>
              <a:t>Nutrients.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Eichenfield LF et al.</a:t>
            </a:r>
            <a:r>
              <a:rPr b="0" i="0" lang="en-US" sz="1200" u="none" cap="none" strike="noStrike">
                <a:solidFill>
                  <a:srgbClr val="000000"/>
                </a:solidFill>
                <a:latin typeface="Times"/>
                <a:ea typeface="Times"/>
                <a:cs typeface="Times"/>
                <a:sym typeface="Times"/>
              </a:rPr>
              <a:t> Atopic dermatitis guidelines. </a:t>
            </a:r>
            <a:r>
              <a:rPr b="0" i="1" lang="en-US" sz="1200" u="none" cap="none" strike="noStrike">
                <a:solidFill>
                  <a:srgbClr val="000000"/>
                </a:solidFill>
                <a:latin typeface="Times"/>
                <a:ea typeface="Times"/>
                <a:cs typeface="Times"/>
                <a:sym typeface="Times"/>
              </a:rPr>
              <a:t>J Am Acad Dermatol.</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Steinhoff M et al.</a:t>
            </a:r>
            <a:r>
              <a:rPr b="0" i="0" lang="en-US" sz="1200" u="none" cap="none" strike="noStrike">
                <a:solidFill>
                  <a:srgbClr val="000000"/>
                </a:solidFill>
                <a:latin typeface="Times"/>
                <a:ea typeface="Times"/>
                <a:cs typeface="Times"/>
                <a:sym typeface="Times"/>
              </a:rPr>
              <a:t> Rosacea pathophysiology. </a:t>
            </a:r>
            <a:r>
              <a:rPr b="0" i="1" lang="en-US" sz="1200" u="none" cap="none" strike="noStrike">
                <a:solidFill>
                  <a:srgbClr val="000000"/>
                </a:solidFill>
                <a:latin typeface="Times"/>
                <a:ea typeface="Times"/>
                <a:cs typeface="Times"/>
                <a:sym typeface="Times"/>
              </a:rPr>
              <a:t>Nat Rev Dis Primers.</a:t>
            </a:r>
            <a:endParaRPr/>
          </a:p>
          <a:p>
            <a:pPr indent="-457200" lvl="0" marL="457200" marR="0" rtl="0" algn="l">
              <a:lnSpc>
                <a:spcPct val="100000"/>
              </a:lnSpc>
              <a:spcBef>
                <a:spcPts val="1200"/>
              </a:spcBef>
              <a:spcAft>
                <a:spcPts val="0"/>
              </a:spcAft>
              <a:buClr>
                <a:srgbClr val="000000"/>
              </a:buClr>
              <a:buSzPts val="1200"/>
              <a:buFont typeface="Times"/>
              <a:buNone/>
            </a:pPr>
            <a:r>
              <a:t/>
            </a:r>
            <a:endParaRPr b="0" i="1" sz="1200" u="none" cap="none" strike="noStrike">
              <a:solidFill>
                <a:srgbClr val="000000"/>
              </a:solidFill>
              <a:latin typeface="Times"/>
              <a:ea typeface="Times"/>
              <a:cs typeface="Times"/>
              <a:sym typeface="Times"/>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60"/>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783" name="Google Shape;783;p60"/>
          <p:cNvGrpSpPr/>
          <p:nvPr/>
        </p:nvGrpSpPr>
        <p:grpSpPr>
          <a:xfrm>
            <a:off x="-528020" y="-13"/>
            <a:ext cx="19048363" cy="3086124"/>
            <a:chOff x="-3" y="-2"/>
            <a:chExt cx="19048361" cy="3086123"/>
          </a:xfrm>
        </p:grpSpPr>
        <p:sp>
          <p:nvSpPr>
            <p:cNvPr id="784" name="Google Shape;784;p60"/>
            <p:cNvSpPr/>
            <p:nvPr/>
          </p:nvSpPr>
          <p:spPr>
            <a:xfrm>
              <a:off x="-3" y="-2"/>
              <a:ext cx="19048361" cy="3086123"/>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785" name="Google Shape;785;p60"/>
            <p:cNvSpPr txBox="1"/>
            <p:nvPr/>
          </p:nvSpPr>
          <p:spPr>
            <a:xfrm>
              <a:off x="-3" y="1"/>
              <a:ext cx="19048361" cy="1211688"/>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786" name="Google Shape;786;p60"/>
          <p:cNvSpPr txBox="1"/>
          <p:nvPr/>
        </p:nvSpPr>
        <p:spPr>
          <a:xfrm>
            <a:off x="1474894" y="1057695"/>
            <a:ext cx="17367796" cy="1140696"/>
          </a:xfrm>
          <a:prstGeom prst="rect">
            <a:avLst/>
          </a:prstGeom>
          <a:noFill/>
          <a:ln>
            <a:noFill/>
          </a:ln>
        </p:spPr>
        <p:txBody>
          <a:bodyPr anchorCtr="0" anchor="t" bIns="0" lIns="0" spcFirstLastPara="1" rIns="0" wrap="square" tIns="0">
            <a:spAutoFit/>
          </a:bodyPr>
          <a:lstStyle/>
          <a:p>
            <a:pPr indent="0" lvl="0" marL="0" marR="0" rtl="0" algn="l">
              <a:lnSpc>
                <a:spcPct val="122972"/>
              </a:lnSpc>
              <a:spcBef>
                <a:spcPts val="0"/>
              </a:spcBef>
              <a:spcAft>
                <a:spcPts val="0"/>
              </a:spcAft>
              <a:buClr>
                <a:srgbClr val="FFFFFF"/>
              </a:buClr>
              <a:buSzPts val="7400"/>
              <a:buFont typeface="Poppins"/>
              <a:buNone/>
            </a:pPr>
            <a:r>
              <a:rPr b="0" i="0" lang="en-US" sz="7400" u="none" cap="none" strike="noStrike">
                <a:solidFill>
                  <a:srgbClr val="FFFFFF"/>
                </a:solidFill>
                <a:latin typeface="Poppins"/>
                <a:ea typeface="Poppins"/>
                <a:cs typeface="Poppins"/>
                <a:sym typeface="Poppins"/>
              </a:rPr>
              <a:t>References</a:t>
            </a:r>
            <a:endParaRPr/>
          </a:p>
        </p:txBody>
      </p:sp>
      <p:sp>
        <p:nvSpPr>
          <p:cNvPr id="787" name="Google Shape;787;p6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8" name="Google Shape;788;p60"/>
          <p:cNvSpPr txBox="1"/>
          <p:nvPr/>
        </p:nvSpPr>
        <p:spPr>
          <a:xfrm>
            <a:off x="1148671" y="3457654"/>
            <a:ext cx="16558582" cy="6212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NIH Office of Dietary Supplements.</a:t>
            </a:r>
            <a:r>
              <a:rPr b="0" i="0" lang="en-US" sz="1200" u="none" cap="none" strike="noStrike">
                <a:solidFill>
                  <a:srgbClr val="000000"/>
                </a:solidFill>
                <a:latin typeface="Times"/>
                <a:ea typeface="Times"/>
                <a:cs typeface="Times"/>
                <a:sym typeface="Times"/>
              </a:rPr>
              <a:t> Calcium, Vitamin D, Magnesium, Vitamin K Fact Sheets.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Cosman F et al.</a:t>
            </a:r>
            <a:r>
              <a:rPr b="0" i="0" lang="en-US" sz="1200" u="none" cap="none" strike="noStrike">
                <a:solidFill>
                  <a:srgbClr val="000000"/>
                </a:solidFill>
                <a:latin typeface="Times"/>
                <a:ea typeface="Times"/>
                <a:cs typeface="Times"/>
                <a:sym typeface="Times"/>
              </a:rPr>
              <a:t> Clinician’s guide to osteoporosis prevention and treatment. </a:t>
            </a:r>
            <a:r>
              <a:rPr b="0" i="1" lang="en-US" sz="1200" u="none" cap="none" strike="noStrike">
                <a:solidFill>
                  <a:srgbClr val="000000"/>
                </a:solidFill>
                <a:latin typeface="Times"/>
                <a:ea typeface="Times"/>
                <a:cs typeface="Times"/>
                <a:sym typeface="Times"/>
              </a:rPr>
              <a:t>Osteoporosis Int.</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Holick MF.</a:t>
            </a:r>
            <a:r>
              <a:rPr b="0" i="0" lang="en-US" sz="1200" u="none" cap="none" strike="noStrike">
                <a:solidFill>
                  <a:srgbClr val="000000"/>
                </a:solidFill>
                <a:latin typeface="Times"/>
                <a:ea typeface="Times"/>
                <a:cs typeface="Times"/>
                <a:sym typeface="Times"/>
              </a:rPr>
              <a:t> Vitamin D deficiency. </a:t>
            </a:r>
            <a:r>
              <a:rPr b="0" i="1" lang="en-US" sz="1200" u="none" cap="none" strike="noStrike">
                <a:solidFill>
                  <a:srgbClr val="000000"/>
                </a:solidFill>
                <a:latin typeface="Times"/>
                <a:ea typeface="Times"/>
                <a:cs typeface="Times"/>
                <a:sym typeface="Times"/>
              </a:rPr>
              <a:t>N Engl J Med.</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ESPEN Guidelines.</a:t>
            </a:r>
            <a:r>
              <a:rPr b="0" i="0" lang="en-US" sz="1200" u="none" cap="none" strike="noStrike">
                <a:solidFill>
                  <a:srgbClr val="000000"/>
                </a:solidFill>
                <a:latin typeface="Times"/>
                <a:ea typeface="Times"/>
                <a:cs typeface="Times"/>
                <a:sym typeface="Times"/>
              </a:rPr>
              <a:t> Clinical nutrition in gastroenterology. </a:t>
            </a:r>
            <a:r>
              <a:rPr b="0" i="1" lang="en-US" sz="1200" u="none" cap="none" strike="noStrike">
                <a:solidFill>
                  <a:srgbClr val="000000"/>
                </a:solidFill>
                <a:latin typeface="Times"/>
                <a:ea typeface="Times"/>
                <a:cs typeface="Times"/>
                <a:sym typeface="Times"/>
              </a:rPr>
              <a:t>Clin Nutr.</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American Gastroenterological Association (AGA).</a:t>
            </a:r>
            <a:r>
              <a:rPr b="0" i="0" lang="en-US" sz="1200" u="none" cap="none" strike="noStrike">
                <a:solidFill>
                  <a:srgbClr val="000000"/>
                </a:solidFill>
                <a:latin typeface="Times"/>
                <a:ea typeface="Times"/>
                <a:cs typeface="Times"/>
                <a:sym typeface="Times"/>
              </a:rPr>
              <a:t> Clinical practice updates.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ASHA.</a:t>
            </a:r>
            <a:r>
              <a:rPr b="0" i="0" lang="en-US" sz="1200" u="none" cap="none" strike="noStrike">
                <a:solidFill>
                  <a:srgbClr val="000000"/>
                </a:solidFill>
                <a:latin typeface="Times"/>
                <a:ea typeface="Times"/>
                <a:cs typeface="Times"/>
                <a:sym typeface="Times"/>
              </a:rPr>
              <a:t> Dysphagia management and nutrition considerations.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Ferri FF.</a:t>
            </a:r>
            <a:r>
              <a:rPr b="0" i="0" lang="en-US" sz="1200" u="none" cap="none" strike="noStrike">
                <a:solidFill>
                  <a:srgbClr val="000000"/>
                </a:solidFill>
                <a:latin typeface="Times"/>
                <a:ea typeface="Times"/>
                <a:cs typeface="Times"/>
                <a:sym typeface="Times"/>
              </a:rPr>
              <a:t> </a:t>
            </a:r>
            <a:r>
              <a:rPr b="0" i="1" lang="en-US" sz="1200" u="none" cap="none" strike="noStrike">
                <a:solidFill>
                  <a:srgbClr val="000000"/>
                </a:solidFill>
                <a:latin typeface="Times"/>
                <a:ea typeface="Times"/>
                <a:cs typeface="Times"/>
                <a:sym typeface="Times"/>
              </a:rPr>
              <a:t>Ferri’s Clinical Advisor.</a:t>
            </a:r>
            <a:endParaRPr b="0" i="1"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ASMBS.</a:t>
            </a:r>
            <a:r>
              <a:rPr b="0" i="0" lang="en-US" sz="1200" u="none" cap="none" strike="noStrike">
                <a:solidFill>
                  <a:srgbClr val="000000"/>
                </a:solidFill>
                <a:latin typeface="Times"/>
                <a:ea typeface="Times"/>
                <a:cs typeface="Times"/>
                <a:sym typeface="Times"/>
              </a:rPr>
              <a:t> Integrated Health Nutritional Guidelines for Bariatric Surgery Patients.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Mechanick JI et al.</a:t>
            </a:r>
            <a:r>
              <a:rPr b="0" i="0" lang="en-US" sz="1200" u="none" cap="none" strike="noStrike">
                <a:solidFill>
                  <a:srgbClr val="000000"/>
                </a:solidFill>
                <a:latin typeface="Times"/>
                <a:ea typeface="Times"/>
                <a:cs typeface="Times"/>
                <a:sym typeface="Times"/>
              </a:rPr>
              <a:t> Clinical practice guidelines for metabolic and bariatric surgery. </a:t>
            </a:r>
            <a:r>
              <a:rPr b="0" i="1" lang="en-US" sz="1200" u="none" cap="none" strike="noStrike">
                <a:solidFill>
                  <a:srgbClr val="000000"/>
                </a:solidFill>
                <a:latin typeface="Times"/>
                <a:ea typeface="Times"/>
                <a:cs typeface="Times"/>
                <a:sym typeface="Times"/>
              </a:rPr>
              <a:t>Endocr Pract.</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Parrott J et al.</a:t>
            </a:r>
            <a:r>
              <a:rPr b="0" i="0" lang="en-US" sz="1200" u="none" cap="none" strike="noStrike">
                <a:solidFill>
                  <a:srgbClr val="000000"/>
                </a:solidFill>
                <a:latin typeface="Times"/>
                <a:ea typeface="Times"/>
                <a:cs typeface="Times"/>
                <a:sym typeface="Times"/>
              </a:rPr>
              <a:t> Micronutrient management after bariatric surgery. </a:t>
            </a:r>
            <a:r>
              <a:rPr b="0" i="1" lang="en-US" sz="1200" u="none" cap="none" strike="noStrike">
                <a:solidFill>
                  <a:srgbClr val="000000"/>
                </a:solidFill>
                <a:latin typeface="Times"/>
                <a:ea typeface="Times"/>
                <a:cs typeface="Times"/>
                <a:sym typeface="Times"/>
              </a:rPr>
              <a:t>Surg Obes Relat Dis.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ESPEN Guidelines.</a:t>
            </a:r>
            <a:r>
              <a:rPr b="0" i="0" lang="en-US" sz="1200" u="none" cap="none" strike="noStrike">
                <a:solidFill>
                  <a:srgbClr val="000000"/>
                </a:solidFill>
                <a:latin typeface="Times"/>
                <a:ea typeface="Times"/>
                <a:cs typeface="Times"/>
                <a:sym typeface="Times"/>
              </a:rPr>
              <a:t> Clinical nutrition in surgery. </a:t>
            </a:r>
            <a:r>
              <a:rPr b="0" i="1" lang="en-US" sz="1200" u="none" cap="none" strike="noStrike">
                <a:solidFill>
                  <a:srgbClr val="000000"/>
                </a:solidFill>
                <a:latin typeface="Times"/>
                <a:ea typeface="Times"/>
                <a:cs typeface="Times"/>
                <a:sym typeface="Times"/>
              </a:rPr>
              <a:t>Clin Nutr.</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Weimann A et al.</a:t>
            </a:r>
            <a:r>
              <a:rPr b="0" i="0" lang="en-US" sz="1200" u="none" cap="none" strike="noStrike">
                <a:solidFill>
                  <a:srgbClr val="000000"/>
                </a:solidFill>
                <a:latin typeface="Times"/>
                <a:ea typeface="Times"/>
                <a:cs typeface="Times"/>
                <a:sym typeface="Times"/>
              </a:rPr>
              <a:t> ESPEN guideline: clinical nutrition in surgery.</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Enhanced Recovery After Surgery (ERAS) Society.</a:t>
            </a:r>
            <a:r>
              <a:rPr b="0" i="0" lang="en-US" sz="1200" u="none" cap="none" strike="noStrike">
                <a:solidFill>
                  <a:srgbClr val="000000"/>
                </a:solidFill>
                <a:latin typeface="Times"/>
                <a:ea typeface="Times"/>
                <a:cs typeface="Times"/>
                <a:sym typeface="Times"/>
              </a:rPr>
              <a:t> Nutrition recommendations.</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Calder PC.</a:t>
            </a:r>
            <a:r>
              <a:rPr b="0" i="0" lang="en-US" sz="1200" u="none" cap="none" strike="noStrike">
                <a:solidFill>
                  <a:srgbClr val="000000"/>
                </a:solidFill>
                <a:latin typeface="Times"/>
                <a:ea typeface="Times"/>
                <a:cs typeface="Times"/>
                <a:sym typeface="Times"/>
              </a:rPr>
              <a:t> Immunonutrition. </a:t>
            </a:r>
            <a:r>
              <a:rPr b="0" i="1" lang="en-US" sz="1200" u="none" cap="none" strike="noStrike">
                <a:solidFill>
                  <a:srgbClr val="000000"/>
                </a:solidFill>
                <a:latin typeface="Times"/>
                <a:ea typeface="Times"/>
                <a:cs typeface="Times"/>
                <a:sym typeface="Times"/>
              </a:rPr>
              <a:t>BMJ.</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World Health Organization (WHO).</a:t>
            </a:r>
            <a:r>
              <a:rPr b="0" i="0" lang="en-US" sz="1200" u="none" cap="none" strike="noStrike">
                <a:solidFill>
                  <a:srgbClr val="000000"/>
                </a:solidFill>
                <a:latin typeface="Times"/>
                <a:ea typeface="Times"/>
                <a:cs typeface="Times"/>
                <a:sym typeface="Times"/>
              </a:rPr>
              <a:t> Nutrition and infectious diseases guidance.</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CDC.</a:t>
            </a:r>
            <a:r>
              <a:rPr b="0" i="0" lang="en-US" sz="1200" u="none" cap="none" strike="noStrike">
                <a:solidFill>
                  <a:srgbClr val="000000"/>
                </a:solidFill>
                <a:latin typeface="Times"/>
                <a:ea typeface="Times"/>
                <a:cs typeface="Times"/>
                <a:sym typeface="Times"/>
              </a:rPr>
              <a:t> Nutrition considerations in infectious disease recovery.</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Cederholm T et al.</a:t>
            </a:r>
            <a:r>
              <a:rPr b="0" i="0" lang="en-US" sz="1200" u="none" cap="none" strike="noStrike">
                <a:solidFill>
                  <a:srgbClr val="000000"/>
                </a:solidFill>
                <a:latin typeface="Times"/>
                <a:ea typeface="Times"/>
                <a:cs typeface="Times"/>
                <a:sym typeface="Times"/>
              </a:rPr>
              <a:t> ESPEN guidelines on nutrition in acute and chronic disease. </a:t>
            </a:r>
            <a:r>
              <a:rPr b="0" i="1" lang="en-US" sz="1200" u="none" cap="none" strike="noStrike">
                <a:solidFill>
                  <a:srgbClr val="000000"/>
                </a:solidFill>
                <a:latin typeface="Times"/>
                <a:ea typeface="Times"/>
                <a:cs typeface="Times"/>
                <a:sym typeface="Times"/>
              </a:rPr>
              <a:t>Clin Nutr.</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Fearon K et al.</a:t>
            </a:r>
            <a:r>
              <a:rPr b="0" i="0" lang="en-US" sz="1200" u="none" cap="none" strike="noStrike">
                <a:solidFill>
                  <a:srgbClr val="000000"/>
                </a:solidFill>
                <a:latin typeface="Times"/>
                <a:ea typeface="Times"/>
                <a:cs typeface="Times"/>
                <a:sym typeface="Times"/>
              </a:rPr>
              <a:t> Cancer cachexia definition and classification. </a:t>
            </a:r>
            <a:r>
              <a:rPr b="0" i="1" lang="en-US" sz="1200" u="none" cap="none" strike="noStrike">
                <a:solidFill>
                  <a:srgbClr val="000000"/>
                </a:solidFill>
                <a:latin typeface="Times"/>
                <a:ea typeface="Times"/>
                <a:cs typeface="Times"/>
                <a:sym typeface="Times"/>
              </a:rPr>
              <a:t>Lancet Oncology.</a:t>
            </a:r>
            <a:endParaRPr/>
          </a:p>
          <a:p>
            <a:pPr indent="0" lvl="0" marL="0" marR="0" rtl="0" algn="l">
              <a:lnSpc>
                <a:spcPct val="100000"/>
              </a:lnSpc>
              <a:spcBef>
                <a:spcPts val="1200"/>
              </a:spcBef>
              <a:spcAft>
                <a:spcPts val="0"/>
              </a:spcAft>
              <a:buClr>
                <a:srgbClr val="000000"/>
              </a:buClr>
              <a:buSzPts val="1200"/>
              <a:buFont typeface="Times"/>
              <a:buNone/>
            </a:pPr>
            <a:r>
              <a:rPr b="1" i="0" lang="en-US" sz="1200" u="none" cap="none" strike="noStrike">
                <a:solidFill>
                  <a:srgbClr val="000000"/>
                </a:solidFill>
                <a:latin typeface="Times"/>
                <a:ea typeface="Times"/>
                <a:cs typeface="Times"/>
                <a:sym typeface="Times"/>
              </a:rPr>
              <a:t>Arends J et al.</a:t>
            </a:r>
            <a:r>
              <a:rPr b="0" i="0" lang="en-US" sz="1200" u="none" cap="none" strike="noStrike">
                <a:solidFill>
                  <a:srgbClr val="000000"/>
                </a:solidFill>
                <a:latin typeface="Times"/>
                <a:ea typeface="Times"/>
                <a:cs typeface="Times"/>
                <a:sym typeface="Times"/>
              </a:rPr>
              <a:t> ESPEN guidelines on nutrition in cancer. </a:t>
            </a:r>
            <a:r>
              <a:rPr b="0" i="1" lang="en-US" sz="1200" u="none" cap="none" strike="noStrike">
                <a:solidFill>
                  <a:srgbClr val="000000"/>
                </a:solidFill>
                <a:latin typeface="Times"/>
                <a:ea typeface="Times"/>
                <a:cs typeface="Times"/>
                <a:sym typeface="Times"/>
              </a:rPr>
              <a:t>Clin Nutr.</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792" name="Shape 792"/>
        <p:cNvGrpSpPr/>
        <p:nvPr/>
      </p:nvGrpSpPr>
      <p:grpSpPr>
        <a:xfrm>
          <a:off x="0" y="0"/>
          <a:ext cx="0" cy="0"/>
          <a:chOff x="0" y="0"/>
          <a:chExt cx="0" cy="0"/>
        </a:xfrm>
      </p:grpSpPr>
      <p:grpSp>
        <p:nvGrpSpPr>
          <p:cNvPr id="793" name="Google Shape;793;p61"/>
          <p:cNvGrpSpPr/>
          <p:nvPr/>
        </p:nvGrpSpPr>
        <p:grpSpPr>
          <a:xfrm>
            <a:off x="1999655" y="1603512"/>
            <a:ext cx="1493855" cy="6325037"/>
            <a:chOff x="-1" y="-1"/>
            <a:chExt cx="1493853" cy="6325035"/>
          </a:xfrm>
        </p:grpSpPr>
        <p:sp>
          <p:nvSpPr>
            <p:cNvPr id="794" name="Google Shape;794;p61"/>
            <p:cNvSpPr/>
            <p:nvPr/>
          </p:nvSpPr>
          <p:spPr>
            <a:xfrm>
              <a:off x="4" y="-1"/>
              <a:ext cx="1493848" cy="6325035"/>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5" name="Google Shape;795;p61"/>
            <p:cNvSpPr txBox="1"/>
            <p:nvPr/>
          </p:nvSpPr>
          <p:spPr>
            <a:xfrm>
              <a:off x="-1" y="1037287"/>
              <a:ext cx="1493849"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VII</a:t>
              </a:r>
              <a:endParaRPr/>
            </a:p>
          </p:txBody>
        </p:sp>
      </p:grpSp>
      <p:sp>
        <p:nvSpPr>
          <p:cNvPr id="796" name="Google Shape;796;p61"/>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7" name="Google Shape;797;p61"/>
          <p:cNvSpPr txBox="1"/>
          <p:nvPr/>
        </p:nvSpPr>
        <p:spPr>
          <a:xfrm>
            <a:off x="3696264" y="1411980"/>
            <a:ext cx="7880796" cy="70266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Arial"/>
              <a:buNone/>
            </a:pPr>
            <a:r>
              <a:t/>
            </a:r>
            <a:endParaRPr b="1" i="0" sz="2800" u="none" cap="none" strike="noStrike">
              <a:solidFill>
                <a:srgbClr val="0433FF"/>
              </a:solidFill>
              <a:latin typeface="Arial"/>
              <a:ea typeface="Arial"/>
              <a:cs typeface="Arial"/>
              <a:sym typeface="Arial"/>
            </a:endParaRPr>
          </a:p>
          <a:p>
            <a:pPr indent="0" lvl="0" marL="0" marR="0" rtl="0" algn="l">
              <a:lnSpc>
                <a:spcPct val="100000"/>
              </a:lnSpc>
              <a:spcBef>
                <a:spcPts val="1600"/>
              </a:spcBef>
              <a:spcAft>
                <a:spcPts val="0"/>
              </a:spcAft>
              <a:buClr>
                <a:srgbClr val="0433FF"/>
              </a:buClr>
              <a:buSzPts val="2800"/>
              <a:buFont typeface="Arial"/>
              <a:buNone/>
            </a:pPr>
            <a:r>
              <a:rPr b="1" i="0" lang="en-US" sz="2800" u="none" cap="none" strike="noStrike">
                <a:solidFill>
                  <a:srgbClr val="0433FF"/>
                </a:solidFill>
                <a:latin typeface="Arial"/>
                <a:ea typeface="Arial"/>
                <a:cs typeface="Arial"/>
                <a:sym typeface="Arial"/>
              </a:rPr>
              <a:t>Public Health</a:t>
            </a:r>
            <a:endParaRPr/>
          </a:p>
          <a:p>
            <a:pPr indent="-158750" lvl="0" marL="160421"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Impact of environmental toxicity on health</a:t>
            </a:r>
            <a:endParaRPr/>
          </a:p>
          <a:p>
            <a:pPr indent="-158750" lvl="0" marL="160421"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Translation of nutritional epidemiology into practice</a:t>
            </a:r>
            <a:endParaRPr/>
          </a:p>
          <a:p>
            <a:pPr indent="-158750" lvl="0" marL="160421"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Factors that negatively affect food quality and safety</a:t>
            </a:r>
            <a:endParaRPr/>
          </a:p>
          <a:p>
            <a:pPr indent="-158750" lvl="0" marL="160421"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Causes and preventative measures for common foodborne illnesses</a:t>
            </a:r>
            <a:endParaRPr/>
          </a:p>
          <a:p>
            <a:pPr indent="-158750" lvl="0" marL="160421"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Identification of populations at risk for food safety issues</a:t>
            </a:r>
            <a:endParaRPr/>
          </a:p>
          <a:p>
            <a:pPr indent="-158750" lvl="0" marL="160421" marR="0" rtl="0" algn="l">
              <a:lnSpc>
                <a:spcPct val="100000"/>
              </a:lnSpc>
              <a:spcBef>
                <a:spcPts val="1600"/>
              </a:spcBef>
              <a:spcAft>
                <a:spcPts val="0"/>
              </a:spcAft>
              <a:buClr>
                <a:srgbClr val="0433FF"/>
              </a:buClr>
              <a:buSzPts val="2500"/>
              <a:buFont typeface="Arial"/>
              <a:buChar char="•"/>
            </a:pPr>
            <a:r>
              <a:rPr b="0" i="0" lang="en-US" sz="2500" u="none" cap="none" strike="noStrike">
                <a:solidFill>
                  <a:srgbClr val="0433FF"/>
                </a:solidFill>
                <a:latin typeface="Arial"/>
                <a:ea typeface="Arial"/>
                <a:cs typeface="Arial"/>
                <a:sym typeface="Arial"/>
              </a:rPr>
              <a:t>Tracking current outbreaks of food-borne illness and communicating with clients</a:t>
            </a:r>
            <a:endParaRPr b="1" i="0" sz="2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600"/>
              </a:spcBef>
              <a:spcAft>
                <a:spcPts val="0"/>
              </a:spcAft>
              <a:buClr>
                <a:srgbClr val="0433FF"/>
              </a:buClr>
              <a:buSzPts val="2800"/>
              <a:buFont typeface="Arial"/>
              <a:buNone/>
            </a:pPr>
            <a:r>
              <a:t/>
            </a:r>
            <a:endParaRPr b="1" i="0" sz="2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Arial"/>
                <a:ea typeface="Arial"/>
                <a:cs typeface="Arial"/>
                <a:sym typeface="Arial"/>
              </a:rPr>
              <a:t>**Headings on slides highlighted in blue represent a new topic within the domain</a:t>
            </a:r>
            <a:endParaRPr/>
          </a:p>
        </p:txBody>
      </p:sp>
      <p:sp>
        <p:nvSpPr>
          <p:cNvPr id="798" name="Google Shape;798;p61"/>
          <p:cNvSpPr txBox="1"/>
          <p:nvPr/>
        </p:nvSpPr>
        <p:spPr>
          <a:xfrm>
            <a:off x="17258506" y="9210674"/>
            <a:ext cx="153963"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pic>
        <p:nvPicPr>
          <p:cNvPr descr="pexels-shvetsa-4167542.jpg" id="799" name="Google Shape;799;p61"/>
          <p:cNvPicPr preferRelativeResize="0"/>
          <p:nvPr/>
        </p:nvPicPr>
        <p:blipFill rotWithShape="1">
          <a:blip r:embed="rId3">
            <a:alphaModFix/>
          </a:blip>
          <a:srcRect b="31501" l="0" r="0" t="0"/>
          <a:stretch/>
        </p:blipFill>
        <p:spPr>
          <a:xfrm>
            <a:off x="12126452" y="1826152"/>
            <a:ext cx="6467911" cy="664566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grpSp>
        <p:nvGrpSpPr>
          <p:cNvPr id="113" name="Google Shape;113;p6"/>
          <p:cNvGrpSpPr/>
          <p:nvPr/>
        </p:nvGrpSpPr>
        <p:grpSpPr>
          <a:xfrm>
            <a:off x="-380180" y="-14"/>
            <a:ext cx="19048357" cy="3086121"/>
            <a:chOff x="-1" y="-1"/>
            <a:chExt cx="19048355" cy="3086120"/>
          </a:xfrm>
        </p:grpSpPr>
        <p:sp>
          <p:nvSpPr>
            <p:cNvPr id="114" name="Google Shape;114;p6"/>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5" name="Google Shape;115;p6"/>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6" name="Google Shape;116;p6"/>
          <p:cNvSpPr txBox="1"/>
          <p:nvPr/>
        </p:nvSpPr>
        <p:spPr>
          <a:xfrm>
            <a:off x="1275347" y="1184945"/>
            <a:ext cx="16800356" cy="9562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Psoriasis</a:t>
            </a:r>
            <a:endParaRPr/>
          </a:p>
        </p:txBody>
      </p:sp>
      <p:sp>
        <p:nvSpPr>
          <p:cNvPr id="117" name="Google Shape;117;p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 name="Google Shape;118;p6"/>
          <p:cNvSpPr txBox="1"/>
          <p:nvPr/>
        </p:nvSpPr>
        <p:spPr>
          <a:xfrm>
            <a:off x="992190" y="4174225"/>
            <a:ext cx="6513900" cy="4648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Th17-mediated inflammation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Metabolic syndrome overlap</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Oxidative stress</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Mediterranean or anti-inflammatory diet</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Weight loss (if indicated)</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alcohol</a:t>
            </a:r>
            <a:endParaRPr/>
          </a:p>
        </p:txBody>
      </p:sp>
      <p:sp>
        <p:nvSpPr>
          <p:cNvPr id="119" name="Google Shape;119;p6"/>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120" name="Google Shape;120;p6"/>
          <p:cNvSpPr txBox="1"/>
          <p:nvPr/>
        </p:nvSpPr>
        <p:spPr>
          <a:xfrm>
            <a:off x="10175832" y="8193730"/>
            <a:ext cx="1975500" cy="1800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190500" lvl="0" marL="1905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CRP</a:t>
            </a:r>
            <a:endParaRPr/>
          </a:p>
          <a:p>
            <a:pPr indent="-190500" lvl="0" marL="1905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Lipids</a:t>
            </a:r>
            <a:endParaRPr/>
          </a:p>
          <a:p>
            <a:pPr indent="-190500" lvl="0" marL="1905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Vitamin D</a:t>
            </a:r>
            <a:endParaRPr/>
          </a:p>
        </p:txBody>
      </p:sp>
      <p:graphicFrame>
        <p:nvGraphicFramePr>
          <p:cNvPr id="121" name="Google Shape;121;p6"/>
          <p:cNvGraphicFramePr/>
          <p:nvPr/>
        </p:nvGraphicFramePr>
        <p:xfrm>
          <a:off x="10102070" y="3814691"/>
          <a:ext cx="3000000" cy="3000000"/>
        </p:xfrm>
        <a:graphic>
          <a:graphicData uri="http://schemas.openxmlformats.org/drawingml/2006/table">
            <a:tbl>
              <a:tblPr bandRow="1">
                <a:noFill/>
                <a:tableStyleId>{81BB50B0-6FA8-4905-9805-7646F599B48B}</a:tableStyleId>
              </a:tblPr>
              <a:tblGrid>
                <a:gridCol w="1665300"/>
                <a:gridCol w="2906700"/>
                <a:gridCol w="3125000"/>
              </a:tblGrid>
              <a:tr h="554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Dose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Purpose</a:t>
                      </a:r>
                      <a:endParaRPr/>
                    </a:p>
                  </a:txBody>
                  <a:tcPr marT="12700" marB="12700" marR="12700" marL="12700" anchor="ctr"/>
                </a:tc>
              </a:tr>
              <a:tr h="859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2–4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 IL-17 activity</a:t>
                      </a:r>
                      <a:endParaRPr/>
                    </a:p>
                  </a:txBody>
                  <a:tcPr marT="12700" marB="12700" marR="12700" marL="12700" anchor="ctr"/>
                </a:tc>
              </a:tr>
              <a:tr h="859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Selenium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100–200 mcg/day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Antioxidant defense</a:t>
                      </a:r>
                      <a:endParaRPr/>
                    </a:p>
                  </a:txBody>
                  <a:tcPr marT="12700" marB="12700" marR="12700" marL="12700" anchor="ctr"/>
                </a:tc>
              </a:tr>
              <a:tr h="859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Individualized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Immune regulation</a:t>
                      </a:r>
                      <a:endParaRPr/>
                    </a:p>
                  </a:txBody>
                  <a:tcPr marT="12700" marB="12700" marR="12700" marL="12700" anchor="ctr"/>
                </a:tc>
              </a:tr>
              <a:tr h="859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Curcumin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500–1,000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NF-κB inhibition</a:t>
                      </a:r>
                      <a:endParaRPr/>
                    </a:p>
                  </a:txBody>
                  <a:tcPr marT="12700" marB="12700" marR="12700" marL="12700" anchor="ct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62"/>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05" name="Google Shape;805;p62"/>
          <p:cNvGrpSpPr/>
          <p:nvPr/>
        </p:nvGrpSpPr>
        <p:grpSpPr>
          <a:xfrm>
            <a:off x="-528020" y="-83715"/>
            <a:ext cx="19048363" cy="3086121"/>
            <a:chOff x="-3" y="-1"/>
            <a:chExt cx="19048361" cy="3086120"/>
          </a:xfrm>
        </p:grpSpPr>
        <p:sp>
          <p:nvSpPr>
            <p:cNvPr id="806" name="Google Shape;806;p6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07" name="Google Shape;807;p6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08" name="Google Shape;808;p62"/>
          <p:cNvSpPr txBox="1"/>
          <p:nvPr/>
        </p:nvSpPr>
        <p:spPr>
          <a:xfrm>
            <a:off x="1179548" y="485687"/>
            <a:ext cx="16981342"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Impact of Environmental Toxicity </a:t>
            </a:r>
            <a:endParaRPr/>
          </a:p>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on Health</a:t>
            </a:r>
            <a:endParaRPr/>
          </a:p>
        </p:txBody>
      </p:sp>
      <p:sp>
        <p:nvSpPr>
          <p:cNvPr id="809" name="Google Shape;809;p6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0" name="Google Shape;810;p62"/>
          <p:cNvSpPr txBox="1"/>
          <p:nvPr/>
        </p:nvSpPr>
        <p:spPr>
          <a:xfrm>
            <a:off x="1272149" y="3255307"/>
            <a:ext cx="15094526" cy="6238745"/>
          </a:xfrm>
          <a:prstGeom prst="rect">
            <a:avLst/>
          </a:prstGeom>
          <a:noFill/>
          <a:ln>
            <a:noFill/>
          </a:ln>
        </p:spPr>
        <p:txBody>
          <a:bodyPr anchorCtr="0" anchor="t" bIns="45700" lIns="45700" spcFirstLastPara="1" rIns="45700" wrap="square" tIns="45700">
            <a:spAutoFit/>
          </a:bodyPr>
          <a:lstStyle/>
          <a:p>
            <a:pPr indent="-280736" lvl="0" marL="280736" marR="0" rtl="0" algn="l">
              <a:lnSpc>
                <a:spcPct val="100000"/>
              </a:lnSpc>
              <a:spcBef>
                <a:spcPts val="0"/>
              </a:spcBef>
              <a:spcAft>
                <a:spcPts val="0"/>
              </a:spcAft>
              <a:buClr>
                <a:srgbClr val="000000"/>
              </a:buClr>
              <a:buSzPts val="3100"/>
              <a:buFont typeface="Times"/>
              <a:buChar char="•"/>
            </a:pPr>
            <a:r>
              <a:rPr b="0" i="0" lang="en-US" sz="3100" u="none" cap="none" strike="noStrike">
                <a:solidFill>
                  <a:srgbClr val="000000"/>
                </a:solidFill>
                <a:latin typeface="Times"/>
                <a:ea typeface="Times"/>
                <a:cs typeface="Times"/>
                <a:sym typeface="Times"/>
              </a:rPr>
              <a:t>Environmental toxicity refers to harmful exposures from </a:t>
            </a:r>
            <a:r>
              <a:rPr b="1" i="0" lang="en-US" sz="3100" u="none" cap="none" strike="noStrike">
                <a:solidFill>
                  <a:srgbClr val="000000"/>
                </a:solidFill>
                <a:latin typeface="Times"/>
                <a:ea typeface="Times"/>
                <a:cs typeface="Times"/>
                <a:sym typeface="Times"/>
              </a:rPr>
              <a:t>chemical, physical, and biological agents</a:t>
            </a:r>
            <a:r>
              <a:rPr b="0" i="0" lang="en-US" sz="3100" u="none" cap="none" strike="noStrike">
                <a:solidFill>
                  <a:srgbClr val="000000"/>
                </a:solidFill>
                <a:latin typeface="Times"/>
                <a:ea typeface="Times"/>
                <a:cs typeface="Times"/>
                <a:sym typeface="Times"/>
              </a:rPr>
              <a:t> in air, water, food, soil, and consumer products. </a:t>
            </a:r>
            <a:endParaRPr/>
          </a:p>
          <a:p>
            <a:pPr indent="-280736" lvl="0" marL="280736" marR="0" rtl="0" algn="l">
              <a:lnSpc>
                <a:spcPct val="100000"/>
              </a:lnSpc>
              <a:spcBef>
                <a:spcPts val="1200"/>
              </a:spcBef>
              <a:spcAft>
                <a:spcPts val="0"/>
              </a:spcAft>
              <a:buClr>
                <a:srgbClr val="000000"/>
              </a:buClr>
              <a:buSzPts val="3100"/>
              <a:buFont typeface="Times"/>
              <a:buChar char="•"/>
            </a:pPr>
            <a:r>
              <a:rPr b="0" i="0" lang="en-US" sz="3100" u="none" cap="none" strike="noStrike">
                <a:solidFill>
                  <a:srgbClr val="000000"/>
                </a:solidFill>
                <a:latin typeface="Times"/>
                <a:ea typeface="Times"/>
                <a:cs typeface="Times"/>
                <a:sym typeface="Times"/>
              </a:rPr>
              <a:t>These exposures can disrupt normal physiology, overwhelm detoxification systems, and contribute to acute illness and chronic disease across the lifespan.</a:t>
            </a:r>
            <a:endParaRPr/>
          </a:p>
          <a:p>
            <a:pPr indent="0" lvl="0" marL="0" marR="0" rtl="0" algn="l">
              <a:lnSpc>
                <a:spcPct val="100000"/>
              </a:lnSpc>
              <a:spcBef>
                <a:spcPts val="1200"/>
              </a:spcBef>
              <a:spcAft>
                <a:spcPts val="0"/>
              </a:spcAft>
              <a:buClr>
                <a:srgbClr val="000000"/>
              </a:buClr>
              <a:buSzPts val="3100"/>
              <a:buFont typeface="Times"/>
              <a:buNone/>
            </a:pPr>
            <a:r>
              <a:t/>
            </a:r>
            <a:endParaRPr b="0" i="0" sz="31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Major Sources of Environmental Toxins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Air</a:t>
            </a:r>
            <a:r>
              <a:rPr b="0" i="0" lang="en-US" sz="2800" u="none" cap="none" strike="noStrike">
                <a:solidFill>
                  <a:srgbClr val="000000"/>
                </a:solidFill>
                <a:latin typeface="Times"/>
                <a:ea typeface="Times"/>
                <a:cs typeface="Times"/>
                <a:sym typeface="Times"/>
              </a:rPr>
              <a:t>: particulate matter (PM2.5), ozone, nitrogen oxides, volatile organic compounds (VOCs)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Water</a:t>
            </a:r>
            <a:r>
              <a:rPr b="0" i="0" lang="en-US" sz="2800" u="none" cap="none" strike="noStrike">
                <a:solidFill>
                  <a:srgbClr val="000000"/>
                </a:solidFill>
                <a:latin typeface="Times"/>
                <a:ea typeface="Times"/>
                <a:cs typeface="Times"/>
                <a:sym typeface="Times"/>
              </a:rPr>
              <a:t>: heavy metals (lead, arsenic), pesticides, PFAS (“forever chemicals”)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Food</a:t>
            </a:r>
            <a:r>
              <a:rPr b="0" i="0" lang="en-US" sz="2800" u="none" cap="none" strike="noStrike">
                <a:solidFill>
                  <a:srgbClr val="000000"/>
                </a:solidFill>
                <a:latin typeface="Times"/>
                <a:ea typeface="Times"/>
                <a:cs typeface="Times"/>
                <a:sym typeface="Times"/>
              </a:rPr>
              <a:t>: pesticide residues, food additives, plasticizers (BPA, phthalates), mycotoxins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Soil &amp; Dust</a:t>
            </a:r>
            <a:r>
              <a:rPr b="0" i="0" lang="en-US" sz="2800" u="none" cap="none" strike="noStrike">
                <a:solidFill>
                  <a:srgbClr val="000000"/>
                </a:solidFill>
                <a:latin typeface="Times"/>
                <a:ea typeface="Times"/>
                <a:cs typeface="Times"/>
                <a:sym typeface="Times"/>
              </a:rPr>
              <a:t>: lead, mercury, persistent organic pollutants (POPs)</a:t>
            </a:r>
            <a:endParaRPr/>
          </a:p>
          <a:p>
            <a:pPr indent="-317500" lvl="0" marL="457200" marR="0" rtl="0" algn="l">
              <a:lnSpc>
                <a:spcPct val="100000"/>
              </a:lnSpc>
              <a:spcBef>
                <a:spcPts val="1200"/>
              </a:spcBef>
              <a:spcAft>
                <a:spcPts val="0"/>
              </a:spcAft>
              <a:buClr>
                <a:srgbClr val="000000"/>
              </a:buClr>
              <a:buSzPts val="2800"/>
              <a:buFont typeface="Times"/>
              <a:buChar char="•"/>
            </a:pPr>
            <a:r>
              <a:rPr b="1" i="0" lang="en-US" sz="2800" u="none" cap="none" strike="noStrike">
                <a:solidFill>
                  <a:srgbClr val="000000"/>
                </a:solidFill>
                <a:latin typeface="Times"/>
                <a:ea typeface="Times"/>
                <a:cs typeface="Times"/>
                <a:sym typeface="Times"/>
              </a:rPr>
              <a:t>Occupational &amp; Household</a:t>
            </a:r>
            <a:r>
              <a:rPr b="0" i="0" lang="en-US" sz="2800" u="none" cap="none" strike="noStrike">
                <a:solidFill>
                  <a:srgbClr val="000000"/>
                </a:solidFill>
                <a:latin typeface="Times"/>
                <a:ea typeface="Times"/>
                <a:cs typeface="Times"/>
                <a:sym typeface="Times"/>
              </a:rPr>
              <a:t>: solvents, flame retardants, cleaning agents, cosmetics</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63"/>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16" name="Google Shape;816;p63"/>
          <p:cNvGrpSpPr/>
          <p:nvPr/>
        </p:nvGrpSpPr>
        <p:grpSpPr>
          <a:xfrm>
            <a:off x="-528020" y="-83715"/>
            <a:ext cx="19048363" cy="3086121"/>
            <a:chOff x="-3" y="-1"/>
            <a:chExt cx="19048361" cy="3086120"/>
          </a:xfrm>
        </p:grpSpPr>
        <p:sp>
          <p:nvSpPr>
            <p:cNvPr id="817" name="Google Shape;817;p6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18" name="Google Shape;818;p6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19" name="Google Shape;819;p63"/>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Key Biological Mechanisms </a:t>
            </a:r>
            <a:endParaRPr/>
          </a:p>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of Toxicity</a:t>
            </a:r>
            <a:endParaRPr/>
          </a:p>
        </p:txBody>
      </p:sp>
      <p:sp>
        <p:nvSpPr>
          <p:cNvPr id="820" name="Google Shape;820;p6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821" name="Google Shape;821;p63"/>
          <p:cNvGraphicFramePr/>
          <p:nvPr/>
        </p:nvGraphicFramePr>
        <p:xfrm>
          <a:off x="1939618" y="3382277"/>
          <a:ext cx="3000000" cy="3000000"/>
        </p:xfrm>
        <a:graphic>
          <a:graphicData uri="http://schemas.openxmlformats.org/drawingml/2006/table">
            <a:tbl>
              <a:tblPr bandRow="1">
                <a:noFill/>
                <a:tableStyleId>{81BB50B0-6FA8-4905-9805-7646F599B48B}</a:tableStyleId>
              </a:tblPr>
              <a:tblGrid>
                <a:gridCol w="3753125"/>
                <a:gridCol w="10655625"/>
              </a:tblGrid>
              <a:tr h="7540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Mechanism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Health Impact</a:t>
                      </a:r>
                      <a:endParaRPr/>
                    </a:p>
                  </a:txBody>
                  <a:tcPr marT="12700" marB="12700" marR="12700" marL="12700" anchor="ctr"/>
                </a:tc>
              </a:tr>
              <a:tr h="7540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Oxidative stress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Cellular damage, mitochondrial dysfunction, accelerated aging</a:t>
                      </a:r>
                      <a:endParaRPr/>
                    </a:p>
                  </a:txBody>
                  <a:tcPr marT="12700" marB="12700" marR="12700" marL="12700" anchor="ctr"/>
                </a:tc>
              </a:tr>
              <a:tr h="11687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Endocrine disruption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Hormonal imbalance, infertility, thyroid dysfunction, metabolic disease</a:t>
                      </a:r>
                      <a:endParaRPr/>
                    </a:p>
                  </a:txBody>
                  <a:tcPr marT="12700" marB="12700" marR="12700" marL="12700" anchor="ctr"/>
                </a:tc>
              </a:tr>
              <a:tr h="7540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Immune dysregulation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Chronic inflammation, autoimmunity, allergies</a:t>
                      </a:r>
                      <a:endParaRPr/>
                    </a:p>
                  </a:txBody>
                  <a:tcPr marT="12700" marB="12700" marR="12700" marL="12700" anchor="ctr"/>
                </a:tc>
              </a:tr>
              <a:tr h="7540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Neurotoxicity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Cognitive impairment, neurodevelopmental delays, neurodegeneration</a:t>
                      </a:r>
                      <a:endParaRPr/>
                    </a:p>
                  </a:txBody>
                  <a:tcPr marT="12700" marB="12700" marR="12700" marL="12700" anchor="ctr"/>
                </a:tc>
              </a:tr>
              <a:tr h="7540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Epigenetic changes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Altered gene expression, transgenerational disease risk</a:t>
                      </a:r>
                      <a:endParaRPr/>
                    </a:p>
                  </a:txBody>
                  <a:tcPr marT="12700" marB="12700" marR="12700" marL="12700" anchor="ctr"/>
                </a:tc>
              </a:tr>
              <a:tr h="11687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Microbiome disruption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Impaired digestion, immune imbalance, metabolic dysfunction</a:t>
                      </a:r>
                      <a:endParaRPr/>
                    </a:p>
                  </a:txBody>
                  <a:tcPr marT="12700" marB="12700" marR="12700" marL="12700" anchor="ctr"/>
                </a:tc>
              </a:tr>
            </a:tbl>
          </a:graphicData>
        </a:graphic>
      </p:graphicFrame>
      <p:sp>
        <p:nvSpPr>
          <p:cNvPr id="822" name="Google Shape;822;p63"/>
          <p:cNvSpPr/>
          <p:nvPr/>
        </p:nvSpPr>
        <p:spPr>
          <a:xfrm>
            <a:off x="16348375" y="882038"/>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64"/>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28" name="Google Shape;828;p64"/>
          <p:cNvGrpSpPr/>
          <p:nvPr/>
        </p:nvGrpSpPr>
        <p:grpSpPr>
          <a:xfrm>
            <a:off x="-528020" y="-83715"/>
            <a:ext cx="19048363" cy="3086121"/>
            <a:chOff x="-3" y="-1"/>
            <a:chExt cx="19048361" cy="3086120"/>
          </a:xfrm>
        </p:grpSpPr>
        <p:sp>
          <p:nvSpPr>
            <p:cNvPr id="829" name="Google Shape;829;p6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30" name="Google Shape;830;p6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31" name="Google Shape;831;p64"/>
          <p:cNvSpPr txBox="1"/>
          <p:nvPr/>
        </p:nvSpPr>
        <p:spPr>
          <a:xfrm>
            <a:off x="1137459" y="948674"/>
            <a:ext cx="16981341"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System-Specific Health Effects</a:t>
            </a:r>
            <a:endParaRPr/>
          </a:p>
        </p:txBody>
      </p:sp>
      <p:sp>
        <p:nvSpPr>
          <p:cNvPr id="832" name="Google Shape;832;p6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3" name="Google Shape;833;p64"/>
          <p:cNvSpPr txBox="1"/>
          <p:nvPr/>
        </p:nvSpPr>
        <p:spPr>
          <a:xfrm>
            <a:off x="1454195" y="3127908"/>
            <a:ext cx="7124509" cy="6452613"/>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 Neurological</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IQ and attention deficits (lead, mercury)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risk of Parkinson’s and Alzheimer’s disease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Mood disorders and sleep disruption</a:t>
            </a:r>
            <a:endParaRPr/>
          </a:p>
          <a:p>
            <a:pPr indent="0" lvl="0" marL="0" marR="0" rtl="0" algn="l">
              <a:lnSpc>
                <a:spcPct val="100000"/>
              </a:lnSpc>
              <a:spcBef>
                <a:spcPts val="15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 Cardiometabolic</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Hypertension and endothelial dysfunction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Insulin resistance and type 2 diabetes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cardiovascular disease risk</a:t>
            </a:r>
            <a:endParaRPr/>
          </a:p>
          <a:p>
            <a:pPr indent="0" lvl="0" marL="0" marR="0" rtl="0" algn="l">
              <a:lnSpc>
                <a:spcPct val="100000"/>
              </a:lnSpc>
              <a:spcBef>
                <a:spcPts val="15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 Endocrine &amp; Reproductive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Thyroid dysfunction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Infertility, PCOS, endometriosis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Early puberty or hormonal cancers</a:t>
            </a:r>
            <a:endParaRPr/>
          </a:p>
        </p:txBody>
      </p:sp>
      <p:sp>
        <p:nvSpPr>
          <p:cNvPr id="834" name="Google Shape;834;p64"/>
          <p:cNvSpPr txBox="1"/>
          <p:nvPr/>
        </p:nvSpPr>
        <p:spPr>
          <a:xfrm>
            <a:off x="9379190" y="3275953"/>
            <a:ext cx="6105036" cy="480212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 Immune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Increased susceptibility to infections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Autoimmune disease activation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Chronic low-grade inflammation</a:t>
            </a:r>
            <a:endParaRPr/>
          </a:p>
          <a:p>
            <a:pPr indent="0" lvl="0" marL="0" marR="0" rtl="0" algn="l">
              <a:lnSpc>
                <a:spcPct val="100000"/>
              </a:lnSpc>
              <a:spcBef>
                <a:spcPts val="15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 Hepatic &amp; Renal</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Impaired detoxification capacity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Fatty liver disease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Reduced kidney filtration and toxin clearance</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p65"/>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40" name="Google Shape;840;p65"/>
          <p:cNvGrpSpPr/>
          <p:nvPr/>
        </p:nvGrpSpPr>
        <p:grpSpPr>
          <a:xfrm>
            <a:off x="-528020" y="-83715"/>
            <a:ext cx="19048363" cy="3086121"/>
            <a:chOff x="-3" y="-1"/>
            <a:chExt cx="19048361" cy="3086120"/>
          </a:xfrm>
        </p:grpSpPr>
        <p:sp>
          <p:nvSpPr>
            <p:cNvPr id="841" name="Google Shape;841;p6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42" name="Google Shape;842;p6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43" name="Google Shape;843;p65"/>
          <p:cNvSpPr txBox="1"/>
          <p:nvPr/>
        </p:nvSpPr>
        <p:spPr>
          <a:xfrm>
            <a:off x="1137459" y="948674"/>
            <a:ext cx="16981341"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Vulnerable Populations</a:t>
            </a:r>
            <a:endParaRPr/>
          </a:p>
        </p:txBody>
      </p:sp>
      <p:sp>
        <p:nvSpPr>
          <p:cNvPr id="844" name="Google Shape;844;p6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5" name="Google Shape;845;p65"/>
          <p:cNvSpPr txBox="1"/>
          <p:nvPr/>
        </p:nvSpPr>
        <p:spPr>
          <a:xfrm>
            <a:off x="1201657" y="4138062"/>
            <a:ext cx="13366788" cy="35966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Fetuses &amp; children</a:t>
            </a:r>
            <a:r>
              <a:rPr b="0" i="0" lang="en-US" sz="3200" u="none" cap="none" strike="noStrike">
                <a:solidFill>
                  <a:srgbClr val="000000"/>
                </a:solidFill>
                <a:latin typeface="Times"/>
                <a:ea typeface="Times"/>
                <a:cs typeface="Times"/>
                <a:sym typeface="Times"/>
              </a:rPr>
              <a:t> – developing organs and detox systems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Pregnant individuals</a:t>
            </a:r>
            <a:r>
              <a:rPr b="0" i="0" lang="en-US" sz="3200" u="none" cap="none" strike="noStrike">
                <a:solidFill>
                  <a:srgbClr val="000000"/>
                </a:solidFill>
                <a:latin typeface="Times"/>
                <a:ea typeface="Times"/>
                <a:cs typeface="Times"/>
                <a:sym typeface="Times"/>
              </a:rPr>
              <a:t> – placental transfer of toxins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Elderly</a:t>
            </a:r>
            <a:r>
              <a:rPr b="0" i="0" lang="en-US" sz="3200" u="none" cap="none" strike="noStrike">
                <a:solidFill>
                  <a:srgbClr val="000000"/>
                </a:solidFill>
                <a:latin typeface="Times"/>
                <a:ea typeface="Times"/>
                <a:cs typeface="Times"/>
                <a:sym typeface="Times"/>
              </a:rPr>
              <a:t> – reduced detoxification and antioxidant capacity</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Individuals with chronic disease or genetic polymorphisms</a:t>
            </a:r>
            <a:r>
              <a:rPr b="0" i="0" lang="en-US" sz="3200" u="none" cap="none" strike="noStrike">
                <a:solidFill>
                  <a:srgbClr val="000000"/>
                </a:solidFill>
                <a:latin typeface="Times"/>
                <a:ea typeface="Times"/>
                <a:cs typeface="Times"/>
                <a:sym typeface="Times"/>
              </a:rPr>
              <a:t> (e.g., GST, MTHFR)</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66"/>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51" name="Google Shape;851;p66"/>
          <p:cNvGrpSpPr/>
          <p:nvPr/>
        </p:nvGrpSpPr>
        <p:grpSpPr>
          <a:xfrm>
            <a:off x="-528020" y="-83715"/>
            <a:ext cx="19048363" cy="3086121"/>
            <a:chOff x="-3" y="-1"/>
            <a:chExt cx="19048361" cy="3086120"/>
          </a:xfrm>
        </p:grpSpPr>
        <p:sp>
          <p:nvSpPr>
            <p:cNvPr id="852" name="Google Shape;852;p6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53" name="Google Shape;853;p6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54" name="Google Shape;854;p66"/>
          <p:cNvSpPr txBox="1"/>
          <p:nvPr/>
        </p:nvSpPr>
        <p:spPr>
          <a:xfrm>
            <a:off x="1137459" y="464642"/>
            <a:ext cx="16981341" cy="34404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Nutrition &amp; Lifestyle Factors That Modify Toxicity Impact</a:t>
            </a:r>
            <a:endParaRPr/>
          </a:p>
        </p:txBody>
      </p:sp>
      <p:sp>
        <p:nvSpPr>
          <p:cNvPr id="855" name="Google Shape;855;p6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56" name="Google Shape;856;p66"/>
          <p:cNvSpPr txBox="1"/>
          <p:nvPr/>
        </p:nvSpPr>
        <p:spPr>
          <a:xfrm>
            <a:off x="717625" y="3969703"/>
            <a:ext cx="8006181" cy="4307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Protective factors</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Adequate protein (supports Phase II detoxification)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Antioxidants (vitamins C, E, selenium, polyphenols)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Fiber (binds toxins in the gut, supports elimination)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Phytonutrients (sulforaphane, flavonoids, carotenoids)</a:t>
            </a:r>
            <a:endParaRPr/>
          </a:p>
        </p:txBody>
      </p:sp>
      <p:sp>
        <p:nvSpPr>
          <p:cNvPr id="857" name="Google Shape;857;p66"/>
          <p:cNvSpPr txBox="1"/>
          <p:nvPr/>
        </p:nvSpPr>
        <p:spPr>
          <a:xfrm>
            <a:off x="9767653" y="3969703"/>
            <a:ext cx="8295138" cy="3444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Aggravating factors</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Nutrient deficiencies (zinc, magnesium, B vitamins)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High ultra-processed food intake</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Alcohol excess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Poor sleep and chronic stress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67"/>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63" name="Google Shape;863;p67"/>
          <p:cNvGrpSpPr/>
          <p:nvPr/>
        </p:nvGrpSpPr>
        <p:grpSpPr>
          <a:xfrm>
            <a:off x="-528020" y="-83715"/>
            <a:ext cx="19048363" cy="3086121"/>
            <a:chOff x="-3" y="-1"/>
            <a:chExt cx="19048361" cy="3086120"/>
          </a:xfrm>
        </p:grpSpPr>
        <p:sp>
          <p:nvSpPr>
            <p:cNvPr id="864" name="Google Shape;864;p6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65" name="Google Shape;865;p6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66" name="Google Shape;866;p67"/>
          <p:cNvSpPr txBox="1"/>
          <p:nvPr/>
        </p:nvSpPr>
        <p:spPr>
          <a:xfrm>
            <a:off x="800741" y="1159123"/>
            <a:ext cx="16981341" cy="24625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Clinical and Functional Implications</a:t>
            </a:r>
            <a:endParaRPr/>
          </a:p>
          <a:p>
            <a:pPr indent="0" lvl="0" marL="45720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867" name="Google Shape;867;p6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8" name="Google Shape;868;p67"/>
          <p:cNvSpPr txBox="1"/>
          <p:nvPr/>
        </p:nvSpPr>
        <p:spPr>
          <a:xfrm>
            <a:off x="1054343" y="4032838"/>
            <a:ext cx="12920160" cy="2961637"/>
          </a:xfrm>
          <a:prstGeom prst="rect">
            <a:avLst/>
          </a:prstGeom>
          <a:noFill/>
          <a:ln>
            <a:noFill/>
          </a:ln>
        </p:spPr>
        <p:txBody>
          <a:bodyPr anchorCtr="0" anchor="t" bIns="45700" lIns="45700" spcFirstLastPara="1" rIns="45700" wrap="square" tIns="45700">
            <a:spAutoFit/>
          </a:bodyPr>
          <a:lstStyle/>
          <a:p>
            <a:pPr indent="-203200" lvl="0" marL="120315"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Symptoms may be </a:t>
            </a:r>
            <a:r>
              <a:rPr b="1" i="0" lang="en-US" sz="3200" u="none" cap="none" strike="noStrike">
                <a:solidFill>
                  <a:srgbClr val="000000"/>
                </a:solidFill>
                <a:latin typeface="Times"/>
                <a:ea typeface="Times"/>
                <a:cs typeface="Times"/>
                <a:sym typeface="Times"/>
              </a:rPr>
              <a:t>non-specific</a:t>
            </a:r>
            <a:r>
              <a:rPr b="0" i="0" lang="en-US" sz="3200" u="none" cap="none" strike="noStrike">
                <a:solidFill>
                  <a:srgbClr val="000000"/>
                </a:solidFill>
                <a:latin typeface="Times"/>
                <a:ea typeface="Times"/>
                <a:cs typeface="Times"/>
                <a:sym typeface="Times"/>
              </a:rPr>
              <a:t>: fatigue, headaches, brain fog, GI issues</a:t>
            </a:r>
            <a:endParaRPr/>
          </a:p>
          <a:p>
            <a:pPr indent="-203200" lvl="0" marL="120315"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Chronic exposure often presents as </a:t>
            </a:r>
            <a:r>
              <a:rPr b="1" i="0" lang="en-US" sz="3200" u="none" cap="none" strike="noStrike">
                <a:solidFill>
                  <a:srgbClr val="000000"/>
                </a:solidFill>
                <a:latin typeface="Times"/>
                <a:ea typeface="Times"/>
                <a:cs typeface="Times"/>
                <a:sym typeface="Times"/>
              </a:rPr>
              <a:t>multi-system dysfunction</a:t>
            </a:r>
            <a:endParaRPr/>
          </a:p>
          <a:p>
            <a:pPr indent="-203200" lvl="0" marL="120315"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Environmental load can </a:t>
            </a:r>
            <a:r>
              <a:rPr b="1" i="0" lang="en-US" sz="3200" u="none" cap="none" strike="noStrike">
                <a:solidFill>
                  <a:srgbClr val="000000"/>
                </a:solidFill>
                <a:latin typeface="Times"/>
                <a:ea typeface="Times"/>
                <a:cs typeface="Times"/>
                <a:sym typeface="Times"/>
              </a:rPr>
              <a:t>worsen existing conditions</a:t>
            </a:r>
            <a:r>
              <a:rPr b="0" i="0" lang="en-US" sz="3200" u="none" cap="none" strike="noStrike">
                <a:solidFill>
                  <a:srgbClr val="000000"/>
                </a:solidFill>
                <a:latin typeface="Times"/>
                <a:ea typeface="Times"/>
                <a:cs typeface="Times"/>
                <a:sym typeface="Times"/>
              </a:rPr>
              <a:t> (autoimmune, metabolic, neurodegenerative)</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68"/>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74" name="Google Shape;874;p68"/>
          <p:cNvGrpSpPr/>
          <p:nvPr/>
        </p:nvGrpSpPr>
        <p:grpSpPr>
          <a:xfrm>
            <a:off x="-528020" y="-83715"/>
            <a:ext cx="19048363" cy="3086121"/>
            <a:chOff x="-3" y="-1"/>
            <a:chExt cx="19048361" cy="3086120"/>
          </a:xfrm>
        </p:grpSpPr>
        <p:sp>
          <p:nvSpPr>
            <p:cNvPr id="875" name="Google Shape;875;p6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76" name="Google Shape;876;p6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77" name="Google Shape;877;p68"/>
          <p:cNvSpPr txBox="1"/>
          <p:nvPr/>
        </p:nvSpPr>
        <p:spPr>
          <a:xfrm>
            <a:off x="1263728" y="316989"/>
            <a:ext cx="16981341"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Public Health &amp; Preventive Significance</a:t>
            </a:r>
            <a:endParaRPr/>
          </a:p>
        </p:txBody>
      </p:sp>
      <p:sp>
        <p:nvSpPr>
          <p:cNvPr id="878" name="Google Shape;878;p6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9" name="Google Shape;879;p68"/>
          <p:cNvSpPr txBox="1"/>
          <p:nvPr/>
        </p:nvSpPr>
        <p:spPr>
          <a:xfrm>
            <a:off x="1433151" y="4201197"/>
            <a:ext cx="13775930" cy="24790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Environmental toxicity contributes significantly to </a:t>
            </a:r>
            <a:r>
              <a:rPr b="1" i="0" lang="en-US" sz="3200" u="none" cap="none" strike="noStrike">
                <a:solidFill>
                  <a:srgbClr val="000000"/>
                </a:solidFill>
                <a:latin typeface="Times"/>
                <a:ea typeface="Times"/>
                <a:cs typeface="Times"/>
                <a:sym typeface="Times"/>
              </a:rPr>
              <a:t>global disease burden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Prevention reduces healthcare costs and improves population resilience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Policy, food systems, and environmental justice play critical roles</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69"/>
          <p:cNvSpPr/>
          <p:nvPr/>
        </p:nvSpPr>
        <p:spPr>
          <a:xfrm rot="10800000">
            <a:off x="-147841" y="-199267"/>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85" name="Google Shape;885;p69"/>
          <p:cNvGrpSpPr/>
          <p:nvPr/>
        </p:nvGrpSpPr>
        <p:grpSpPr>
          <a:xfrm>
            <a:off x="-528020" y="-83715"/>
            <a:ext cx="19048363" cy="3086121"/>
            <a:chOff x="-3" y="-1"/>
            <a:chExt cx="19048361" cy="3086120"/>
          </a:xfrm>
        </p:grpSpPr>
        <p:sp>
          <p:nvSpPr>
            <p:cNvPr id="886" name="Google Shape;886;p6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87" name="Google Shape;887;p6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888" name="Google Shape;888;p69"/>
          <p:cNvSpPr txBox="1"/>
          <p:nvPr/>
        </p:nvSpPr>
        <p:spPr>
          <a:xfrm>
            <a:off x="1263728" y="316989"/>
            <a:ext cx="16981341"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Environmental Toxins: Mechanisms &amp; Targeted Nutrient Support</a:t>
            </a:r>
            <a:endParaRPr/>
          </a:p>
        </p:txBody>
      </p:sp>
      <p:sp>
        <p:nvSpPr>
          <p:cNvPr id="889" name="Google Shape;889;p6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890" name="Google Shape;890;p69"/>
          <p:cNvGraphicFramePr/>
          <p:nvPr/>
        </p:nvGraphicFramePr>
        <p:xfrm>
          <a:off x="582910" y="3074476"/>
          <a:ext cx="3000000" cy="3000000"/>
        </p:xfrm>
        <a:graphic>
          <a:graphicData uri="http://schemas.openxmlformats.org/drawingml/2006/table">
            <a:tbl>
              <a:tblPr bandRow="1">
                <a:noFill/>
                <a:tableStyleId>{81BB50B0-6FA8-4905-9805-7646F599B48B}</a:tableStyleId>
              </a:tblPr>
              <a:tblGrid>
                <a:gridCol w="2437975"/>
                <a:gridCol w="3692725"/>
                <a:gridCol w="6260325"/>
                <a:gridCol w="4731175"/>
              </a:tblGrid>
              <a:tr h="3024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Toxin / Exposure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Primary Mechanism(s)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Key Nutrient Interventions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Food-Based Sources / Clinical Notes</a:t>
                      </a:r>
                      <a:endParaRPr/>
                    </a:p>
                  </a:txBody>
                  <a:tcPr marT="12700" marB="12700" marR="12700" marL="12700" anchor="ctr"/>
                </a:tc>
              </a:tr>
              <a:tr h="6805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Heavy metals</a:t>
                      </a:r>
                      <a:r>
                        <a:rPr lang="en-US" sz="1700" u="none" cap="none" strike="noStrike">
                          <a:latin typeface="Times"/>
                          <a:ea typeface="Times"/>
                          <a:cs typeface="Times"/>
                          <a:sym typeface="Times"/>
                        </a:rPr>
                        <a:t> (lead, mercury, cadmium, arsenic)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Oxidative stress • Enzyme inhibition • Mitochondrial dysfunction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Zinc, selenium, magnesium</a:t>
                      </a:r>
                      <a:r>
                        <a:rPr lang="en-US" sz="1700" u="none" cap="none" strike="noStrike">
                          <a:latin typeface="Times"/>
                          <a:ea typeface="Times"/>
                          <a:cs typeface="Times"/>
                          <a:sym typeface="Times"/>
                        </a:rPr>
                        <a:t> (metal displacement &amp; antioxidant defense) </a:t>
                      </a:r>
                      <a:r>
                        <a:rPr b="1" lang="en-US" sz="1700" u="none" cap="none" strike="noStrike"/>
                        <a:t>Vitamin C &amp; E</a:t>
                      </a:r>
                      <a:r>
                        <a:rPr lang="en-US" sz="1700" u="none" cap="none" strike="noStrike">
                          <a:latin typeface="Times"/>
                          <a:ea typeface="Times"/>
                          <a:cs typeface="Times"/>
                          <a:sym typeface="Times"/>
                        </a:rPr>
                        <a:t> (ROS quenching) </a:t>
                      </a:r>
                      <a:r>
                        <a:rPr b="1" lang="en-US" sz="1700" u="none" cap="none" strike="noStrike"/>
                        <a:t>Sulfur amino acids</a:t>
                      </a:r>
                      <a:r>
                        <a:rPr lang="en-US" sz="1700" u="none" cap="none" strike="noStrike">
                          <a:latin typeface="Times"/>
                          <a:ea typeface="Times"/>
                          <a:cs typeface="Times"/>
                          <a:sym typeface="Times"/>
                        </a:rPr>
                        <a:t> (cysteine, glycine)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Brazil nuts, seafood, pumpkin seeds, cruciferous vegetables; ensure adequate protein before chelation strategies</a:t>
                      </a:r>
                      <a:endParaRPr/>
                    </a:p>
                  </a:txBody>
                  <a:tcPr marT="12700" marB="12700" marR="12700" marL="12700" anchor="ctr"/>
                </a:tc>
              </a:tr>
              <a:tr h="89232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Pesticides &amp; herbicides</a:t>
                      </a:r>
                      <a:r>
                        <a:rPr lang="en-US" sz="1700" u="none" cap="none" strike="noStrike">
                          <a:latin typeface="Times"/>
                          <a:ea typeface="Times"/>
                          <a:cs typeface="Times"/>
                          <a:sym typeface="Times"/>
                        </a:rPr>
                        <a:t> (organophosphates, glyphosate)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Acetylcholinesterase inhibition • Gut microbiome disruption • Endocrine interference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B-complex (B1, B6, B12)</a:t>
                      </a:r>
                      <a:r>
                        <a:rPr lang="en-US" sz="1700" u="none" cap="none" strike="noStrike">
                          <a:latin typeface="Times"/>
                          <a:ea typeface="Times"/>
                          <a:cs typeface="Times"/>
                          <a:sym typeface="Times"/>
                        </a:rPr>
                        <a:t> </a:t>
                      </a:r>
                      <a:r>
                        <a:rPr b="1" lang="en-US" sz="1700" u="none" cap="none" strike="noStrike"/>
                        <a:t>Magnesium</a:t>
                      </a:r>
                      <a:r>
                        <a:rPr lang="en-US" sz="1700" u="none" cap="none" strike="noStrike">
                          <a:latin typeface="Times"/>
                          <a:ea typeface="Times"/>
                          <a:cs typeface="Times"/>
                          <a:sym typeface="Times"/>
                        </a:rPr>
                        <a:t> </a:t>
                      </a:r>
                      <a:r>
                        <a:rPr b="1" lang="en-US" sz="1700" u="none" cap="none" strike="noStrike"/>
                        <a:t>Polyphenols</a:t>
                      </a:r>
                      <a:r>
                        <a:rPr lang="en-US" sz="1700" u="none" cap="none" strike="noStrike">
                          <a:latin typeface="Times"/>
                          <a:ea typeface="Times"/>
                          <a:cs typeface="Times"/>
                          <a:sym typeface="Times"/>
                        </a:rPr>
                        <a:t> (quercetin, resveratrol)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Leafy greens, legumes, berries; emphasize organic foods when possible</a:t>
                      </a:r>
                      <a:endParaRPr/>
                    </a:p>
                  </a:txBody>
                  <a:tcPr marT="12700" marB="12700" marR="12700" marL="12700" anchor="ctr"/>
                </a:tc>
              </a:tr>
              <a:tr h="6805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Endocrine disruptors</a:t>
                      </a:r>
                      <a:r>
                        <a:rPr b="0" lang="en-US" sz="1700" u="none" cap="none" strike="noStrike"/>
                        <a:t> (BPA, phthalates)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Hormone receptor mimicry • Altered estrogen/thyroid signaling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Iodine, selenium</a:t>
                      </a:r>
                      <a:r>
                        <a:rPr lang="en-US" sz="1700" u="none" cap="none" strike="noStrike">
                          <a:latin typeface="Times"/>
                          <a:ea typeface="Times"/>
                          <a:cs typeface="Times"/>
                          <a:sym typeface="Times"/>
                        </a:rPr>
                        <a:t> (thyroid support) </a:t>
                      </a:r>
                      <a:r>
                        <a:rPr b="1" lang="en-US" sz="1700" u="none" cap="none" strike="noStrike"/>
                        <a:t>Fiber</a:t>
                      </a:r>
                      <a:r>
                        <a:rPr lang="en-US" sz="1700" u="none" cap="none" strike="noStrike">
                          <a:latin typeface="Times"/>
                          <a:ea typeface="Times"/>
                          <a:cs typeface="Times"/>
                          <a:sym typeface="Times"/>
                        </a:rPr>
                        <a:t> (estrogen clearance) </a:t>
                      </a:r>
                      <a:r>
                        <a:rPr b="1" lang="en-US" sz="1700" u="none" cap="none" strike="noStrike"/>
                        <a:t>DIM &amp; sulforaphane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Sea vegetables, flaxseed, broccoli sprouts; reduce plastic food contact</a:t>
                      </a:r>
                      <a:endParaRPr/>
                    </a:p>
                  </a:txBody>
                  <a:tcPr marT="12700" marB="12700" marR="12700" marL="12700" anchor="ctr"/>
                </a:tc>
              </a:tr>
              <a:tr h="6805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Air pollutants</a:t>
                      </a:r>
                      <a:r>
                        <a:rPr lang="en-US" sz="1700" u="none" cap="none" strike="noStrike">
                          <a:latin typeface="Times"/>
                          <a:ea typeface="Times"/>
                          <a:cs typeface="Times"/>
                          <a:sym typeface="Times"/>
                        </a:rPr>
                        <a:t> (PM2.5, ozone, VOCs)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Systemic inflammation • Lipid peroxidation • Endothelial injury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Omega-3 fatty acids</a:t>
                      </a:r>
                      <a:r>
                        <a:rPr b="0" lang="en-US" sz="1700" u="none" cap="none" strike="noStrike"/>
                        <a:t> </a:t>
                      </a:r>
                      <a:r>
                        <a:rPr b="1" lang="en-US" sz="1700" u="none" cap="none" strike="noStrike">
                          <a:latin typeface="Times"/>
                          <a:ea typeface="Times"/>
                          <a:cs typeface="Times"/>
                          <a:sym typeface="Times"/>
                        </a:rPr>
                        <a:t>Vitamin C</a:t>
                      </a:r>
                      <a:r>
                        <a:rPr b="0" lang="en-US" sz="1700" u="none" cap="none" strike="noStrike"/>
                        <a:t> </a:t>
                      </a:r>
                      <a:r>
                        <a:rPr b="1" lang="en-US" sz="1700" u="none" cap="none" strike="noStrike">
                          <a:latin typeface="Times"/>
                          <a:ea typeface="Times"/>
                          <a:cs typeface="Times"/>
                          <a:sym typeface="Times"/>
                        </a:rPr>
                        <a:t>N-acetylcysteine (NAC)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Fatty fish, citrus, alliums; higher needs in urban or wildfire exposure</a:t>
                      </a:r>
                      <a:endParaRPr/>
                    </a:p>
                  </a:txBody>
                  <a:tcPr marT="12700" marB="12700" marR="12700" marL="12700" anchor="ctr"/>
                </a:tc>
              </a:tr>
              <a:tr h="6805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Persistent organic pollutants (POPs)</a:t>
                      </a:r>
                      <a:r>
                        <a:rPr b="0" lang="en-US" sz="1700" u="none" cap="none" strike="noStrike"/>
                        <a:t> (PCBs, dioxins)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Bioaccumulation in adipose • Aryl hydrocarbon receptor activation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Cruciferous compounds</a:t>
                      </a:r>
                      <a:r>
                        <a:rPr b="0" lang="en-US" sz="1700" u="none" cap="none" strike="noStrike"/>
                        <a:t> (I3C, sulforaphane) </a:t>
                      </a:r>
                      <a:r>
                        <a:rPr b="1" lang="en-US" sz="1700" u="none" cap="none" strike="noStrike">
                          <a:latin typeface="Times"/>
                          <a:ea typeface="Times"/>
                          <a:cs typeface="Times"/>
                          <a:sym typeface="Times"/>
                        </a:rPr>
                        <a:t>Fiber</a:t>
                      </a:r>
                      <a:r>
                        <a:rPr b="0" lang="en-US" sz="1700" u="none" cap="none" strike="noStrike"/>
                        <a:t> </a:t>
                      </a:r>
                      <a:r>
                        <a:rPr b="1" lang="en-US" sz="1700" u="none" cap="none" strike="noStrike">
                          <a:latin typeface="Times"/>
                          <a:ea typeface="Times"/>
                          <a:cs typeface="Times"/>
                          <a:sym typeface="Times"/>
                        </a:rPr>
                        <a:t>Choline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Brassica vegetables, eggs, legumes; support bile flow and regular elimination</a:t>
                      </a:r>
                      <a:endParaRPr/>
                    </a:p>
                  </a:txBody>
                  <a:tcPr marT="12700" marB="12700" marR="12700" marL="12700" anchor="ctr"/>
                </a:tc>
              </a:tr>
              <a:tr h="6805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Mycotoxins</a:t>
                      </a:r>
                      <a:r>
                        <a:rPr lang="en-US" sz="1700" u="none" cap="none" strike="noStrike">
                          <a:latin typeface="Times"/>
                          <a:ea typeface="Times"/>
                          <a:cs typeface="Times"/>
                          <a:sym typeface="Times"/>
                        </a:rPr>
                        <a:t> (aflatoxin, ochratoxin)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Hepatotoxicity • DNA damage • Immune suppression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Glutathione precursors</a:t>
                      </a:r>
                      <a:r>
                        <a:rPr b="0" lang="en-US" sz="1700" u="none" cap="none" strike="noStrike"/>
                        <a:t> </a:t>
                      </a:r>
                      <a:r>
                        <a:rPr b="1" lang="en-US" sz="1700" u="none" cap="none" strike="noStrike">
                          <a:latin typeface="Times"/>
                          <a:ea typeface="Times"/>
                          <a:cs typeface="Times"/>
                          <a:sym typeface="Times"/>
                        </a:rPr>
                        <a:t>Vitamin A</a:t>
                      </a:r>
                      <a:r>
                        <a:rPr b="0" lang="en-US" sz="1700" u="none" cap="none" strike="noStrike"/>
                        <a:t> </a:t>
                      </a:r>
                      <a:r>
                        <a:rPr b="1" lang="en-US" sz="1700" u="none" cap="none" strike="noStrike">
                          <a:latin typeface="Times"/>
                          <a:ea typeface="Times"/>
                          <a:cs typeface="Times"/>
                          <a:sym typeface="Times"/>
                        </a:rPr>
                        <a:t>Chlorophyll/chlorella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Dark leafy greens, cilantro, parsley; prioritize food storage and mold avoidance</a:t>
                      </a:r>
                      <a:endParaRPr/>
                    </a:p>
                  </a:txBody>
                  <a:tcPr marT="12700" marB="12700" marR="12700" marL="12700" anchor="ctr"/>
                </a:tc>
              </a:tr>
              <a:tr h="4688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PFAS (“forever chemicals”)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Lipid metabolism disruption • Thyroid hormone interference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Choline &amp; betaine</a:t>
                      </a:r>
                      <a:r>
                        <a:rPr b="0" lang="en-US" sz="1700" u="none" cap="none" strike="noStrike"/>
                        <a:t> </a:t>
                      </a:r>
                      <a:r>
                        <a:rPr b="1" lang="en-US" sz="1700" u="none" cap="none" strike="noStrike">
                          <a:latin typeface="Times"/>
                          <a:ea typeface="Times"/>
                          <a:cs typeface="Times"/>
                          <a:sym typeface="Times"/>
                        </a:rPr>
                        <a:t>Soluble fiber</a:t>
                      </a:r>
                      <a:r>
                        <a:rPr b="0" lang="en-US" sz="1700" u="none" cap="none" strike="noStrike"/>
                        <a:t> </a:t>
                      </a:r>
                      <a:r>
                        <a:rPr b="1" lang="en-US" sz="1700" u="none" cap="none" strike="noStrike">
                          <a:latin typeface="Times"/>
                          <a:ea typeface="Times"/>
                          <a:cs typeface="Times"/>
                          <a:sym typeface="Times"/>
                        </a:rPr>
                        <a:t>Antioxidants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Beets, oats, legumes; hydration and fiber critical for excretion</a:t>
                      </a:r>
                      <a:endParaRPr/>
                    </a:p>
                  </a:txBody>
                  <a:tcPr marT="12700" marB="12700" marR="12700" marL="12700" anchor="ctr"/>
                </a:tc>
              </a:tr>
              <a:tr h="4688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t>Solvents &amp; VOCs</a:t>
                      </a:r>
                      <a:r>
                        <a:rPr lang="en-US" sz="1700" u="none" cap="none" strike="noStrike">
                          <a:latin typeface="Times"/>
                          <a:ea typeface="Times"/>
                          <a:cs typeface="Times"/>
                          <a:sym typeface="Times"/>
                        </a:rPr>
                        <a:t> (benzene, toluene)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Phase I overload • Neurotoxicity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B vitamins</a:t>
                      </a:r>
                      <a:r>
                        <a:rPr b="0" lang="en-US" sz="1700" u="none" cap="none" strike="noStrike"/>
                        <a:t> </a:t>
                      </a:r>
                      <a:r>
                        <a:rPr b="1" lang="en-US" sz="1700" u="none" cap="none" strike="noStrike">
                          <a:latin typeface="Times"/>
                          <a:ea typeface="Times"/>
                          <a:cs typeface="Times"/>
                          <a:sym typeface="Times"/>
                        </a:rPr>
                        <a:t>Glycine &amp; taurine</a:t>
                      </a:r>
                      <a:r>
                        <a:rPr b="0" lang="en-US" sz="1700" u="none" cap="none" strike="noStrike"/>
                        <a:t> </a:t>
                      </a:r>
                      <a:r>
                        <a:rPr b="1" lang="en-US" sz="1700" u="none" cap="none" strike="noStrike">
                          <a:latin typeface="Times"/>
                          <a:ea typeface="Times"/>
                          <a:cs typeface="Times"/>
                          <a:sym typeface="Times"/>
                        </a:rPr>
                        <a:t>Vitamin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Whole grains, animal protein, citrus; caution with alcohol use</a:t>
                      </a:r>
                      <a:endParaRPr/>
                    </a:p>
                  </a:txBody>
                  <a:tcPr marT="12700" marB="12700" marR="12700" marL="12700" anchor="ctr"/>
                </a:tc>
              </a:tr>
              <a:tr h="680575">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Excess alcohol (toxicant)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CYP450 induction • Glutathione depletion • Gut permeability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Zinc</a:t>
                      </a:r>
                      <a:r>
                        <a:rPr b="0" lang="en-US" sz="1700" u="none" cap="none" strike="noStrike"/>
                        <a:t> </a:t>
                      </a:r>
                      <a:r>
                        <a:rPr b="1" lang="en-US" sz="1700" u="none" cap="none" strike="noStrike">
                          <a:latin typeface="Times"/>
                          <a:ea typeface="Times"/>
                          <a:cs typeface="Times"/>
                          <a:sym typeface="Times"/>
                        </a:rPr>
                        <a:t>Magnesium</a:t>
                      </a:r>
                      <a:r>
                        <a:rPr b="0" lang="en-US" sz="1700" u="none" cap="none" strike="noStrike"/>
                        <a:t> </a:t>
                      </a:r>
                      <a:r>
                        <a:rPr b="1" lang="en-US" sz="1700" u="none" cap="none" strike="noStrike">
                          <a:latin typeface="Times"/>
                          <a:ea typeface="Times"/>
                          <a:cs typeface="Times"/>
                          <a:sym typeface="Times"/>
                        </a:rPr>
                        <a:t>Thiamine (B1)</a:t>
                      </a:r>
                      <a:r>
                        <a:rPr b="0" lang="en-US" sz="1700" u="none" cap="none" strike="noStrike"/>
                        <a:t> </a:t>
                      </a:r>
                      <a:r>
                        <a:rPr b="1" lang="en-US" sz="1700" u="none" cap="none" strike="noStrike">
                          <a:latin typeface="Times"/>
                          <a:ea typeface="Times"/>
                          <a:cs typeface="Times"/>
                          <a:sym typeface="Times"/>
                        </a:rPr>
                        <a:t>NAC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Shellfish, nuts, whole grains; address gut–liver axis</a:t>
                      </a:r>
                      <a:endParaRPr/>
                    </a:p>
                  </a:txBody>
                  <a:tcPr marT="12700" marB="12700" marR="12700" marL="12700" anchor="ctr"/>
                </a:tc>
              </a:tr>
              <a:tr h="4688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Microplastics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 Inflammatory signaling • Endocrine disruption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Antioxidants</a:t>
                      </a:r>
                      <a:r>
                        <a:rPr b="0" lang="en-US" sz="1700" u="none" cap="none" strike="noStrike"/>
                        <a:t> </a:t>
                      </a:r>
                      <a:r>
                        <a:rPr b="1" lang="en-US" sz="1700" u="none" cap="none" strike="noStrike">
                          <a:latin typeface="Times"/>
                          <a:ea typeface="Times"/>
                          <a:cs typeface="Times"/>
                          <a:sym typeface="Times"/>
                        </a:rPr>
                        <a:t>Omega-3s</a:t>
                      </a:r>
                      <a:r>
                        <a:rPr b="0" lang="en-US" sz="1700" u="none" cap="none" strike="noStrike"/>
                        <a:t> </a:t>
                      </a:r>
                      <a:r>
                        <a:rPr b="1" lang="en-US" sz="1700" u="none" cap="none" strike="noStrike">
                          <a:latin typeface="Times"/>
                          <a:ea typeface="Times"/>
                          <a:cs typeface="Times"/>
                          <a:sym typeface="Times"/>
                        </a:rPr>
                        <a:t>Fiber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Emphasize whole foods; reduce packaged food exposure</a:t>
                      </a:r>
                      <a:endParaRPr/>
                    </a:p>
                  </a:txBody>
                  <a:tcPr marT="12700" marB="12700" marR="12700" marL="12700" anchor="ctr"/>
                </a:tc>
              </a:tr>
            </a:tbl>
          </a:graphicData>
        </a:graphic>
      </p:graphicFrame>
      <p:sp>
        <p:nvSpPr>
          <p:cNvPr id="891" name="Google Shape;891;p69"/>
          <p:cNvSpPr/>
          <p:nvPr/>
        </p:nvSpPr>
        <p:spPr>
          <a:xfrm>
            <a:off x="16343400" y="140266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71"/>
          <p:cNvSpPr/>
          <p:nvPr/>
        </p:nvSpPr>
        <p:spPr>
          <a:xfrm rot="10800000">
            <a:off x="-2" y="-3"/>
            <a:ext cx="18288005"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897" name="Google Shape;897;p71"/>
          <p:cNvGrpSpPr/>
          <p:nvPr/>
        </p:nvGrpSpPr>
        <p:grpSpPr>
          <a:xfrm>
            <a:off x="-528020" y="-83715"/>
            <a:ext cx="19048363" cy="3086121"/>
            <a:chOff x="-3" y="-1"/>
            <a:chExt cx="19048361" cy="3086120"/>
          </a:xfrm>
        </p:grpSpPr>
        <p:sp>
          <p:nvSpPr>
            <p:cNvPr id="898" name="Google Shape;898;p7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899" name="Google Shape;899;p7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00" name="Google Shape;900;p71"/>
          <p:cNvSpPr txBox="1"/>
          <p:nvPr/>
        </p:nvSpPr>
        <p:spPr>
          <a:xfrm>
            <a:off x="1263728" y="894839"/>
            <a:ext cx="16981341" cy="11290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Clinical Application Notes</a:t>
            </a:r>
            <a:endParaRPr/>
          </a:p>
        </p:txBody>
      </p:sp>
      <p:sp>
        <p:nvSpPr>
          <p:cNvPr id="901" name="Google Shape;901;p7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02" name="Google Shape;902;p71"/>
          <p:cNvSpPr txBox="1"/>
          <p:nvPr/>
        </p:nvSpPr>
        <p:spPr>
          <a:xfrm>
            <a:off x="1258795" y="3603405"/>
            <a:ext cx="13775930" cy="428294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t/>
            </a:r>
            <a:endParaRPr b="1" i="0" sz="3200" u="none" cap="none" strike="noStrike">
              <a:solidFill>
                <a:srgbClr val="000000"/>
              </a:solidFill>
              <a:latin typeface="Times"/>
              <a:ea typeface="Times"/>
              <a:cs typeface="Times"/>
              <a:sym typeface="Times"/>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Nutrient repletion precedes detoxification</a:t>
            </a:r>
            <a:r>
              <a:rPr b="0" i="0" lang="en-US" sz="3200" u="none" cap="none" strike="noStrike">
                <a:solidFill>
                  <a:srgbClr val="000000"/>
                </a:solidFill>
                <a:latin typeface="Times"/>
                <a:ea typeface="Times"/>
                <a:cs typeface="Times"/>
                <a:sym typeface="Times"/>
              </a:rPr>
              <a:t> – correct deficiencies before aggressive protocols.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Fiber and protein</a:t>
            </a:r>
            <a:r>
              <a:rPr b="0" i="0" lang="en-US" sz="3200" u="none" cap="none" strike="noStrike">
                <a:solidFill>
                  <a:srgbClr val="000000"/>
                </a:solidFill>
                <a:latin typeface="Times"/>
                <a:ea typeface="Times"/>
                <a:cs typeface="Times"/>
                <a:sym typeface="Times"/>
              </a:rPr>
              <a:t> are foundational across nearly all toxin exposures.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Individual variability</a:t>
            </a:r>
            <a:r>
              <a:rPr b="0" i="0" lang="en-US" sz="3200" u="none" cap="none" strike="noStrike">
                <a:solidFill>
                  <a:srgbClr val="000000"/>
                </a:solidFill>
                <a:latin typeface="Times"/>
                <a:ea typeface="Times"/>
                <a:cs typeface="Times"/>
                <a:sym typeface="Times"/>
              </a:rPr>
              <a:t> (genetics, liver function, gut health) influences response.</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Food-first strategies</a:t>
            </a:r>
            <a:r>
              <a:rPr b="0" i="0" lang="en-US" sz="3200" u="none" cap="none" strike="noStrike">
                <a:solidFill>
                  <a:srgbClr val="000000"/>
                </a:solidFill>
                <a:latin typeface="Times"/>
                <a:ea typeface="Times"/>
                <a:cs typeface="Times"/>
                <a:sym typeface="Times"/>
              </a:rPr>
              <a:t> enhance safety and long-term adherence.</a:t>
            </a:r>
            <a:endParaRPr/>
          </a:p>
          <a:p>
            <a:pPr indent="0" lvl="0" marL="258762"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72"/>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08" name="Google Shape;908;p72"/>
          <p:cNvGrpSpPr/>
          <p:nvPr/>
        </p:nvGrpSpPr>
        <p:grpSpPr>
          <a:xfrm>
            <a:off x="-528020" y="-83715"/>
            <a:ext cx="19048363" cy="3086121"/>
            <a:chOff x="-3" y="-1"/>
            <a:chExt cx="19048361" cy="3086120"/>
          </a:xfrm>
        </p:grpSpPr>
        <p:sp>
          <p:nvSpPr>
            <p:cNvPr id="909" name="Google Shape;909;p7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10" name="Google Shape;910;p7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11" name="Google Shape;911;p72"/>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Translation of Nutritional Epidemiology into Practice</a:t>
            </a:r>
            <a:endParaRPr/>
          </a:p>
        </p:txBody>
      </p:sp>
      <p:sp>
        <p:nvSpPr>
          <p:cNvPr id="912" name="Google Shape;912;p7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13" name="Google Shape;913;p72"/>
          <p:cNvSpPr txBox="1"/>
          <p:nvPr/>
        </p:nvSpPr>
        <p:spPr>
          <a:xfrm>
            <a:off x="1247241" y="3497581"/>
            <a:ext cx="16845957" cy="2504437"/>
          </a:xfrm>
          <a:prstGeom prst="rect">
            <a:avLst/>
          </a:prstGeom>
          <a:noFill/>
          <a:ln>
            <a:noFill/>
          </a:ln>
        </p:spPr>
        <p:txBody>
          <a:bodyPr anchorCtr="0" anchor="t" bIns="45700" lIns="45700" spcFirstLastPara="1" rIns="45700" wrap="square" tIns="45700">
            <a:spAutoFit/>
          </a:bodyPr>
          <a:lstStyle/>
          <a:p>
            <a:pPr indent="-320842" lvl="0" marL="320842" marR="0" rtl="0" algn="l">
              <a:lnSpc>
                <a:spcPct val="100000"/>
              </a:lnSpc>
              <a:spcBef>
                <a:spcPts val="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Nutritional epidemiology</a:t>
            </a:r>
            <a:r>
              <a:rPr b="0" i="0" lang="en-US" sz="3200" u="none" cap="none" strike="noStrike">
                <a:solidFill>
                  <a:srgbClr val="000000"/>
                </a:solidFill>
                <a:latin typeface="Times"/>
                <a:ea typeface="Times"/>
                <a:cs typeface="Times"/>
                <a:sym typeface="Times"/>
              </a:rPr>
              <a:t> examines relationships between diet, nutrients, and health outcomes at the </a:t>
            </a:r>
            <a:r>
              <a:rPr b="1" i="0" lang="en-US" sz="3200" u="none" cap="none" strike="noStrike">
                <a:solidFill>
                  <a:srgbClr val="000000"/>
                </a:solidFill>
                <a:latin typeface="Times"/>
                <a:ea typeface="Times"/>
                <a:cs typeface="Times"/>
                <a:sym typeface="Times"/>
              </a:rPr>
              <a:t>population level</a:t>
            </a:r>
            <a:r>
              <a:rPr b="0" i="0" lang="en-US" sz="3200" u="none" cap="none" strike="noStrike">
                <a:solidFill>
                  <a:srgbClr val="000000"/>
                </a:solidFill>
                <a:latin typeface="Times"/>
                <a:ea typeface="Times"/>
                <a:cs typeface="Times"/>
                <a:sym typeface="Times"/>
              </a:rPr>
              <a:t>. </a:t>
            </a:r>
            <a:endParaRPr/>
          </a:p>
          <a:p>
            <a:pPr indent="-320842" lvl="0" marL="320842"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Translation into practice is the process of converting those associations into </a:t>
            </a:r>
            <a:r>
              <a:rPr b="1" i="0" lang="en-US" sz="3200" u="none" cap="none" strike="noStrike">
                <a:solidFill>
                  <a:srgbClr val="000000"/>
                </a:solidFill>
                <a:latin typeface="Times"/>
                <a:ea typeface="Times"/>
                <a:cs typeface="Times"/>
                <a:sym typeface="Times"/>
              </a:rPr>
              <a:t>actionable, safe, and individualized nutrition interventions</a:t>
            </a:r>
            <a:r>
              <a:rPr b="0" i="0" lang="en-US" sz="3200" u="none" cap="none" strike="noStrike">
                <a:solidFill>
                  <a:srgbClr val="000000"/>
                </a:solidFill>
                <a:latin typeface="Times"/>
                <a:ea typeface="Times"/>
                <a:cs typeface="Times"/>
                <a:sym typeface="Times"/>
              </a:rPr>
              <a:t> for clinical care, public health, and policy.</a:t>
            </a:r>
            <a:endParaRPr/>
          </a:p>
        </p:txBody>
      </p:sp>
      <p:sp>
        <p:nvSpPr>
          <p:cNvPr id="914" name="Google Shape;914;p72"/>
          <p:cNvSpPr txBox="1"/>
          <p:nvPr/>
        </p:nvSpPr>
        <p:spPr>
          <a:xfrm>
            <a:off x="1808438" y="7030162"/>
            <a:ext cx="7663712" cy="32791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Epidemiologic findings: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Identify </a:t>
            </a:r>
            <a:r>
              <a:rPr b="1" i="0" lang="en-US" sz="2400" u="none" cap="none" strike="noStrike">
                <a:solidFill>
                  <a:srgbClr val="000000"/>
                </a:solidFill>
                <a:latin typeface="Times"/>
                <a:ea typeface="Times"/>
                <a:cs typeface="Times"/>
                <a:sym typeface="Times"/>
              </a:rPr>
              <a:t>patterns and risk relationships</a:t>
            </a:r>
            <a:r>
              <a:rPr b="0" i="0" lang="en-US" sz="2400" u="none" cap="none" strike="noStrike">
                <a:solidFill>
                  <a:srgbClr val="000000"/>
                </a:solidFill>
                <a:latin typeface="Times"/>
                <a:ea typeface="Times"/>
                <a:cs typeface="Times"/>
                <a:sym typeface="Times"/>
              </a:rPr>
              <a:t>, not direct causation</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Reflect </a:t>
            </a:r>
            <a:r>
              <a:rPr b="1" i="0" lang="en-US" sz="2400" u="none" cap="none" strike="noStrike">
                <a:solidFill>
                  <a:srgbClr val="000000"/>
                </a:solidFill>
                <a:latin typeface="Times"/>
                <a:ea typeface="Times"/>
                <a:cs typeface="Times"/>
                <a:sym typeface="Times"/>
              </a:rPr>
              <a:t>average effects</a:t>
            </a:r>
            <a:r>
              <a:rPr b="0" i="0" lang="en-US" sz="2400" u="none" cap="none" strike="noStrike">
                <a:solidFill>
                  <a:srgbClr val="000000"/>
                </a:solidFill>
                <a:latin typeface="Times"/>
                <a:ea typeface="Times"/>
                <a:cs typeface="Times"/>
                <a:sym typeface="Times"/>
              </a:rPr>
              <a:t>, not individual responses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Are influenced by </a:t>
            </a:r>
            <a:r>
              <a:rPr b="1" i="0" lang="en-US" sz="2400" u="none" cap="none" strike="noStrike">
                <a:solidFill>
                  <a:srgbClr val="000000"/>
                </a:solidFill>
                <a:latin typeface="Times"/>
                <a:ea typeface="Times"/>
                <a:cs typeface="Times"/>
                <a:sym typeface="Times"/>
              </a:rPr>
              <a:t>confounding, measurement error, and bias</a:t>
            </a:r>
            <a:endParaRPr b="0" i="0" sz="1800" u="none" cap="none" strike="noStrike">
              <a:solidFill>
                <a:srgbClr val="000000"/>
              </a:solidFill>
              <a:latin typeface="Helvetica Neue"/>
              <a:ea typeface="Helvetica Neue"/>
              <a:cs typeface="Helvetica Neue"/>
              <a:sym typeface="Helvetica Neue"/>
            </a:endParaRPr>
          </a:p>
        </p:txBody>
      </p:sp>
      <p:sp>
        <p:nvSpPr>
          <p:cNvPr id="915" name="Google Shape;915;p72"/>
          <p:cNvSpPr txBox="1"/>
          <p:nvPr/>
        </p:nvSpPr>
        <p:spPr>
          <a:xfrm>
            <a:off x="10256476" y="7030162"/>
            <a:ext cx="6243568" cy="23901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Clinical practice requires:</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Causality assessment</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Biological plausibility</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Individual context</a:t>
            </a:r>
            <a:r>
              <a:rPr b="0" i="0" lang="en-US" sz="2400" u="none" cap="none" strike="noStrike">
                <a:solidFill>
                  <a:srgbClr val="000000"/>
                </a:solidFill>
                <a:latin typeface="Times"/>
                <a:ea typeface="Times"/>
                <a:cs typeface="Times"/>
                <a:sym typeface="Times"/>
              </a:rPr>
              <a:t> (labs, genetics, lifestyle, disease state)</a:t>
            </a:r>
            <a:endParaRPr/>
          </a:p>
        </p:txBody>
      </p:sp>
      <p:sp>
        <p:nvSpPr>
          <p:cNvPr id="916" name="Google Shape;916;p72"/>
          <p:cNvSpPr txBox="1"/>
          <p:nvPr/>
        </p:nvSpPr>
        <p:spPr>
          <a:xfrm>
            <a:off x="5758721" y="6229072"/>
            <a:ext cx="5293873" cy="574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Why Translation Is Necessary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7"/>
          <p:cNvSpPr/>
          <p:nvPr/>
        </p:nvSpPr>
        <p:spPr>
          <a:xfrm rot="10800000">
            <a:off x="531530" y="-567279"/>
            <a:ext cx="18288000" cy="10287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7" name="Google Shape;127;p7"/>
          <p:cNvGrpSpPr/>
          <p:nvPr/>
        </p:nvGrpSpPr>
        <p:grpSpPr>
          <a:xfrm>
            <a:off x="-380180" y="-14"/>
            <a:ext cx="19048500" cy="3086120"/>
            <a:chOff x="-1" y="-1"/>
            <a:chExt cx="19048500" cy="3086120"/>
          </a:xfrm>
        </p:grpSpPr>
        <p:sp>
          <p:nvSpPr>
            <p:cNvPr id="128" name="Google Shape;128;p7"/>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9" name="Google Shape;129;p7"/>
            <p:cNvSpPr txBox="1"/>
            <p:nvPr/>
          </p:nvSpPr>
          <p:spPr>
            <a:xfrm>
              <a:off x="-1" y="2"/>
              <a:ext cx="19048500" cy="1211700"/>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30" name="Google Shape;130;p7"/>
          <p:cNvSpPr txBox="1"/>
          <p:nvPr/>
        </p:nvSpPr>
        <p:spPr>
          <a:xfrm>
            <a:off x="1275347" y="1184945"/>
            <a:ext cx="16800300" cy="956400"/>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Rosacea</a:t>
            </a:r>
            <a:endParaRPr/>
          </a:p>
        </p:txBody>
      </p:sp>
      <p:sp>
        <p:nvSpPr>
          <p:cNvPr id="131" name="Google Shape;131;p7"/>
          <p:cNvSpPr/>
          <p:nvPr/>
        </p:nvSpPr>
        <p:spPr>
          <a:xfrm>
            <a:off x="-2602379" y="0"/>
            <a:ext cx="3256200" cy="3256200"/>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2" name="Google Shape;132;p7"/>
          <p:cNvSpPr txBox="1"/>
          <p:nvPr/>
        </p:nvSpPr>
        <p:spPr>
          <a:xfrm>
            <a:off x="992190" y="4174225"/>
            <a:ext cx="6513900" cy="4863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Nutrition Drivers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Neurovascular dysregulation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Inflammatory peptides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GI comorbidities (H. pylori, SIBO)</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Identify trigger foods (alcohol, spicy foods, hot beverages)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Low-histamine or low-FODMAP trial if GI symptoms present</a:t>
            </a:r>
            <a:endParaRPr/>
          </a:p>
        </p:txBody>
      </p:sp>
      <p:sp>
        <p:nvSpPr>
          <p:cNvPr id="133" name="Google Shape;133;p7"/>
          <p:cNvSpPr txBox="1"/>
          <p:nvPr/>
        </p:nvSpPr>
        <p:spPr>
          <a:xfrm>
            <a:off x="10203105" y="3265847"/>
            <a:ext cx="46776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134" name="Google Shape;134;p7"/>
          <p:cNvSpPr txBox="1"/>
          <p:nvPr/>
        </p:nvSpPr>
        <p:spPr>
          <a:xfrm>
            <a:off x="10175832" y="8193730"/>
            <a:ext cx="5545200" cy="1354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190500" lvl="0" marL="1905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Hs - CRP, ESR, CBS w/diff</a:t>
            </a:r>
            <a:endParaRPr/>
          </a:p>
          <a:p>
            <a:pPr indent="-190500" lvl="0" marL="1905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Gut tests as indicated</a:t>
            </a:r>
            <a:endParaRPr/>
          </a:p>
        </p:txBody>
      </p:sp>
      <p:graphicFrame>
        <p:nvGraphicFramePr>
          <p:cNvPr id="135" name="Google Shape;135;p7"/>
          <p:cNvGraphicFramePr/>
          <p:nvPr/>
        </p:nvGraphicFramePr>
        <p:xfrm>
          <a:off x="10210800" y="3968358"/>
          <a:ext cx="3000000" cy="3000000"/>
        </p:xfrm>
        <a:graphic>
          <a:graphicData uri="http://schemas.openxmlformats.org/drawingml/2006/table">
            <a:tbl>
              <a:tblPr bandRow="1">
                <a:noFill/>
                <a:tableStyleId>{81BB50B0-6FA8-4905-9805-7646F599B48B}</a:tableStyleId>
              </a:tblPr>
              <a:tblGrid>
                <a:gridCol w="2371300"/>
                <a:gridCol w="5044225"/>
              </a:tblGrid>
              <a:tr h="7240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Role</a:t>
                      </a:r>
                      <a:endParaRPr/>
                    </a:p>
                  </a:txBody>
                  <a:tcPr marT="12700" marB="12700" marR="12700" marL="12700" anchor="ctr"/>
                </a:tc>
              </a:tr>
              <a:tr h="1122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Vascular inflammation</a:t>
                      </a:r>
                      <a:endParaRPr/>
                    </a:p>
                  </a:txBody>
                  <a:tcPr marT="12700" marB="12700" marR="12700" marL="12700" anchor="ctr"/>
                </a:tc>
              </a:tr>
              <a:tr h="7240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Barrier support</a:t>
                      </a:r>
                      <a:endParaRPr/>
                    </a:p>
                  </a:txBody>
                  <a:tcPr marT="12700" marB="12700" marR="12700" marL="12700" anchor="ctr"/>
                </a:tc>
              </a:tr>
              <a:tr h="11223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highlight>
                            <a:srgbClr val="FFFF00"/>
                          </a:highlight>
                          <a:latin typeface="Times"/>
                          <a:ea typeface="Times"/>
                          <a:cs typeface="Times"/>
                          <a:sym typeface="Times"/>
                        </a:rPr>
                        <a:t>Probiotics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Gut–skin axis</a:t>
                      </a:r>
                      <a:endParaRPr/>
                    </a:p>
                  </a:txBody>
                  <a:tcPr marT="12700" marB="12700" marR="12700" marL="12700" anchor="ctr"/>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grpSp>
        <p:nvGrpSpPr>
          <p:cNvPr id="921" name="Google Shape;921;p73"/>
          <p:cNvGrpSpPr/>
          <p:nvPr/>
        </p:nvGrpSpPr>
        <p:grpSpPr>
          <a:xfrm>
            <a:off x="-528020" y="-83715"/>
            <a:ext cx="19048363" cy="3086121"/>
            <a:chOff x="-3" y="-1"/>
            <a:chExt cx="19048361" cy="3086120"/>
          </a:xfrm>
        </p:grpSpPr>
        <p:sp>
          <p:nvSpPr>
            <p:cNvPr id="922" name="Google Shape;922;p7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23" name="Google Shape;923;p7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24" name="Google Shape;924;p73"/>
          <p:cNvSpPr txBox="1"/>
          <p:nvPr/>
        </p:nvSpPr>
        <p:spPr>
          <a:xfrm>
            <a:off x="1179549" y="485687"/>
            <a:ext cx="16981341" cy="36182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The Translation Pathway (Population → Patient)</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925" name="Google Shape;925;p7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26" name="Google Shape;926;p73"/>
          <p:cNvGraphicFramePr/>
          <p:nvPr/>
        </p:nvGraphicFramePr>
        <p:xfrm>
          <a:off x="2118157" y="3609490"/>
          <a:ext cx="3000000" cy="3000000"/>
        </p:xfrm>
        <a:graphic>
          <a:graphicData uri="http://schemas.openxmlformats.org/drawingml/2006/table">
            <a:tbl>
              <a:tblPr bandRow="1">
                <a:noFill/>
                <a:tableStyleId>{81BB50B0-6FA8-4905-9805-7646F599B48B}</a:tableStyleId>
              </a:tblPr>
              <a:tblGrid>
                <a:gridCol w="2356150"/>
                <a:gridCol w="3857275"/>
                <a:gridCol w="7759150"/>
              </a:tblGrid>
              <a:tr h="612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Step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Epidemiology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Clinical Translation</a:t>
                      </a:r>
                      <a:endParaRPr/>
                    </a:p>
                  </a:txBody>
                  <a:tcPr marT="12700" marB="12700" marR="12700" marL="12700" anchor="ctr"/>
                </a:tc>
              </a:tr>
              <a:tr h="9494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Observation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Identifies diet–disease associations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Recognize risk or protective patterns</a:t>
                      </a:r>
                      <a:endParaRPr/>
                    </a:p>
                  </a:txBody>
                  <a:tcPr marT="12700" marB="12700" marR="12700" marL="12700" anchor="ctr"/>
                </a:tc>
              </a:tr>
              <a:tr h="612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Replication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Confirms findings across cohorts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Confidence to apply broadly</a:t>
                      </a:r>
                      <a:endParaRPr/>
                    </a:p>
                  </a:txBody>
                  <a:tcPr marT="12700" marB="12700" marR="12700" marL="12700" anchor="ctr"/>
                </a:tc>
              </a:tr>
              <a:tr h="9494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Mechanism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Links diet to biology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Targetable pathways (inflammation, insulin signaling, oxidative stress)</a:t>
                      </a:r>
                      <a:endParaRPr/>
                    </a:p>
                  </a:txBody>
                  <a:tcPr marT="12700" marB="12700" marR="12700" marL="12700" anchor="ctr"/>
                </a:tc>
              </a:tr>
              <a:tr h="612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Guidelines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Synthesizes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Dietary Guidelines, consensus statements</a:t>
                      </a:r>
                      <a:endParaRPr/>
                    </a:p>
                  </a:txBody>
                  <a:tcPr marT="12700" marB="12700" marR="12700" marL="12700" anchor="ctr"/>
                </a:tc>
              </a:tr>
              <a:tr h="612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Personalization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Adjust for labs, symptoms, culture, preferences</a:t>
                      </a:r>
                      <a:endParaRPr/>
                    </a:p>
                  </a:txBody>
                  <a:tcPr marT="12700" marB="12700" marR="12700" marL="12700" anchor="ctr"/>
                </a:tc>
              </a:tr>
              <a:tr h="9494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Implementation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 plans, counseling, supplementation</a:t>
                      </a:r>
                      <a:endParaRPr/>
                    </a:p>
                  </a:txBody>
                  <a:tcPr marT="12700" marB="12700" marR="12700" marL="12700" anchor="ctr"/>
                </a:tc>
              </a:tr>
              <a:tr h="6125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Evaluation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Monitor biomarkers and outcomes</a:t>
                      </a:r>
                      <a:endParaRPr/>
                    </a:p>
                  </a:txBody>
                  <a:tcPr marT="12700" marB="12700" marR="12700" marL="12700" anchor="ctr"/>
                </a:tc>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grpSp>
        <p:nvGrpSpPr>
          <p:cNvPr id="931" name="Google Shape;931;p74"/>
          <p:cNvGrpSpPr/>
          <p:nvPr/>
        </p:nvGrpSpPr>
        <p:grpSpPr>
          <a:xfrm>
            <a:off x="-528020" y="-83715"/>
            <a:ext cx="19048363" cy="3086121"/>
            <a:chOff x="-3" y="-1"/>
            <a:chExt cx="19048361" cy="3086120"/>
          </a:xfrm>
        </p:grpSpPr>
        <p:sp>
          <p:nvSpPr>
            <p:cNvPr id="932" name="Google Shape;932;p7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33" name="Google Shape;933;p7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34" name="Google Shape;934;p74"/>
          <p:cNvSpPr txBox="1"/>
          <p:nvPr/>
        </p:nvSpPr>
        <p:spPr>
          <a:xfrm>
            <a:off x="1279180" y="834398"/>
            <a:ext cx="16981342"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Key Translation Principles</a:t>
            </a:r>
            <a:endParaRPr/>
          </a:p>
        </p:txBody>
      </p:sp>
      <p:sp>
        <p:nvSpPr>
          <p:cNvPr id="935" name="Google Shape;935;p7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36" name="Google Shape;936;p74"/>
          <p:cNvSpPr txBox="1"/>
          <p:nvPr/>
        </p:nvSpPr>
        <p:spPr>
          <a:xfrm>
            <a:off x="1235554" y="3339062"/>
            <a:ext cx="13388672" cy="672236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600"/>
              <a:buFont typeface="Times"/>
              <a:buNone/>
            </a:pPr>
            <a:r>
              <a:rPr b="1" i="0" lang="en-US" sz="2600" u="none" cap="none" strike="noStrike">
                <a:solidFill>
                  <a:srgbClr val="000000"/>
                </a:solidFill>
                <a:latin typeface="Times"/>
                <a:ea typeface="Times"/>
                <a:cs typeface="Times"/>
                <a:sym typeface="Times"/>
              </a:rPr>
              <a:t>A. Association ≠ Prescription</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Example: “High fiber intake is associated with lower CVD risk”</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Translation: </a:t>
            </a:r>
            <a:r>
              <a:rPr b="1" i="0" lang="en-US" sz="2600" u="none" cap="none" strike="noStrike">
                <a:solidFill>
                  <a:srgbClr val="000000"/>
                </a:solidFill>
                <a:latin typeface="Times"/>
                <a:ea typeface="Times"/>
                <a:cs typeface="Times"/>
                <a:sym typeface="Times"/>
              </a:rPr>
              <a:t>Increase whole-food fiber sources</a:t>
            </a:r>
            <a:r>
              <a:rPr b="0" i="0" lang="en-US" sz="2600" u="none" cap="none" strike="noStrike">
                <a:solidFill>
                  <a:srgbClr val="000000"/>
                </a:solidFill>
                <a:latin typeface="Times"/>
                <a:ea typeface="Times"/>
                <a:cs typeface="Times"/>
                <a:sym typeface="Times"/>
              </a:rPr>
              <a:t>, adjusted for GI tolerance, medications, and labs</a:t>
            </a:r>
            <a:endParaRPr/>
          </a:p>
          <a:p>
            <a:pPr indent="0" lvl="0" marL="0" marR="0" rtl="0" algn="l">
              <a:lnSpc>
                <a:spcPct val="100000"/>
              </a:lnSpc>
              <a:spcBef>
                <a:spcPts val="1400"/>
              </a:spcBef>
              <a:spcAft>
                <a:spcPts val="0"/>
              </a:spcAft>
              <a:buClr>
                <a:srgbClr val="000000"/>
              </a:buClr>
              <a:buSzPts val="2600"/>
              <a:buFont typeface="Times"/>
              <a:buNone/>
            </a:pPr>
            <a:r>
              <a:rPr b="1" i="0" lang="en-US" sz="2600" u="none" cap="none" strike="noStrike">
                <a:solidFill>
                  <a:srgbClr val="000000"/>
                </a:solidFill>
                <a:latin typeface="Times"/>
                <a:ea typeface="Times"/>
                <a:cs typeface="Times"/>
                <a:sym typeface="Times"/>
              </a:rPr>
              <a:t>B. Food Patterns &gt; Single Nutrients</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Epidemiology favors </a:t>
            </a:r>
            <a:r>
              <a:rPr b="1" i="0" lang="en-US" sz="2600" u="none" cap="none" strike="noStrike">
                <a:solidFill>
                  <a:srgbClr val="000000"/>
                </a:solidFill>
                <a:latin typeface="Times"/>
                <a:ea typeface="Times"/>
                <a:cs typeface="Times"/>
                <a:sym typeface="Times"/>
              </a:rPr>
              <a:t>dietary patterns</a:t>
            </a:r>
            <a:r>
              <a:rPr b="0" i="0" lang="en-US" sz="2600" u="none" cap="none" strike="noStrike">
                <a:solidFill>
                  <a:srgbClr val="000000"/>
                </a:solidFill>
                <a:latin typeface="Times"/>
                <a:ea typeface="Times"/>
                <a:cs typeface="Times"/>
                <a:sym typeface="Times"/>
              </a:rPr>
              <a:t> (Mediterranean, DASH)</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Practice emphasizes </a:t>
            </a:r>
            <a:r>
              <a:rPr b="1" i="0" lang="en-US" sz="2600" u="none" cap="none" strike="noStrike">
                <a:solidFill>
                  <a:srgbClr val="000000"/>
                </a:solidFill>
                <a:latin typeface="Times"/>
                <a:ea typeface="Times"/>
                <a:cs typeface="Times"/>
                <a:sym typeface="Times"/>
              </a:rPr>
              <a:t>food synergy</a:t>
            </a:r>
            <a:r>
              <a:rPr b="0" i="0" lang="en-US" sz="2600" u="none" cap="none" strike="noStrike">
                <a:solidFill>
                  <a:srgbClr val="000000"/>
                </a:solidFill>
                <a:latin typeface="Times"/>
                <a:ea typeface="Times"/>
                <a:cs typeface="Times"/>
                <a:sym typeface="Times"/>
              </a:rPr>
              <a:t>, not isolated nutrients</a:t>
            </a:r>
            <a:endParaRPr/>
          </a:p>
          <a:p>
            <a:pPr indent="0" lvl="0" marL="0" marR="0" rtl="0" algn="l">
              <a:lnSpc>
                <a:spcPct val="100000"/>
              </a:lnSpc>
              <a:spcBef>
                <a:spcPts val="1400"/>
              </a:spcBef>
              <a:spcAft>
                <a:spcPts val="0"/>
              </a:spcAft>
              <a:buClr>
                <a:srgbClr val="000000"/>
              </a:buClr>
              <a:buSzPts val="2600"/>
              <a:buFont typeface="Times"/>
              <a:buNone/>
            </a:pPr>
            <a:r>
              <a:rPr b="1" i="0" lang="en-US" sz="2600" u="none" cap="none" strike="noStrike">
                <a:solidFill>
                  <a:srgbClr val="000000"/>
                </a:solidFill>
                <a:latin typeface="Times"/>
                <a:ea typeface="Times"/>
                <a:cs typeface="Times"/>
                <a:sym typeface="Times"/>
              </a:rPr>
              <a:t>C. Dose, Duration, and Context Matter</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Population intake ranges guide </a:t>
            </a:r>
            <a:r>
              <a:rPr b="1" i="0" lang="en-US" sz="2600" u="none" cap="none" strike="noStrike">
                <a:solidFill>
                  <a:srgbClr val="000000"/>
                </a:solidFill>
                <a:latin typeface="Times"/>
                <a:ea typeface="Times"/>
                <a:cs typeface="Times"/>
                <a:sym typeface="Times"/>
              </a:rPr>
              <a:t>starting points</a:t>
            </a:r>
            <a:endParaRPr/>
          </a:p>
          <a:p>
            <a:pPr indent="-317500" lvl="0" marL="4572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Clinical care adjusts dose based on:</a:t>
            </a:r>
            <a:endParaRPr/>
          </a:p>
          <a:p>
            <a:pPr indent="-317500" lvl="1" marL="9144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Deficiency</a:t>
            </a:r>
            <a:endParaRPr/>
          </a:p>
          <a:p>
            <a:pPr indent="-317500" lvl="1" marL="9144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Disease severity</a:t>
            </a:r>
            <a:endParaRPr/>
          </a:p>
          <a:p>
            <a:pPr indent="-317500" lvl="1" marL="914400" marR="0" rtl="0" algn="l">
              <a:lnSpc>
                <a:spcPct val="100000"/>
              </a:lnSpc>
              <a:spcBef>
                <a:spcPts val="1200"/>
              </a:spcBef>
              <a:spcAft>
                <a:spcPts val="0"/>
              </a:spcAft>
              <a:buClr>
                <a:srgbClr val="000000"/>
              </a:buClr>
              <a:buSzPts val="2600"/>
              <a:buFont typeface="Times"/>
              <a:buChar char="◦"/>
            </a:pPr>
            <a:r>
              <a:rPr b="0" i="0" lang="en-US" sz="2600" u="none" cap="none" strike="noStrike">
                <a:solidFill>
                  <a:srgbClr val="000000"/>
                </a:solidFill>
                <a:latin typeface="Times"/>
                <a:ea typeface="Times"/>
                <a:cs typeface="Times"/>
                <a:sym typeface="Times"/>
              </a:rPr>
              <a:t>Absorption and tolerance</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grpSp>
        <p:nvGrpSpPr>
          <p:cNvPr id="941" name="Google Shape;941;p75"/>
          <p:cNvGrpSpPr/>
          <p:nvPr/>
        </p:nvGrpSpPr>
        <p:grpSpPr>
          <a:xfrm>
            <a:off x="-528020" y="-83715"/>
            <a:ext cx="19048363" cy="3086121"/>
            <a:chOff x="-3" y="-1"/>
            <a:chExt cx="19048361" cy="3086120"/>
          </a:xfrm>
        </p:grpSpPr>
        <p:sp>
          <p:nvSpPr>
            <p:cNvPr id="942" name="Google Shape;942;p7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43" name="Google Shape;943;p7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44" name="Google Shape;944;p75"/>
          <p:cNvSpPr txBox="1"/>
          <p:nvPr/>
        </p:nvSpPr>
        <p:spPr>
          <a:xfrm>
            <a:off x="1304089" y="410963"/>
            <a:ext cx="16981341" cy="36182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From Epidemiologic Finding to Clinical Action</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945" name="Google Shape;945;p7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46" name="Google Shape;946;p75"/>
          <p:cNvGraphicFramePr/>
          <p:nvPr/>
        </p:nvGraphicFramePr>
        <p:xfrm>
          <a:off x="1592789" y="3517992"/>
          <a:ext cx="3000000" cy="3000000"/>
        </p:xfrm>
        <a:graphic>
          <a:graphicData uri="http://schemas.openxmlformats.org/drawingml/2006/table">
            <a:tbl>
              <a:tblPr bandRow="1">
                <a:noFill/>
                <a:tableStyleId>{81BB50B0-6FA8-4905-9805-7646F599B48B}</a:tableStyleId>
              </a:tblPr>
              <a:tblGrid>
                <a:gridCol w="5721875"/>
                <a:gridCol w="4021550"/>
                <a:gridCol w="5866425"/>
              </a:tblGrid>
              <a:tr h="7948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Epidemiologic Finding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Mechanistic Insight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Practice Translation</a:t>
                      </a:r>
                      <a:endParaRPr/>
                    </a:p>
                  </a:txBody>
                  <a:tcPr marT="12700" marB="12700" marR="12700" marL="12700" anchor="ctr"/>
                </a:tc>
              </a:tr>
              <a:tr h="1255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ultra-processed food intake ↑ cardiometabolic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Inflammation, insulin resistance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Emphasize minimally processed foods; label literacy</a:t>
                      </a:r>
                      <a:endParaRPr/>
                    </a:p>
                  </a:txBody>
                  <a:tcPr marT="12700" marB="12700" marR="12700" marL="12700" anchor="ctr"/>
                </a:tc>
              </a:tr>
              <a:tr h="12319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Omega-3 intake ↓ CVD mortality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Anti-inflammatory, lipid modulation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Encourage fatty fish 2×/week or supplement if intake low</a:t>
                      </a:r>
                      <a:endParaRPr/>
                    </a:p>
                  </a:txBody>
                  <a:tcPr marT="12700" marB="12700" marR="12700" marL="12700" anchor="ctr"/>
                </a:tc>
              </a:tr>
              <a:tr h="12319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Plant-rich diets ↓ cancer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Antioxidants, fiber, microbiome effects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 vegetable diversity and color</a:t>
                      </a:r>
                      <a:endParaRPr/>
                    </a:p>
                  </a:txBody>
                  <a:tcPr marT="12700" marB="12700" marR="12700" marL="12700" anchor="ctr"/>
                </a:tc>
              </a:tr>
              <a:tr h="794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Added sugar ↑ diabetes incidence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Glycemic load, hepatic lipogenesis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 sugar-sweetened beverages first</a:t>
                      </a:r>
                      <a:endParaRPr/>
                    </a:p>
                  </a:txBody>
                  <a:tcPr marT="12700" marB="12700" marR="12700" marL="12700" anchor="ctr"/>
                </a:tc>
              </a:tr>
              <a:tr h="7948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Sodium ↑ hypertension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Volume expansion, vascular tone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Tailor sodium reduction with potassium adequacy</a:t>
                      </a:r>
                      <a:endParaRPr/>
                    </a:p>
                  </a:txBody>
                  <a:tcPr marT="12700" marB="12700" marR="12700" marL="12700" anchor="ct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grpSp>
        <p:nvGrpSpPr>
          <p:cNvPr id="951" name="Google Shape;951;p76"/>
          <p:cNvGrpSpPr/>
          <p:nvPr/>
        </p:nvGrpSpPr>
        <p:grpSpPr>
          <a:xfrm>
            <a:off x="-528020" y="-83715"/>
            <a:ext cx="19048363" cy="3086121"/>
            <a:chOff x="-3" y="-1"/>
            <a:chExt cx="19048361" cy="3086120"/>
          </a:xfrm>
        </p:grpSpPr>
        <p:sp>
          <p:nvSpPr>
            <p:cNvPr id="952" name="Google Shape;952;p7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53" name="Google Shape;953;p7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54" name="Google Shape;954;p76"/>
          <p:cNvSpPr txBox="1"/>
          <p:nvPr/>
        </p:nvSpPr>
        <p:spPr>
          <a:xfrm>
            <a:off x="1304089" y="410963"/>
            <a:ext cx="16981341" cy="36182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Integrating Epidemiology with Clinical Data</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955" name="Google Shape;955;p7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56" name="Google Shape;956;p76"/>
          <p:cNvGraphicFramePr/>
          <p:nvPr/>
        </p:nvGraphicFramePr>
        <p:xfrm>
          <a:off x="1506533" y="3223032"/>
          <a:ext cx="3000000" cy="3000000"/>
        </p:xfrm>
        <a:graphic>
          <a:graphicData uri="http://schemas.openxmlformats.org/drawingml/2006/table">
            <a:tbl>
              <a:tblPr bandRow="1">
                <a:noFill/>
                <a:tableStyleId>{81BB50B0-6FA8-4905-9805-7646F599B48B}</a:tableStyleId>
              </a:tblPr>
              <a:tblGrid>
                <a:gridCol w="5316625"/>
                <a:gridCol w="4634700"/>
                <a:gridCol w="5865800"/>
              </a:tblGrid>
              <a:tr h="10714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Population Evidence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Individual Modifiers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Final Intervention</a:t>
                      </a:r>
                      <a:endParaRPr/>
                    </a:p>
                  </a:txBody>
                  <a:tcPr marT="12700" marB="12700" marR="12700" marL="12700" anchor="ctr"/>
                </a:tc>
              </a:tr>
              <a:tr h="1071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 fiber protective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IBS-C vs IBS-D, microbiome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Adjust fiber type and dose</a:t>
                      </a:r>
                      <a:endParaRPr/>
                    </a:p>
                  </a:txBody>
                  <a:tcPr marT="12700" marB="12700" marR="12700" marL="12700" anchor="ctr"/>
                </a:tc>
              </a:tr>
              <a:tr h="1071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saturated fat recommended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 HDL, high TG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Replace with MUFAs/PUFAs</a:t>
                      </a:r>
                      <a:endParaRPr/>
                    </a:p>
                  </a:txBody>
                  <a:tcPr marT="12700" marB="12700" marR="12700" marL="12700" anchor="ctr"/>
                </a:tc>
              </a:tr>
              <a:tr h="1660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Calcium associated with bone health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Kidney stones, vitamin D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Food-first, cautious dosing</a:t>
                      </a:r>
                      <a:endParaRPr/>
                    </a:p>
                  </a:txBody>
                  <a:tcPr marT="12700" marB="12700" marR="12700" marL="12700" anchor="ctr"/>
                </a:tc>
              </a:tr>
              <a:tr h="16607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Alcohol J-shaped curve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Liver enzymes elevated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alcohol despite population benefit</a:t>
                      </a:r>
                      <a:endParaRPr/>
                    </a:p>
                  </a:txBody>
                  <a:tcPr marT="12700" marB="12700" marR="12700" marL="12700" anchor="ctr"/>
                </a:tc>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grpSp>
        <p:nvGrpSpPr>
          <p:cNvPr id="961" name="Google Shape;961;p78"/>
          <p:cNvGrpSpPr/>
          <p:nvPr/>
        </p:nvGrpSpPr>
        <p:grpSpPr>
          <a:xfrm>
            <a:off x="-528020" y="-83715"/>
            <a:ext cx="19048363" cy="3086121"/>
            <a:chOff x="-3" y="-1"/>
            <a:chExt cx="19048361" cy="3086120"/>
          </a:xfrm>
        </p:grpSpPr>
        <p:sp>
          <p:nvSpPr>
            <p:cNvPr id="962" name="Google Shape;962;p7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63" name="Google Shape;963;p7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64" name="Google Shape;964;p78"/>
          <p:cNvSpPr txBox="1"/>
          <p:nvPr/>
        </p:nvSpPr>
        <p:spPr>
          <a:xfrm>
            <a:off x="1304089" y="410963"/>
            <a:ext cx="16981341" cy="36182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Translation in Public Health vs Clinical Practice</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965" name="Google Shape;965;p7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6" name="Google Shape;966;p78"/>
          <p:cNvSpPr txBox="1"/>
          <p:nvPr/>
        </p:nvSpPr>
        <p:spPr>
          <a:xfrm>
            <a:off x="1609174" y="3637958"/>
            <a:ext cx="6396193" cy="636676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Public Health</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Broad recommendations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Risk reduction at scale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Policy and food environment focus</a:t>
            </a:r>
            <a:endParaRPr/>
          </a:p>
          <a:p>
            <a:pPr indent="0" lvl="0" marL="0" marR="0" rtl="0" algn="l">
              <a:lnSpc>
                <a:spcPct val="100000"/>
              </a:lnSpc>
              <a:spcBef>
                <a:spcPts val="14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Clinical Nutrition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Precision and personalization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Lab-guided and symptom-guided</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Iterative monitoring and adjustment</a:t>
            </a:r>
            <a:endParaRPr/>
          </a:p>
        </p:txBody>
      </p:sp>
      <p:sp>
        <p:nvSpPr>
          <p:cNvPr id="967" name="Google Shape;967;p78"/>
          <p:cNvSpPr txBox="1"/>
          <p:nvPr/>
        </p:nvSpPr>
        <p:spPr>
          <a:xfrm>
            <a:off x="10179983" y="4360290"/>
            <a:ext cx="7143457" cy="429437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Common Pitfalls in Translation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Overinterpreting weak associations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Isolating nutrients from food context</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Ignoring adverse subgroups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Applying population data without personalization</a:t>
            </a:r>
            <a:endParaRPr/>
          </a:p>
          <a:p>
            <a:pPr indent="-457200" lvl="0" marL="45720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grpSp>
        <p:nvGrpSpPr>
          <p:cNvPr id="972" name="Google Shape;972;p80"/>
          <p:cNvGrpSpPr/>
          <p:nvPr/>
        </p:nvGrpSpPr>
        <p:grpSpPr>
          <a:xfrm>
            <a:off x="-528020" y="-83715"/>
            <a:ext cx="19048363" cy="3086121"/>
            <a:chOff x="-3" y="-1"/>
            <a:chExt cx="19048361" cy="3086120"/>
          </a:xfrm>
        </p:grpSpPr>
        <p:sp>
          <p:nvSpPr>
            <p:cNvPr id="973" name="Google Shape;973;p8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74" name="Google Shape;974;p8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75" name="Google Shape;975;p80"/>
          <p:cNvSpPr txBox="1"/>
          <p:nvPr/>
        </p:nvSpPr>
        <p:spPr>
          <a:xfrm>
            <a:off x="1030101" y="-37381"/>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Epidemiology → Practice: Advanced Translation Table</a:t>
            </a:r>
            <a:endParaRPr/>
          </a:p>
        </p:txBody>
      </p:sp>
      <p:sp>
        <p:nvSpPr>
          <p:cNvPr id="976" name="Google Shape;976;p8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977" name="Google Shape;977;p80"/>
          <p:cNvGraphicFramePr/>
          <p:nvPr/>
        </p:nvGraphicFramePr>
        <p:xfrm>
          <a:off x="455617" y="2402806"/>
          <a:ext cx="3000000" cy="3000000"/>
        </p:xfrm>
        <a:graphic>
          <a:graphicData uri="http://schemas.openxmlformats.org/drawingml/2006/table">
            <a:tbl>
              <a:tblPr bandRow="1">
                <a:noFill/>
                <a:tableStyleId>{81BB50B0-6FA8-4905-9805-7646F599B48B}</a:tableStyleId>
              </a:tblPr>
              <a:tblGrid>
                <a:gridCol w="2603000"/>
                <a:gridCol w="4906550"/>
                <a:gridCol w="4938325"/>
                <a:gridCol w="4928900"/>
              </a:tblGrid>
              <a:tr h="3941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Domain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Personalization (Who &amp; Why)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Implementation (What &amp; How)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Evaluation (Is It Working?)</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Dietary Pattern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Adjust for culture, preferences, food access, readiness to change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Mediterranean, DASH, plant-forward, low-glycemic adaptations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Diet adherence, symptom changes, weight, waist circumference</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Macronutrients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Insulin sensitivity, lipid profile, activity level, GI tolerance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Modify carb quality, protein distribution, fat type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A1c, fasting glucose/insulin, TG/HDL ratio</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Micronutrients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Lab deficiencies, absorption issues, medications, life stage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Food-first repletion; targeted supplementation if needed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Serum levels (e.g., ferritin, B12, 25(OH)D), symptom resolution</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Fiber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IBS type, gut motility, microbiome tolerance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Gradual titration; soluble vs insoluble selection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Stool frequency/consistency, bloating, lipid response</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Fat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Dyslipidemia pattern, inflammation, genetic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Replace saturated fats with MUFA/PUFA sources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LDL, ApoB, oxidized LDL, hs-CRP</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Sodium–Potassium Balance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Blood pressure, kidney function, medication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Sodium reduction + potassium-rich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BP trends, edema, electrolyte balance</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Sugar &amp; Ultra-Processed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Glycemic control, cravings, stress, sleep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Beverage swaps, label literacy, meal timing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A1c, fasting TG, energy levels</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Inflammatory Load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Autoimmune disease, obesity, toxin burden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Anti-inflammatory foods, omega-3s, polyphenols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hs-CRP, ESR, symptom flares</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Detoxification Capacity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Liver enzymes, oxidative stress, toxin exposure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Protein adequacy, cruciferous vegetables, antioxidants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GGT, ALT/AST, oxidative stress markers</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Gut Integrity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Dysbiosis, antibiotics, food sensitivities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Prebiotic foods, probiotics, gut-healing nutrients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GI symptoms, zonulin, stool markers</a:t>
                      </a:r>
                      <a:endParaRPr/>
                    </a:p>
                  </a:txBody>
                  <a:tcPr marT="12700" marB="12700" marR="12700" marL="12700" anchor="ctr"/>
                </a:tc>
              </a:tr>
              <a:tr h="61097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Lifestyle Integration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Stress, sleep, activity, socioeconomic factors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Nutrition aligned with routines and resources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Compliance, sustainability, quality-of-life scores</a:t>
                      </a:r>
                      <a:endParaRPr/>
                    </a:p>
                  </a:txBody>
                  <a:tcPr marT="12700" marB="12700" marR="12700" marL="12700" anchor="ctr"/>
                </a:tc>
              </a:tr>
            </a:tbl>
          </a:graphicData>
        </a:graphic>
      </p:graphicFrame>
      <p:sp>
        <p:nvSpPr>
          <p:cNvPr id="978" name="Google Shape;978;p80"/>
          <p:cNvSpPr/>
          <p:nvPr/>
        </p:nvSpPr>
        <p:spPr>
          <a:xfrm>
            <a:off x="16926300" y="804588"/>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2" name="Shape 982"/>
        <p:cNvGrpSpPr/>
        <p:nvPr/>
      </p:nvGrpSpPr>
      <p:grpSpPr>
        <a:xfrm>
          <a:off x="0" y="0"/>
          <a:ext cx="0" cy="0"/>
          <a:chOff x="0" y="0"/>
          <a:chExt cx="0" cy="0"/>
        </a:xfrm>
      </p:grpSpPr>
      <p:sp>
        <p:nvSpPr>
          <p:cNvPr id="983" name="Google Shape;983;p81"/>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84" name="Google Shape;984;p81"/>
          <p:cNvGrpSpPr/>
          <p:nvPr/>
        </p:nvGrpSpPr>
        <p:grpSpPr>
          <a:xfrm>
            <a:off x="-528020" y="-83715"/>
            <a:ext cx="19048363" cy="3086121"/>
            <a:chOff x="-3" y="-1"/>
            <a:chExt cx="19048361" cy="3086120"/>
          </a:xfrm>
        </p:grpSpPr>
        <p:sp>
          <p:nvSpPr>
            <p:cNvPr id="985" name="Google Shape;985;p8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86" name="Google Shape;986;p8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87" name="Google Shape;987;p81"/>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Factors That Negatively Affect Food Quality and Safety</a:t>
            </a:r>
            <a:endParaRPr/>
          </a:p>
        </p:txBody>
      </p:sp>
      <p:sp>
        <p:nvSpPr>
          <p:cNvPr id="988" name="Google Shape;988;p8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89" name="Google Shape;989;p81"/>
          <p:cNvSpPr txBox="1"/>
          <p:nvPr/>
        </p:nvSpPr>
        <p:spPr>
          <a:xfrm>
            <a:off x="1247241" y="3497581"/>
            <a:ext cx="16845957" cy="5779513"/>
          </a:xfrm>
          <a:prstGeom prst="rect">
            <a:avLst/>
          </a:prstGeom>
          <a:noFill/>
          <a:ln>
            <a:noFill/>
          </a:ln>
        </p:spPr>
        <p:txBody>
          <a:bodyPr anchorCtr="0" anchor="t" bIns="45700" lIns="45700" spcFirstLastPara="1" rIns="45700" wrap="square" tIns="45700">
            <a:spAutoFit/>
          </a:bodyPr>
          <a:lstStyle/>
          <a:p>
            <a:pPr indent="-203200" lvl="0" marL="120315"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Food quality and safety are influenced across the </a:t>
            </a:r>
            <a:r>
              <a:rPr b="1" i="0" lang="en-US" sz="3200" u="none" cap="none" strike="noStrike">
                <a:solidFill>
                  <a:srgbClr val="000000"/>
                </a:solidFill>
                <a:latin typeface="Times"/>
                <a:ea typeface="Times"/>
                <a:cs typeface="Times"/>
                <a:sym typeface="Times"/>
              </a:rPr>
              <a:t>entire food system</a:t>
            </a:r>
            <a:r>
              <a:rPr b="0" i="0" lang="en-US" sz="3200" u="none" cap="none" strike="noStrike">
                <a:solidFill>
                  <a:srgbClr val="000000"/>
                </a:solidFill>
                <a:latin typeface="Times"/>
                <a:ea typeface="Times"/>
                <a:cs typeface="Times"/>
                <a:sym typeface="Times"/>
              </a:rPr>
              <a:t>—from production to preparation. Negative factors can reduce </a:t>
            </a:r>
            <a:r>
              <a:rPr b="1" i="0" lang="en-US" sz="3200" u="none" cap="none" strike="noStrike">
                <a:solidFill>
                  <a:srgbClr val="000000"/>
                </a:solidFill>
                <a:latin typeface="Times"/>
                <a:ea typeface="Times"/>
                <a:cs typeface="Times"/>
                <a:sym typeface="Times"/>
              </a:rPr>
              <a:t>nutrient density</a:t>
            </a:r>
            <a:r>
              <a:rPr b="0" i="0" lang="en-US" sz="3200" u="none" cap="none" strike="noStrike">
                <a:solidFill>
                  <a:srgbClr val="000000"/>
                </a:solidFill>
                <a:latin typeface="Times"/>
                <a:ea typeface="Times"/>
                <a:cs typeface="Times"/>
                <a:sym typeface="Times"/>
              </a:rPr>
              <a:t>, introduce </a:t>
            </a:r>
            <a:r>
              <a:rPr b="1" i="0" lang="en-US" sz="3200" u="none" cap="none" strike="noStrike">
                <a:solidFill>
                  <a:srgbClr val="000000"/>
                </a:solidFill>
                <a:latin typeface="Times"/>
                <a:ea typeface="Times"/>
                <a:cs typeface="Times"/>
                <a:sym typeface="Times"/>
              </a:rPr>
              <a:t>toxins or pathogens</a:t>
            </a:r>
            <a:r>
              <a:rPr b="0" i="0" lang="en-US" sz="3200" u="none" cap="none" strike="noStrike">
                <a:solidFill>
                  <a:srgbClr val="000000"/>
                </a:solidFill>
                <a:latin typeface="Times"/>
                <a:ea typeface="Times"/>
                <a:cs typeface="Times"/>
                <a:sym typeface="Times"/>
              </a:rPr>
              <a:t>, and increase </a:t>
            </a:r>
            <a:r>
              <a:rPr b="1" i="0" lang="en-US" sz="3200" u="none" cap="none" strike="noStrike">
                <a:solidFill>
                  <a:srgbClr val="000000"/>
                </a:solidFill>
                <a:latin typeface="Times"/>
                <a:ea typeface="Times"/>
                <a:cs typeface="Times"/>
                <a:sym typeface="Times"/>
              </a:rPr>
              <a:t>the risk of chronic diseases</a:t>
            </a:r>
            <a:r>
              <a:rPr b="0" i="0" lang="en-US" sz="3200" u="none" cap="none" strike="noStrike">
                <a:solidFill>
                  <a:srgbClr val="000000"/>
                </a:solidFill>
                <a:latin typeface="Times"/>
                <a:ea typeface="Times"/>
                <a:cs typeface="Times"/>
                <a:sym typeface="Times"/>
              </a:rPr>
              <a:t>.</a:t>
            </a:r>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4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Clinical &amp; Public Health Relevance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Reduced food quality contributes to </a:t>
            </a:r>
            <a:r>
              <a:rPr b="1" i="0" lang="en-US" sz="3200" u="none" cap="none" strike="noStrike">
                <a:solidFill>
                  <a:srgbClr val="000000"/>
                </a:solidFill>
                <a:latin typeface="Times"/>
                <a:ea typeface="Times"/>
                <a:cs typeface="Times"/>
                <a:sym typeface="Times"/>
              </a:rPr>
              <a:t>micronutrient insufficiency</a:t>
            </a:r>
            <a:r>
              <a:rPr b="0" i="0" lang="en-US" sz="3200" u="none" cap="none" strike="noStrike">
                <a:solidFill>
                  <a:srgbClr val="000000"/>
                </a:solidFill>
                <a:latin typeface="Times"/>
                <a:ea typeface="Times"/>
                <a:cs typeface="Times"/>
                <a:sym typeface="Times"/>
              </a:rPr>
              <a:t> despite adequate calories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Food safety failures increase </a:t>
            </a:r>
            <a:r>
              <a:rPr b="1" i="0" lang="en-US" sz="3200" u="none" cap="none" strike="noStrike">
                <a:solidFill>
                  <a:srgbClr val="000000"/>
                </a:solidFill>
                <a:latin typeface="Times"/>
                <a:ea typeface="Times"/>
                <a:cs typeface="Times"/>
                <a:sym typeface="Times"/>
              </a:rPr>
              <a:t>acute illness</a:t>
            </a:r>
            <a:r>
              <a:rPr b="0" i="0" lang="en-US" sz="3200" u="none" cap="none" strike="noStrike">
                <a:solidFill>
                  <a:srgbClr val="000000"/>
                </a:solidFill>
                <a:latin typeface="Times"/>
                <a:ea typeface="Times"/>
                <a:cs typeface="Times"/>
                <a:sym typeface="Times"/>
              </a:rPr>
              <a:t> and long-term toxic burden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Vulnerable populations (children, elderly, and the immunocompromised) face a </a:t>
            </a:r>
            <a:r>
              <a:rPr b="1" i="0" lang="en-US" sz="3200" u="none" cap="none" strike="noStrike">
                <a:solidFill>
                  <a:srgbClr val="000000"/>
                </a:solidFill>
                <a:latin typeface="Times"/>
                <a:ea typeface="Times"/>
                <a:cs typeface="Times"/>
                <a:sym typeface="Times"/>
              </a:rPr>
              <a:t>greater risk</a:t>
            </a:r>
            <a:endParaRPr/>
          </a:p>
          <a:p>
            <a:pPr indent="0" lvl="0" marL="0" marR="0" rtl="0" algn="l">
              <a:lnSpc>
                <a:spcPct val="100000"/>
              </a:lnSpc>
              <a:spcBef>
                <a:spcPts val="1200"/>
              </a:spcBef>
              <a:spcAft>
                <a:spcPts val="0"/>
              </a:spcAft>
              <a:buClr>
                <a:srgbClr val="000000"/>
              </a:buClr>
              <a:buSzPts val="3200"/>
              <a:buFont typeface="Times"/>
              <a:buNone/>
            </a:pPr>
            <a:r>
              <a:t/>
            </a:r>
            <a:endParaRPr b="1" i="0" sz="3200" u="none" cap="none" strike="noStrike">
              <a:solidFill>
                <a:srgbClr val="000000"/>
              </a:solidFill>
              <a:latin typeface="Times"/>
              <a:ea typeface="Times"/>
              <a:cs typeface="Times"/>
              <a:sym typeface="Times"/>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sp>
        <p:nvSpPr>
          <p:cNvPr id="994" name="Google Shape;994;p82"/>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995" name="Google Shape;995;p82"/>
          <p:cNvGrpSpPr/>
          <p:nvPr/>
        </p:nvGrpSpPr>
        <p:grpSpPr>
          <a:xfrm>
            <a:off x="-528020" y="-83715"/>
            <a:ext cx="19048363" cy="3086121"/>
            <a:chOff x="-3" y="-1"/>
            <a:chExt cx="19048361" cy="3086120"/>
          </a:xfrm>
        </p:grpSpPr>
        <p:sp>
          <p:nvSpPr>
            <p:cNvPr id="996" name="Google Shape;996;p8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997" name="Google Shape;997;p8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998" name="Google Shape;998;p82"/>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Pre-Harvest (Agricultural &amp; Environmental Factors)</a:t>
            </a:r>
            <a:endParaRPr/>
          </a:p>
        </p:txBody>
      </p:sp>
      <p:sp>
        <p:nvSpPr>
          <p:cNvPr id="999" name="Google Shape;999;p8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00" name="Google Shape;1000;p82"/>
          <p:cNvGraphicFramePr/>
          <p:nvPr/>
        </p:nvGraphicFramePr>
        <p:xfrm>
          <a:off x="1308015" y="3469836"/>
          <a:ext cx="3000000" cy="3000000"/>
        </p:xfrm>
        <a:graphic>
          <a:graphicData uri="http://schemas.openxmlformats.org/drawingml/2006/table">
            <a:tbl>
              <a:tblPr bandRow="1">
                <a:noFill/>
                <a:tableStyleId>{81BB50B0-6FA8-4905-9805-7646F599B48B}</a:tableStyleId>
              </a:tblPr>
              <a:tblGrid>
                <a:gridCol w="5202675"/>
                <a:gridCol w="5372850"/>
                <a:gridCol w="5266375"/>
              </a:tblGrid>
              <a:tr h="7304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Impact on Food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Safety Risk</a:t>
                      </a:r>
                      <a:endParaRPr/>
                    </a:p>
                  </a:txBody>
                  <a:tcPr marT="12700" marB="12700" marR="12700" marL="12700" anchor="ctr"/>
                </a:tc>
              </a:tr>
              <a:tr h="1132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Soil depletion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Lower mineral and phytonutrient content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Reduced micronutrient intake</a:t>
                      </a:r>
                      <a:endParaRPr/>
                    </a:p>
                  </a:txBody>
                  <a:tcPr marT="12700" marB="12700" marR="12700" marL="12700" anchor="ctr"/>
                </a:tc>
              </a:tr>
              <a:tr h="1132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Pesticide &amp; herbicide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Reduced beneficial microbes on produce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Chemical residues, endocrine disruption</a:t>
                      </a:r>
                      <a:endParaRPr/>
                    </a:p>
                  </a:txBody>
                  <a:tcPr marT="12700" marB="12700" marR="12700" marL="12700" anchor="ctr"/>
                </a:tc>
              </a:tr>
              <a:tr h="1132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Heavy metal contamination (soil/water)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Bioaccumulation in crops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Neurotoxicity, kidney and liver damage</a:t>
                      </a:r>
                      <a:endParaRPr/>
                    </a:p>
                  </a:txBody>
                  <a:tcPr marT="12700" marB="12700" marR="12700" marL="12700" anchor="ctr"/>
                </a:tc>
              </a:tr>
              <a:tr h="7304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Industrial farming (monocropping)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Reduced phytochemical diversity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Increased reliance on chemicals</a:t>
                      </a:r>
                      <a:endParaRPr/>
                    </a:p>
                  </a:txBody>
                  <a:tcPr marT="12700" marB="12700" marR="12700" marL="12700" anchor="ctr"/>
                </a:tc>
              </a:tr>
              <a:tr h="11322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Contaminated irrigation water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 visible quality change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Pathogens (E. coli, Salmonella), arsenic</a:t>
                      </a:r>
                      <a:endParaRPr/>
                    </a:p>
                  </a:txBody>
                  <a:tcPr marT="12700" marB="12700" marR="12700" marL="12700" anchor="ctr"/>
                </a:tc>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83"/>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06" name="Google Shape;1006;p83"/>
          <p:cNvGrpSpPr/>
          <p:nvPr/>
        </p:nvGrpSpPr>
        <p:grpSpPr>
          <a:xfrm>
            <a:off x="-528020" y="-83715"/>
            <a:ext cx="19048363" cy="3086121"/>
            <a:chOff x="-3" y="-1"/>
            <a:chExt cx="19048361" cy="3086120"/>
          </a:xfrm>
        </p:grpSpPr>
        <p:sp>
          <p:nvSpPr>
            <p:cNvPr id="1007" name="Google Shape;1007;p8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08" name="Google Shape;1008;p8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09" name="Google Shape;1009;p83"/>
          <p:cNvSpPr txBox="1"/>
          <p:nvPr/>
        </p:nvSpPr>
        <p:spPr>
          <a:xfrm>
            <a:off x="1204457" y="1008754"/>
            <a:ext cx="16981341" cy="24625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Harvest &amp; Post-Harvest Handling</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1010" name="Google Shape;1010;p8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11" name="Google Shape;1011;p83"/>
          <p:cNvGraphicFramePr/>
          <p:nvPr/>
        </p:nvGraphicFramePr>
        <p:xfrm>
          <a:off x="1983023" y="3359779"/>
          <a:ext cx="3000000" cy="3000000"/>
        </p:xfrm>
        <a:graphic>
          <a:graphicData uri="http://schemas.openxmlformats.org/drawingml/2006/table">
            <a:tbl>
              <a:tblPr bandRow="1">
                <a:noFill/>
                <a:tableStyleId>{81BB50B0-6FA8-4905-9805-7646F599B48B}</a:tableStyleId>
              </a:tblPr>
              <a:tblGrid>
                <a:gridCol w="3186625"/>
                <a:gridCol w="5679125"/>
                <a:gridCol w="5730300"/>
              </a:tblGrid>
              <a:tr h="8678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Impact on Food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Safety Risk</a:t>
                      </a:r>
                      <a:endParaRPr/>
                    </a:p>
                  </a:txBody>
                  <a:tcPr marT="12700" marB="12700" marR="12700" marL="12700" anchor="ctr"/>
                </a:tc>
              </a:tr>
              <a:tr h="134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Mechanical damage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Oxidation, vitamin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Microbial entry points</a:t>
                      </a:r>
                      <a:endParaRPr/>
                    </a:p>
                  </a:txBody>
                  <a:tcPr marT="12700" marB="12700" marR="12700" marL="12700" anchor="ctr"/>
                </a:tc>
              </a:tr>
              <a:tr h="134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Delayed cooling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Enzyme-driven nutrient degradation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Rapid bacterial growth</a:t>
                      </a:r>
                      <a:endParaRPr/>
                    </a:p>
                  </a:txBody>
                  <a:tcPr marT="12700" marB="12700" marR="12700" marL="12700" anchor="ctr"/>
                </a:tc>
              </a:tr>
              <a:tr h="134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Improper sanitation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 nutrient benefit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Cross-contamination</a:t>
                      </a:r>
                      <a:endParaRPr/>
                    </a:p>
                  </a:txBody>
                  <a:tcPr marT="12700" marB="12700" marR="12700" marL="12700" anchor="ctr"/>
                </a:tc>
              </a:tr>
              <a:tr h="13451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Mold exposure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Mycotoxin formation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Hepatotoxicity, immune suppression</a:t>
                      </a:r>
                      <a:endParaRPr/>
                    </a:p>
                  </a:txBody>
                  <a:tcPr marT="12700" marB="12700" marR="12700" marL="12700" anchor="ctr"/>
                </a:tc>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84"/>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17" name="Google Shape;1017;p84"/>
          <p:cNvGrpSpPr/>
          <p:nvPr/>
        </p:nvGrpSpPr>
        <p:grpSpPr>
          <a:xfrm>
            <a:off x="-528020" y="-83715"/>
            <a:ext cx="19048363" cy="3086121"/>
            <a:chOff x="-3" y="-1"/>
            <a:chExt cx="19048361" cy="3086120"/>
          </a:xfrm>
        </p:grpSpPr>
        <p:sp>
          <p:nvSpPr>
            <p:cNvPr id="1018" name="Google Shape;1018;p8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19" name="Google Shape;1019;p8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20" name="Google Shape;1020;p84"/>
          <p:cNvSpPr txBox="1"/>
          <p:nvPr/>
        </p:nvSpPr>
        <p:spPr>
          <a:xfrm>
            <a:off x="1204457" y="1008754"/>
            <a:ext cx="16981341"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Food Processing &amp; Manufacturing</a:t>
            </a:r>
            <a:endParaRPr/>
          </a:p>
        </p:txBody>
      </p:sp>
      <p:sp>
        <p:nvSpPr>
          <p:cNvPr id="1021" name="Google Shape;1021;p8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22" name="Google Shape;1022;p84"/>
          <p:cNvGraphicFramePr/>
          <p:nvPr/>
        </p:nvGraphicFramePr>
        <p:xfrm>
          <a:off x="1820769" y="3347571"/>
          <a:ext cx="3000000" cy="3000000"/>
        </p:xfrm>
        <a:graphic>
          <a:graphicData uri="http://schemas.openxmlformats.org/drawingml/2006/table">
            <a:tbl>
              <a:tblPr bandRow="1">
                <a:noFill/>
                <a:tableStyleId>{81BB50B0-6FA8-4905-9805-7646F599B48B}</a:tableStyleId>
              </a:tblPr>
              <a:tblGrid>
                <a:gridCol w="4130750"/>
                <a:gridCol w="4821450"/>
                <a:gridCol w="5063725"/>
              </a:tblGrid>
              <a:tr h="8923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Impact on Food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Safety Risk</a:t>
                      </a:r>
                      <a:endParaRPr/>
                    </a:p>
                  </a:txBody>
                  <a:tcPr marT="12700" marB="12700" marR="12700" marL="12700" anchor="ctr"/>
                </a:tc>
              </a:tr>
              <a:tr h="13831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Refining (grains, sugars, oils)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Loss of fiber, B vitamins, minerals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Glycemic dysregulation</a:t>
                      </a:r>
                      <a:endParaRPr/>
                    </a:p>
                  </a:txBody>
                  <a:tcPr marT="12700" marB="12700" marR="12700" marL="12700" anchor="ctr"/>
                </a:tc>
              </a:tr>
              <a:tr h="892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High-heat processing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Protein denaturation, vitamin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Acrylamides, AGEs</a:t>
                      </a:r>
                      <a:endParaRPr/>
                    </a:p>
                  </a:txBody>
                  <a:tcPr marT="12700" marB="12700" marR="12700" marL="12700" anchor="ctr"/>
                </a:tc>
              </a:tr>
              <a:tr h="892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Hydrogenation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Loss of essential fatty acids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Trans-fat formation</a:t>
                      </a:r>
                      <a:endParaRPr/>
                    </a:p>
                  </a:txBody>
                  <a:tcPr marT="12700" marB="12700" marR="12700" marL="12700" anchor="ctr"/>
                </a:tc>
              </a:tr>
              <a:tr h="13831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Additives &amp; preservatives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Displacement of real nutrients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Sensitivities, microbiome disruption</a:t>
                      </a:r>
                      <a:endParaRPr/>
                    </a:p>
                  </a:txBody>
                  <a:tcPr marT="12700" marB="12700" marR="12700" marL="12700" anchor="ctr"/>
                </a:tc>
              </a:tr>
              <a:tr h="8923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Ultra-processing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Reduced nutrient bioavailability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Increased cardiometabolic risk</a:t>
                      </a:r>
                      <a:endParaRPr/>
                    </a:p>
                  </a:txBody>
                  <a:tcPr marT="12700" marB="12700" marR="12700" marL="12700" anchor="ct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8"/>
          <p:cNvSpPr/>
          <p:nvPr/>
        </p:nvSpPr>
        <p:spPr>
          <a:xfrm rot="10800000">
            <a:off x="531520" y="-567284"/>
            <a:ext cx="18288010"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41" name="Google Shape;141;p8"/>
          <p:cNvGrpSpPr/>
          <p:nvPr/>
        </p:nvGrpSpPr>
        <p:grpSpPr>
          <a:xfrm>
            <a:off x="-380180" y="-14"/>
            <a:ext cx="19048357" cy="3086121"/>
            <a:chOff x="-1" y="-1"/>
            <a:chExt cx="19048355" cy="3086120"/>
          </a:xfrm>
        </p:grpSpPr>
        <p:sp>
          <p:nvSpPr>
            <p:cNvPr id="142" name="Google Shape;142;p8"/>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43" name="Google Shape;143;p8"/>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44" name="Google Shape;144;p8"/>
          <p:cNvSpPr txBox="1"/>
          <p:nvPr/>
        </p:nvSpPr>
        <p:spPr>
          <a:xfrm>
            <a:off x="1275347" y="1184945"/>
            <a:ext cx="16800356" cy="9562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Alopecia</a:t>
            </a:r>
            <a:endParaRPr/>
          </a:p>
        </p:txBody>
      </p:sp>
      <p:sp>
        <p:nvSpPr>
          <p:cNvPr id="145" name="Google Shape;145;p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 name="Google Shape;146;p8"/>
          <p:cNvSpPr txBox="1"/>
          <p:nvPr/>
        </p:nvSpPr>
        <p:spPr>
          <a:xfrm>
            <a:off x="918886" y="3259497"/>
            <a:ext cx="8109600" cy="6274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Primary Nutrition Drivers</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Low energy and/or protein availability</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Iron deficiency (low ferritin)</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Micronutrient insufficiency (vitamin D, zinc, B12, folate)</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Thyroid dysfunction or autoimmune activity</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Insulin resistance (androgenetic alopecia)</a:t>
            </a:r>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Ensure adequate </a:t>
            </a:r>
            <a:r>
              <a:rPr b="1" i="0" lang="en-US" sz="2200" u="none" cap="none" strike="noStrike">
                <a:solidFill>
                  <a:srgbClr val="000000"/>
                </a:solidFill>
                <a:latin typeface="Times"/>
                <a:ea typeface="Times"/>
                <a:cs typeface="Times"/>
                <a:sym typeface="Times"/>
              </a:rPr>
              <a:t>energy intake</a:t>
            </a:r>
            <a:r>
              <a:rPr b="0" i="0" lang="en-US" sz="2200" u="none" cap="none" strike="noStrike">
                <a:solidFill>
                  <a:srgbClr val="000000"/>
                </a:solidFill>
                <a:latin typeface="Times"/>
                <a:ea typeface="Times"/>
                <a:cs typeface="Times"/>
                <a:sym typeface="Times"/>
              </a:rPr>
              <a:t>; avoid aggressive caloric restriction</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Protein:</a:t>
            </a:r>
            <a:r>
              <a:rPr b="0" i="0" lang="en-US" sz="2200" u="none" cap="none" strike="noStrike">
                <a:solidFill>
                  <a:srgbClr val="000000"/>
                </a:solidFill>
                <a:latin typeface="Times"/>
                <a:ea typeface="Times"/>
                <a:cs typeface="Times"/>
                <a:sym typeface="Times"/>
              </a:rPr>
              <a:t> 1.0–1.2 g/kg/day (up to 1.6 g/kg if stressed/older/athletic)</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Iron repletion</a:t>
            </a:r>
            <a:r>
              <a:rPr b="0" i="0" lang="en-US" sz="2200" u="none" cap="none" strike="noStrike">
                <a:solidFill>
                  <a:srgbClr val="000000"/>
                </a:solidFill>
                <a:latin typeface="Times"/>
                <a:ea typeface="Times"/>
                <a:cs typeface="Times"/>
                <a:sym typeface="Times"/>
              </a:rPr>
              <a:t> if ferritin &lt;40–60 ng/mL</a:t>
            </a:r>
            <a:endParaRPr/>
          </a:p>
          <a:p>
            <a:pPr indent="-317500" lvl="0" marL="457200" marR="0" rtl="0" algn="l">
              <a:lnSpc>
                <a:spcPct val="100000"/>
              </a:lnSpc>
              <a:spcBef>
                <a:spcPts val="1200"/>
              </a:spcBef>
              <a:spcAft>
                <a:spcPts val="0"/>
              </a:spcAft>
              <a:buClr>
                <a:srgbClr val="000000"/>
              </a:buClr>
              <a:buSzPts val="2200"/>
              <a:buFont typeface="Times"/>
              <a:buChar char="•"/>
            </a:pPr>
            <a:r>
              <a:rPr b="1" i="0" lang="en-US" sz="2200" u="none" cap="none" strike="noStrike">
                <a:solidFill>
                  <a:srgbClr val="000000"/>
                </a:solidFill>
                <a:latin typeface="Times"/>
                <a:ea typeface="Times"/>
                <a:cs typeface="Times"/>
                <a:sym typeface="Times"/>
              </a:rPr>
              <a:t>Anti-inflammatory diet</a:t>
            </a:r>
            <a:r>
              <a:rPr b="0" i="0" lang="en-US" sz="2200" u="none" cap="none" strike="noStrike">
                <a:solidFill>
                  <a:srgbClr val="000000"/>
                </a:solidFill>
                <a:latin typeface="Times"/>
                <a:ea typeface="Times"/>
                <a:cs typeface="Times"/>
                <a:sym typeface="Times"/>
              </a:rPr>
              <a:t> (Mediterranean-style)</a:t>
            </a:r>
            <a:endParaRPr/>
          </a:p>
          <a:p>
            <a:pPr indent="-317500" lvl="0" marL="457200" marR="0" rtl="0" algn="l">
              <a:lnSpc>
                <a:spcPct val="100000"/>
              </a:lnSpc>
              <a:spcBef>
                <a:spcPts val="1200"/>
              </a:spcBef>
              <a:spcAft>
                <a:spcPts val="0"/>
              </a:spcAft>
              <a:buClr>
                <a:srgbClr val="000000"/>
              </a:buClr>
              <a:buSzPts val="2200"/>
              <a:buFont typeface="Times"/>
              <a:buChar char="•"/>
            </a:pPr>
            <a:r>
              <a:rPr b="0" i="0" lang="en-US" sz="2200" u="none" cap="none" strike="noStrike">
                <a:solidFill>
                  <a:srgbClr val="000000"/>
                </a:solidFill>
                <a:latin typeface="Times"/>
                <a:ea typeface="Times"/>
                <a:cs typeface="Times"/>
                <a:sym typeface="Times"/>
              </a:rPr>
              <a:t>Low–glycemic load pattern if androgenetic or metabolic features present</a:t>
            </a:r>
            <a:endParaRPr/>
          </a:p>
        </p:txBody>
      </p:sp>
      <p:sp>
        <p:nvSpPr>
          <p:cNvPr id="147" name="Google Shape;147;p8"/>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148" name="Google Shape;148;p8"/>
          <p:cNvSpPr txBox="1"/>
          <p:nvPr/>
        </p:nvSpPr>
        <p:spPr>
          <a:xfrm>
            <a:off x="9760442" y="7638135"/>
            <a:ext cx="6644700" cy="2308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Ferritin (goal ≥40–60 ng/mL), CBC, iron panel (if anemia suspected)</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25-OH vitamin D, Zinc (plasma or RBC)</a:t>
            </a:r>
            <a:endParaRPr/>
          </a:p>
          <a:p>
            <a:pPr indent="-317500" lvl="0" marL="457200" marR="0" rtl="0" algn="l">
              <a:lnSpc>
                <a:spcPct val="100000"/>
              </a:lnSpc>
              <a:spcBef>
                <a:spcPts val="120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TSH, free T4, B12, folate, HbA1c / fasting insulin (androgenetic pattern)</a:t>
            </a:r>
            <a:endParaRPr/>
          </a:p>
        </p:txBody>
      </p:sp>
      <p:graphicFrame>
        <p:nvGraphicFramePr>
          <p:cNvPr id="149" name="Google Shape;149;p8"/>
          <p:cNvGraphicFramePr/>
          <p:nvPr/>
        </p:nvGraphicFramePr>
        <p:xfrm>
          <a:off x="9768782" y="3967543"/>
          <a:ext cx="3000000" cy="3000000"/>
        </p:xfrm>
        <a:graphic>
          <a:graphicData uri="http://schemas.openxmlformats.org/drawingml/2006/table">
            <a:tbl>
              <a:tblPr bandRow="1">
                <a:noFill/>
                <a:tableStyleId>{81BB50B0-6FA8-4905-9805-7646F599B48B}</a:tableStyleId>
              </a:tblPr>
              <a:tblGrid>
                <a:gridCol w="1665275"/>
                <a:gridCol w="2456525"/>
                <a:gridCol w="3681800"/>
              </a:tblGrid>
              <a:tr h="583375">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300"/>
                        <a:buFont typeface="Times"/>
                        <a:buNone/>
                      </a:pPr>
                      <a:r>
                        <a:rPr b="1" lang="en-US" sz="2300" u="none" cap="none" strike="noStrike">
                          <a:latin typeface="Times"/>
                          <a:ea typeface="Times"/>
                          <a:cs typeface="Times"/>
                          <a:sym typeface="Times"/>
                        </a:rPr>
                        <a:t>Purpose</a:t>
                      </a:r>
                      <a:endParaRPr/>
                    </a:p>
                  </a:txBody>
                  <a:tcPr marT="12700" marB="12700" marR="12700" marL="12700" anchor="ctr"/>
                </a:tc>
              </a:tr>
              <a:tr h="376375">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highlight>
                            <a:srgbClr val="FFFF00"/>
                          </a:highlight>
                          <a:latin typeface="Times"/>
                          <a:ea typeface="Times"/>
                          <a:cs typeface="Times"/>
                          <a:sym typeface="Times"/>
                        </a:rPr>
                        <a:t>Iron</a:t>
                      </a:r>
                      <a:endParaRPr>
                        <a:highlight>
                          <a:srgbClr val="FFFF00"/>
                        </a:highlight>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Per labs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Hair follicle cycling</a:t>
                      </a:r>
                      <a:endParaRPr/>
                    </a:p>
                  </a:txBody>
                  <a:tcPr marT="12700" marB="12700" marR="12700" marL="12700" anchor="ctr"/>
                </a:tc>
              </a:tr>
              <a:tr h="376375">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highlight>
                            <a:srgbClr val="FFFF00"/>
                          </a:highlight>
                          <a:latin typeface="Times"/>
                          <a:ea typeface="Times"/>
                          <a:cs typeface="Times"/>
                          <a:sym typeface="Times"/>
                        </a:rPr>
                        <a:t>Protein</a:t>
                      </a:r>
                      <a:endParaRPr>
                        <a:highlight>
                          <a:srgbClr val="FFFF00"/>
                        </a:highlight>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≥1.0–1.2 g/kg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Keratin synthesis</a:t>
                      </a:r>
                      <a:endParaRPr/>
                    </a:p>
                  </a:txBody>
                  <a:tcPr marT="12700" marB="12700" marR="12700" marL="12700" anchor="ctr"/>
                </a:tc>
              </a:tr>
              <a:tr h="583375">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1,000–4,000 IU/day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Immune &amp; follicle regulation</a:t>
                      </a:r>
                      <a:endParaRPr/>
                    </a:p>
                  </a:txBody>
                  <a:tcPr marT="12700" marB="12700" marR="12700" marL="12700" anchor="ctr"/>
                </a:tc>
              </a:tr>
              <a:tr h="376375">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15–30 mg/day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Keratin formation</a:t>
                      </a:r>
                      <a:endParaRPr/>
                    </a:p>
                  </a:txBody>
                  <a:tcPr marT="12700" marB="12700" marR="12700" marL="12700" anchor="ctr"/>
                </a:tc>
              </a:tr>
              <a:tr h="583375">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highlight>
                            <a:srgbClr val="FFFF00"/>
                          </a:highlight>
                          <a:latin typeface="Times"/>
                          <a:ea typeface="Times"/>
                          <a:cs typeface="Times"/>
                          <a:sym typeface="Times"/>
                        </a:rPr>
                        <a:t>Omega-3s</a:t>
                      </a:r>
                      <a:endParaRPr>
                        <a:highlight>
                          <a:srgbClr val="FFFF00"/>
                        </a:highlight>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1–2 g EPA/DHA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Anti-inflammatory</a:t>
                      </a:r>
                      <a:endParaRPr/>
                    </a:p>
                  </a:txBody>
                  <a:tcPr marT="12700" marB="12700" marR="12700" marL="12700" anchor="ctr"/>
                </a:tc>
              </a:tr>
              <a:tr h="376375">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highlight>
                            <a:srgbClr val="FFFF00"/>
                          </a:highlight>
                          <a:latin typeface="Times"/>
                          <a:ea typeface="Times"/>
                          <a:cs typeface="Times"/>
                          <a:sym typeface="Times"/>
                        </a:rPr>
                        <a:t>Biotin</a:t>
                      </a:r>
                      <a:endParaRPr>
                        <a:highlight>
                          <a:srgbClr val="FFFF00"/>
                        </a:highlight>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Only if deficient</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300"/>
                        <a:buFont typeface="Times"/>
                        <a:buNone/>
                      </a:pPr>
                      <a:r>
                        <a:rPr lang="en-US" sz="2300" u="none" cap="none" strike="noStrike">
                          <a:latin typeface="Times"/>
                          <a:ea typeface="Times"/>
                          <a:cs typeface="Times"/>
                          <a:sym typeface="Times"/>
                        </a:rPr>
                        <a:t>Keratin support</a:t>
                      </a:r>
                      <a:endParaRPr/>
                    </a:p>
                  </a:txBody>
                  <a:tcPr marT="12700" marB="12700" marR="12700" marL="12700" anchor="ctr"/>
                </a:tc>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85"/>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28" name="Google Shape;1028;p85"/>
          <p:cNvGrpSpPr/>
          <p:nvPr/>
        </p:nvGrpSpPr>
        <p:grpSpPr>
          <a:xfrm>
            <a:off x="-528020" y="-83715"/>
            <a:ext cx="19048363" cy="3086121"/>
            <a:chOff x="-3" y="-1"/>
            <a:chExt cx="19048361" cy="3086120"/>
          </a:xfrm>
        </p:grpSpPr>
        <p:sp>
          <p:nvSpPr>
            <p:cNvPr id="1029" name="Google Shape;1029;p8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30" name="Google Shape;1030;p8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31" name="Google Shape;1031;p85"/>
          <p:cNvSpPr txBox="1"/>
          <p:nvPr/>
        </p:nvSpPr>
        <p:spPr>
          <a:xfrm>
            <a:off x="1204457" y="1008754"/>
            <a:ext cx="16981341" cy="24625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Storage &amp; Distribution</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1032" name="Google Shape;1032;p8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33" name="Google Shape;1033;p85"/>
          <p:cNvGraphicFramePr/>
          <p:nvPr/>
        </p:nvGraphicFramePr>
        <p:xfrm>
          <a:off x="1882839" y="3452077"/>
          <a:ext cx="3000000" cy="3000000"/>
        </p:xfrm>
        <a:graphic>
          <a:graphicData uri="http://schemas.openxmlformats.org/drawingml/2006/table">
            <a:tbl>
              <a:tblPr bandRow="1">
                <a:noFill/>
                <a:tableStyleId>{81BB50B0-6FA8-4905-9805-7646F599B48B}</a:tableStyleId>
              </a:tblPr>
              <a:tblGrid>
                <a:gridCol w="2973325"/>
                <a:gridCol w="6277075"/>
                <a:gridCol w="4752275"/>
              </a:tblGrid>
              <a:tr h="7793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Impact on Food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Safety Risk</a:t>
                      </a:r>
                      <a:endParaRPr/>
                    </a:p>
                  </a:txBody>
                  <a:tcPr marT="12700" marB="12700" marR="12700" marL="12700" anchor="ctr"/>
                </a:tc>
              </a:tr>
              <a:tr h="1207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Light exposure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Degradation of vitamins A, C, riboflavin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Oxidized fats</a:t>
                      </a:r>
                      <a:endParaRPr/>
                    </a:p>
                  </a:txBody>
                  <a:tcPr marT="12700" marB="12700" marR="12700" marL="12700" anchor="ctr"/>
                </a:tc>
              </a:tr>
              <a:tr h="779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Oxygen exposure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Lipid oxidation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Inflammatory byproducts</a:t>
                      </a:r>
                      <a:endParaRPr/>
                    </a:p>
                  </a:txBody>
                  <a:tcPr marT="12700" marB="12700" marR="12700" marL="12700" anchor="ctr"/>
                </a:tc>
              </a:tr>
              <a:tr h="1207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Temperature abuse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Vitamin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Pathogen proliferation</a:t>
                      </a:r>
                      <a:endParaRPr/>
                    </a:p>
                  </a:txBody>
                  <a:tcPr marT="12700" marB="12700" marR="12700" marL="12700" anchor="ctr"/>
                </a:tc>
              </a:tr>
              <a:tr h="779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Long storage time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Progressive nutrient degradation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Spoilage, toxin formation</a:t>
                      </a:r>
                      <a:endParaRPr/>
                    </a:p>
                  </a:txBody>
                  <a:tcPr marT="12700" marB="12700" marR="12700" marL="12700" anchor="ctr"/>
                </a:tc>
              </a:tr>
              <a:tr h="120795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Plastic packaging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Chemical migration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BPA, phthalates, microplastics</a:t>
                      </a:r>
                      <a:endParaRPr/>
                    </a:p>
                  </a:txBody>
                  <a:tcPr marT="12700" marB="12700" marR="12700" marL="12700" anchor="ct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sp>
        <p:nvSpPr>
          <p:cNvPr id="1038" name="Google Shape;1038;p86"/>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39" name="Google Shape;1039;p86"/>
          <p:cNvGrpSpPr/>
          <p:nvPr/>
        </p:nvGrpSpPr>
        <p:grpSpPr>
          <a:xfrm>
            <a:off x="-528020" y="-83715"/>
            <a:ext cx="19048363" cy="3086121"/>
            <a:chOff x="-3" y="-1"/>
            <a:chExt cx="19048361" cy="3086120"/>
          </a:xfrm>
        </p:grpSpPr>
        <p:sp>
          <p:nvSpPr>
            <p:cNvPr id="1040" name="Google Shape;1040;p8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41" name="Google Shape;1041;p8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42" name="Google Shape;1042;p86"/>
          <p:cNvSpPr txBox="1"/>
          <p:nvPr/>
        </p:nvSpPr>
        <p:spPr>
          <a:xfrm>
            <a:off x="1403720" y="485687"/>
            <a:ext cx="16981342" cy="34404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Food Preparation &amp; Cooking Practices</a:t>
            </a:r>
            <a:endParaRPr/>
          </a:p>
        </p:txBody>
      </p:sp>
      <p:sp>
        <p:nvSpPr>
          <p:cNvPr id="1043" name="Google Shape;1043;p8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44" name="Google Shape;1044;p86"/>
          <p:cNvGraphicFramePr/>
          <p:nvPr/>
        </p:nvGraphicFramePr>
        <p:xfrm>
          <a:off x="2021792" y="3240790"/>
          <a:ext cx="3000000" cy="3000000"/>
        </p:xfrm>
        <a:graphic>
          <a:graphicData uri="http://schemas.openxmlformats.org/drawingml/2006/table">
            <a:tbl>
              <a:tblPr bandRow="1">
                <a:noFill/>
                <a:tableStyleId>{81BB50B0-6FA8-4905-9805-7646F599B48B}</a:tableStyleId>
              </a:tblPr>
              <a:tblGrid>
                <a:gridCol w="3466150"/>
                <a:gridCol w="6117750"/>
                <a:gridCol w="4364825"/>
              </a:tblGrid>
              <a:tr h="8341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Impact on Food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Safety Risk</a:t>
                      </a:r>
                      <a:endParaRPr/>
                    </a:p>
                  </a:txBody>
                  <a:tcPr marT="12700" marB="12700" marR="12700" marL="12700" anchor="ctr"/>
                </a:tc>
              </a:tr>
              <a:tr h="1292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Overcooking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Destruction of heat-sensitive vitamins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Formation of AGEs</a:t>
                      </a:r>
                      <a:endParaRPr/>
                    </a:p>
                  </a:txBody>
                  <a:tcPr marT="12700" marB="12700" marR="12700" marL="12700" anchor="ctr"/>
                </a:tc>
              </a:tr>
              <a:tr h="1292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Frying &amp; charring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Fat oxidation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PAHs, heterocyclic amines</a:t>
                      </a:r>
                      <a:endParaRPr/>
                    </a:p>
                  </a:txBody>
                  <a:tcPr marT="12700" marB="12700" marR="12700" marL="12700" anchor="ctr"/>
                </a:tc>
              </a:tr>
              <a:tr h="834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Repeated oil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Loss of fat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Toxic lipid peroxides</a:t>
                      </a:r>
                      <a:endParaRPr/>
                    </a:p>
                  </a:txBody>
                  <a:tcPr marT="12700" marB="12700" marR="12700" marL="12700" anchor="ctr"/>
                </a:tc>
              </a:tr>
              <a:tr h="12929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Poor kitchen hygiene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 nutrient effect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Foodborne illness</a:t>
                      </a:r>
                      <a:endParaRPr/>
                    </a:p>
                  </a:txBody>
                  <a:tcPr marT="12700" marB="12700" marR="12700" marL="12700" anchor="ctr"/>
                </a:tc>
              </a:tr>
              <a:tr h="8341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Improper thawing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Texture &amp; nutrient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Bacterial growth</a:t>
                      </a:r>
                      <a:endParaRPr/>
                    </a:p>
                  </a:txBody>
                  <a:tcPr marT="12700" marB="12700" marR="12700" marL="12700" anchor="ctr"/>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sp>
        <p:nvSpPr>
          <p:cNvPr id="1049" name="Google Shape;1049;p87"/>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50" name="Google Shape;1050;p87"/>
          <p:cNvGrpSpPr/>
          <p:nvPr/>
        </p:nvGrpSpPr>
        <p:grpSpPr>
          <a:xfrm>
            <a:off x="-528020" y="-83715"/>
            <a:ext cx="19048363" cy="3086121"/>
            <a:chOff x="-3" y="-1"/>
            <a:chExt cx="19048361" cy="3086120"/>
          </a:xfrm>
        </p:grpSpPr>
        <p:sp>
          <p:nvSpPr>
            <p:cNvPr id="1051" name="Google Shape;1051;p8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52" name="Google Shape;1052;p8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53" name="Google Shape;1053;p87"/>
          <p:cNvSpPr txBox="1"/>
          <p:nvPr/>
        </p:nvSpPr>
        <p:spPr>
          <a:xfrm>
            <a:off x="1528260" y="1033662"/>
            <a:ext cx="16981342" cy="24625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Human &amp; Systemic Factors</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1054" name="Google Shape;1054;p8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55" name="Google Shape;1055;p87"/>
          <p:cNvGraphicFramePr/>
          <p:nvPr/>
        </p:nvGraphicFramePr>
        <p:xfrm>
          <a:off x="2200714" y="3501893"/>
          <a:ext cx="3000000" cy="3000000"/>
        </p:xfrm>
        <a:graphic>
          <a:graphicData uri="http://schemas.openxmlformats.org/drawingml/2006/table">
            <a:tbl>
              <a:tblPr bandRow="1">
                <a:noFill/>
                <a:tableStyleId>{81BB50B0-6FA8-4905-9805-7646F599B48B}</a:tableStyleId>
              </a:tblPr>
              <a:tblGrid>
                <a:gridCol w="3623350"/>
                <a:gridCol w="4996800"/>
                <a:gridCol w="5266425"/>
              </a:tblGrid>
              <a:tr h="77692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Impact on Food Quality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Safety Risk</a:t>
                      </a:r>
                      <a:endParaRPr/>
                    </a:p>
                  </a:txBody>
                  <a:tcPr marT="12700" marB="12700" marR="12700" marL="12700" anchor="ctr"/>
                </a:tc>
              </a:tr>
              <a:tr h="1204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Food insecurity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Reliance on low-quality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Higher chronic disease risk</a:t>
                      </a:r>
                      <a:endParaRPr/>
                    </a:p>
                  </a:txBody>
                  <a:tcPr marT="12700" marB="12700" marR="12700" marL="12700" anchor="ctr"/>
                </a:tc>
              </a:tr>
              <a:tr h="7769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Limited food literacy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Suboptimal choices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Unsafe handling practices</a:t>
                      </a:r>
                      <a:endParaRPr/>
                    </a:p>
                  </a:txBody>
                  <a:tcPr marT="12700" marB="12700" marR="12700" marL="12700" anchor="ctr"/>
                </a:tc>
              </a:tr>
              <a:tr h="1204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Inadequate regulation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Variable nutrient standards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Contamination outbreaks</a:t>
                      </a:r>
                      <a:endParaRPr/>
                    </a:p>
                  </a:txBody>
                  <a:tcPr marT="12700" marB="12700" marR="12700" marL="12700" anchor="ctr"/>
                </a:tc>
              </a:tr>
              <a:tr h="7769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Global supply chains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Nutrient loss over time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Traceability challenges</a:t>
                      </a:r>
                      <a:endParaRPr/>
                    </a:p>
                  </a:txBody>
                  <a:tcPr marT="12700" marB="12700" marR="12700" marL="12700" anchor="ctr"/>
                </a:tc>
              </a:tr>
              <a:tr h="12042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Climate change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Reduced crop nutrient density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Increased spoilage &amp; pathogens</a:t>
                      </a:r>
                      <a:endParaRPr/>
                    </a:p>
                  </a:txBody>
                  <a:tcPr marT="12700" marB="12700" marR="12700" marL="12700" anchor="ctr"/>
                </a:tc>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89"/>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61" name="Google Shape;1061;p89"/>
          <p:cNvGrpSpPr/>
          <p:nvPr/>
        </p:nvGrpSpPr>
        <p:grpSpPr>
          <a:xfrm>
            <a:off x="-528020" y="-83715"/>
            <a:ext cx="19048363" cy="3086121"/>
            <a:chOff x="-3" y="-1"/>
            <a:chExt cx="19048361" cy="3086120"/>
          </a:xfrm>
        </p:grpSpPr>
        <p:sp>
          <p:nvSpPr>
            <p:cNvPr id="1062" name="Google Shape;1062;p8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63" name="Google Shape;1063;p8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64" name="Google Shape;1064;p89"/>
          <p:cNvSpPr txBox="1"/>
          <p:nvPr/>
        </p:nvSpPr>
        <p:spPr>
          <a:xfrm>
            <a:off x="1016394" y="485687"/>
            <a:ext cx="16981200" cy="2478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Food System → Nutrient Loss → Health Outcome Table</a:t>
            </a:r>
            <a:endParaRPr/>
          </a:p>
        </p:txBody>
      </p:sp>
      <p:sp>
        <p:nvSpPr>
          <p:cNvPr id="1065" name="Google Shape;1065;p89"/>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66" name="Google Shape;1066;p89"/>
          <p:cNvGraphicFramePr/>
          <p:nvPr/>
        </p:nvGraphicFramePr>
        <p:xfrm>
          <a:off x="197583" y="2975643"/>
          <a:ext cx="3000000" cy="3000000"/>
        </p:xfrm>
        <a:graphic>
          <a:graphicData uri="http://schemas.openxmlformats.org/drawingml/2006/table">
            <a:tbl>
              <a:tblPr bandRow="1">
                <a:noFill/>
                <a:tableStyleId>{81BB50B0-6FA8-4905-9805-7646F599B48B}</a:tableStyleId>
              </a:tblPr>
              <a:tblGrid>
                <a:gridCol w="2614925"/>
                <a:gridCol w="5500325"/>
                <a:gridCol w="3797875"/>
                <a:gridCol w="6138375"/>
              </a:tblGrid>
              <a:tr h="334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Food System Stage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Primary Causes of Nutrient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Key Nutrients Affected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Resulting Health Outcomes</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Soil &amp; Agriculture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Soil depletion, monocropping, synthetic fertilizers, pesticide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Magnesium, zinc, selenium, phytonutrients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Micronutrient insufficiency, impaired immune function, oxidative stress</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Crop Selection &amp; Breeding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Yield-focused breeding over nutrient density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Iron, calcium, carotenoids, polyphenols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Anemia risk, reduced antioxidant capacity</a:t>
                      </a:r>
                      <a:endParaRPr/>
                    </a:p>
                  </a:txBody>
                  <a:tcPr marT="12700" marB="12700" marR="12700" marL="12700" anchor="ctr"/>
                </a:tc>
              </a:tr>
              <a:tr h="334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Harvest Timing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Early harvesting, delayed ripening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C, polyphenols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Reduced anti-inflammatory and immune support</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Post-Harvest Handling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Mechanical damage, delayed cooling, poor sanitation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C, B vitamins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Increased spoilage, reduced nutrient bioavailability</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Food Processing (Refining)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Removal of bran/germ, bleaching, polishing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Fiber, B vitamins,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Glycemic dysregulation, constipation, cardiometabolic risk</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High-Heat Processing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Extrusion, frying, roasting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Vitamins A, C, E, lysine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Oxidative stress, inflammation, protein quality reduction</a:t>
                      </a:r>
                      <a:endParaRPr/>
                    </a:p>
                  </a:txBody>
                  <a:tcPr marT="12700" marB="12700" marR="12700" marL="12700" anchor="ctr"/>
                </a:tc>
              </a:tr>
              <a:tr h="334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Ultra-Processing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Additives, emulsifiers, flavor enhancers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Whole-food nutrient matrix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Microbiome disruption, obesity, insulin resistance</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Fortification Dependence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Nutrient replacement without food matrix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Synthetic folic acid, 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Masked deficiencies, altered metabolism in subgroups</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Storage &amp; Distribution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Light, oxygen, temperature abuse, long transport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Vitamins A, C, riboflavin, omega-3s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Reduced antioxidant protection, lipid oxidation</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Packaging Materials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Plasticizers, can linings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Fat-soluble vitamins (indirect displacement)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Endocrine disruption, inflammation</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Food Preparation (Cooking)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Overcooking, boiling losses, charring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Vitamin C, folate, 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Increased chronic disease risk, reduced mineral intake</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Food Service Practices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Reheating, holding times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B vitamins, antioxidants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Lower meal nutrient density</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Consumer Food Choices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Reliance on ultra-processed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Fiber, potassium,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Hypertension, type 2 diabetes, CVD</a:t>
                      </a:r>
                      <a:endParaRPr/>
                    </a:p>
                  </a:txBody>
                  <a:tcPr marT="12700" marB="12700" marR="12700" marL="12700" anchor="ctr"/>
                </a:tc>
              </a:tr>
              <a:tr h="518550">
                <a:tc>
                  <a:txBody>
                    <a:bodyPr/>
                    <a:lstStyle/>
                    <a:p>
                      <a:pPr indent="0" lvl="0" marL="0" marR="0" rtl="0" algn="ctr">
                        <a:lnSpc>
                          <a:spcPct val="100000"/>
                        </a:lnSpc>
                        <a:spcBef>
                          <a:spcPts val="0"/>
                        </a:spcBef>
                        <a:spcAft>
                          <a:spcPts val="0"/>
                        </a:spcAft>
                        <a:buClr>
                          <a:schemeClr val="dk1"/>
                        </a:buClr>
                        <a:buSzPts val="1700"/>
                        <a:buFont typeface="Times"/>
                        <a:buNone/>
                      </a:pPr>
                      <a:r>
                        <a:rPr b="1" lang="en-US" sz="1700" u="none" cap="none" strike="noStrike">
                          <a:latin typeface="Times"/>
                          <a:ea typeface="Times"/>
                          <a:cs typeface="Times"/>
                          <a:sym typeface="Times"/>
                        </a:rPr>
                        <a:t>Food Access &amp; Insecurity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Limited availability of fresh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Multiple micronutrients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700"/>
                        <a:buFont typeface="Times"/>
                        <a:buNone/>
                      </a:pPr>
                      <a:r>
                        <a:rPr lang="en-US" sz="1700" u="none" cap="none" strike="noStrike">
                          <a:latin typeface="Times"/>
                          <a:ea typeface="Times"/>
                          <a:cs typeface="Times"/>
                          <a:sym typeface="Times"/>
                        </a:rPr>
                        <a:t>Higher chronic disease burden</a:t>
                      </a:r>
                      <a:endParaRPr/>
                    </a:p>
                  </a:txBody>
                  <a:tcPr marT="12700" marB="12700" marR="12700" marL="12700" anchor="ctr"/>
                </a:tc>
              </a:tr>
            </a:tbl>
          </a:graphicData>
        </a:graphic>
      </p:graphicFrame>
      <p:sp>
        <p:nvSpPr>
          <p:cNvPr id="1067" name="Google Shape;1067;p89"/>
          <p:cNvSpPr/>
          <p:nvPr/>
        </p:nvSpPr>
        <p:spPr>
          <a:xfrm>
            <a:off x="16887375" y="1485538"/>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1" name="Shape 1071"/>
        <p:cNvGrpSpPr/>
        <p:nvPr/>
      </p:nvGrpSpPr>
      <p:grpSpPr>
        <a:xfrm>
          <a:off x="0" y="0"/>
          <a:ext cx="0" cy="0"/>
          <a:chOff x="0" y="0"/>
          <a:chExt cx="0" cy="0"/>
        </a:xfrm>
      </p:grpSpPr>
      <p:sp>
        <p:nvSpPr>
          <p:cNvPr id="1072" name="Google Shape;1072;p90"/>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73" name="Google Shape;1073;p90"/>
          <p:cNvGrpSpPr/>
          <p:nvPr/>
        </p:nvGrpSpPr>
        <p:grpSpPr>
          <a:xfrm>
            <a:off x="-528020" y="-83715"/>
            <a:ext cx="19048363" cy="3086121"/>
            <a:chOff x="-3" y="-1"/>
            <a:chExt cx="19048361" cy="3086120"/>
          </a:xfrm>
        </p:grpSpPr>
        <p:sp>
          <p:nvSpPr>
            <p:cNvPr id="1074" name="Google Shape;1074;p9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75" name="Google Shape;1075;p9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76" name="Google Shape;1076;p90"/>
          <p:cNvSpPr txBox="1"/>
          <p:nvPr/>
        </p:nvSpPr>
        <p:spPr>
          <a:xfrm>
            <a:off x="1005193" y="117725"/>
            <a:ext cx="16981341" cy="22847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Farm-to-Fork Nutrient </a:t>
            </a:r>
            <a:endParaRPr/>
          </a:p>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Preservation Table</a:t>
            </a:r>
            <a:endParaRPr/>
          </a:p>
        </p:txBody>
      </p:sp>
      <p:sp>
        <p:nvSpPr>
          <p:cNvPr id="1077" name="Google Shape;1077;p9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78" name="Google Shape;1078;p90"/>
          <p:cNvGraphicFramePr/>
          <p:nvPr/>
        </p:nvGraphicFramePr>
        <p:xfrm>
          <a:off x="3545358" y="2646207"/>
          <a:ext cx="3000000" cy="3000000"/>
        </p:xfrm>
        <a:graphic>
          <a:graphicData uri="http://schemas.openxmlformats.org/drawingml/2006/table">
            <a:tbl>
              <a:tblPr bandRow="1">
                <a:noFill/>
                <a:tableStyleId>{81BB50B0-6FA8-4905-9805-7646F599B48B}</a:tableStyleId>
              </a:tblPr>
              <a:tblGrid>
                <a:gridCol w="2225900"/>
                <a:gridCol w="4021050"/>
                <a:gridCol w="5654075"/>
              </a:tblGrid>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Food System Stage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Primary Causes of Nutrient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Risk-Reduction / Preservation Strategies</a:t>
                      </a:r>
                      <a:endParaRPr>
                        <a:highlight>
                          <a:srgbClr val="FFFF00"/>
                        </a:highlight>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Soil &amp; Agriculture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Soil depletion, monocropping, chemical dependence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Regenerative practices, crop rotation, organic inputs, soil remineralization</a:t>
                      </a:r>
                      <a:endParaRPr/>
                    </a:p>
                  </a:txBody>
                  <a:tcPr marT="12700" marB="12700" marR="12700" marL="12700" anchor="ctr"/>
                </a:tc>
              </a:tr>
              <a:tr h="4602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Crop Selection &amp; Breeding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Yield &gt; nutrient density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Support nutrient-dense varieties, heirloom crops, diversified farming</a:t>
                      </a:r>
                      <a:endParaRPr/>
                    </a:p>
                  </a:txBody>
                  <a:tcPr marT="12700" marB="12700" marR="12700" marL="12700" anchor="ctr"/>
                </a:tc>
              </a:tr>
              <a:tr h="4602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Harvest Timing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Early harvest, long ripening delay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Harvest at peak ripeness when possible; local sourcing</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Post-Harvest Handling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Bruising, delayed cooling, poor sanitation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Rapid cooling, gentle handling, hygienic storage</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Processing (Refining)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Removal of bran/germ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Choose whole grains, stone-ground products</a:t>
                      </a:r>
                      <a:endParaRPr/>
                    </a:p>
                  </a:txBody>
                  <a:tcPr marT="12700" marB="12700" marR="12700" marL="12700" anchor="ctr"/>
                </a:tc>
              </a:tr>
              <a:tr h="4602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High-Heat Processing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Extrusion, frying, roasting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Favor minimally processed foods; low-temperature cooking</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Ultra-Processing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Additives, emulsifiers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Prioritize whole or minimally processed foods</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Fortification Reliance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Isolated nutrient replacement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Food-first nutrient repletion; lab-guided supplementation</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Storage &amp; Distribution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Light, oxygen, long storage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Dark, airtight storage; shorter supply chains</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Packaging Materials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Plasticizers, can linings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Glass, stainless steel, BPA-free packaging</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Food Preparation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Overcooking, boiling losses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Steam, sauté, roast lightly; use cooking liquids</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Cooking Methods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Charring, repeated oil 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Avoid charring; use stable oils; discard reused oils</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Food Service Practices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Reheating, hot holding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Cook-to-order when possible; limit holding time</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Consumer Choices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UPF reliance, low food literacy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Nutrition education; label literacy; meal planning</a:t>
                      </a:r>
                      <a:endParaRPr/>
                    </a:p>
                  </a:txBody>
                  <a:tcPr marT="12700" marB="12700" marR="12700" marL="12700" anchor="ctr"/>
                </a:tc>
              </a:tr>
              <a:tr h="4517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Food Access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Limited fresh food availability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Community food programs, local markets, frozen produce use</a:t>
                      </a:r>
                      <a:endParaRPr/>
                    </a:p>
                  </a:txBody>
                  <a:tcPr marT="12700" marB="12700" marR="12700" marL="12700" anchor="ctr"/>
                </a:tc>
              </a:tr>
            </a:tbl>
          </a:graphicData>
        </a:graphic>
      </p:graphicFrame>
      <p:sp>
        <p:nvSpPr>
          <p:cNvPr id="1079" name="Google Shape;1079;p90"/>
          <p:cNvSpPr/>
          <p:nvPr/>
        </p:nvSpPr>
        <p:spPr>
          <a:xfrm>
            <a:off x="12038150" y="109296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91"/>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85" name="Google Shape;1085;p91"/>
          <p:cNvGrpSpPr/>
          <p:nvPr/>
        </p:nvGrpSpPr>
        <p:grpSpPr>
          <a:xfrm>
            <a:off x="-528020" y="-83715"/>
            <a:ext cx="19048363" cy="3086121"/>
            <a:chOff x="-3" y="-1"/>
            <a:chExt cx="19048361" cy="3086120"/>
          </a:xfrm>
        </p:grpSpPr>
        <p:sp>
          <p:nvSpPr>
            <p:cNvPr id="1086" name="Google Shape;1086;p9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087" name="Google Shape;1087;p9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088" name="Google Shape;1088;p91"/>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Causes and Preventative Measures For Common Foodborne Illnesses</a:t>
            </a:r>
            <a:endParaRPr/>
          </a:p>
        </p:txBody>
      </p:sp>
      <p:sp>
        <p:nvSpPr>
          <p:cNvPr id="1089" name="Google Shape;1089;p9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90" name="Google Shape;1090;p91"/>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
        <p:nvSpPr>
          <p:cNvPr id="1091" name="Google Shape;1091;p91"/>
          <p:cNvSpPr txBox="1"/>
          <p:nvPr/>
        </p:nvSpPr>
        <p:spPr>
          <a:xfrm>
            <a:off x="1285370" y="3691753"/>
            <a:ext cx="14288222" cy="1539237"/>
          </a:xfrm>
          <a:prstGeom prst="rect">
            <a:avLst/>
          </a:prstGeom>
          <a:noFill/>
          <a:ln>
            <a:noFill/>
          </a:ln>
        </p:spPr>
        <p:txBody>
          <a:bodyPr anchorCtr="0" anchor="t" bIns="45700" lIns="45700" spcFirstLastPara="1" rIns="45700" wrap="square" tIns="45700">
            <a:spAutoFit/>
          </a:bodyPr>
          <a:lstStyle/>
          <a:p>
            <a:pPr indent="-320842" lvl="0" marL="320842"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Foodborne illnesses result from biological, chemical, or toxin contamination of food. Prevention depends on controlling risks across production, handling, storage, and preparation.</a:t>
            </a:r>
            <a:endParaRPr/>
          </a:p>
        </p:txBody>
      </p:sp>
      <p:sp>
        <p:nvSpPr>
          <p:cNvPr id="1092" name="Google Shape;1092;p91"/>
          <p:cNvSpPr txBox="1"/>
          <p:nvPr/>
        </p:nvSpPr>
        <p:spPr>
          <a:xfrm>
            <a:off x="1163412" y="5868743"/>
            <a:ext cx="13955848" cy="348157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Clinical &amp; Public Health Relevance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Foodborne illness can cause </a:t>
            </a:r>
            <a:r>
              <a:rPr b="1" i="0" lang="en-US" sz="3200" u="none" cap="none" strike="noStrike">
                <a:solidFill>
                  <a:srgbClr val="000000"/>
                </a:solidFill>
                <a:latin typeface="Times"/>
                <a:ea typeface="Times"/>
                <a:cs typeface="Times"/>
                <a:sym typeface="Times"/>
              </a:rPr>
              <a:t>acute GI symptoms</a:t>
            </a:r>
            <a:r>
              <a:rPr b="0" i="0" lang="en-US" sz="3200" u="none" cap="none" strike="noStrike">
                <a:solidFill>
                  <a:srgbClr val="000000"/>
                </a:solidFill>
                <a:latin typeface="Times"/>
                <a:ea typeface="Times"/>
                <a:cs typeface="Times"/>
                <a:sym typeface="Times"/>
              </a:rPr>
              <a:t> and </a:t>
            </a:r>
            <a:r>
              <a:rPr b="1" i="0" lang="en-US" sz="3200" u="none" cap="none" strike="noStrike">
                <a:solidFill>
                  <a:srgbClr val="000000"/>
                </a:solidFill>
                <a:latin typeface="Times"/>
                <a:ea typeface="Times"/>
                <a:cs typeface="Times"/>
                <a:sym typeface="Times"/>
              </a:rPr>
              <a:t>long-term sequelae</a:t>
            </a:r>
            <a:r>
              <a:rPr b="0" i="0" lang="en-US" sz="3200" u="none" cap="none" strike="noStrike">
                <a:solidFill>
                  <a:srgbClr val="000000"/>
                </a:solidFill>
                <a:latin typeface="Times"/>
                <a:ea typeface="Times"/>
                <a:cs typeface="Times"/>
                <a:sym typeface="Times"/>
              </a:rPr>
              <a:t> (reactive arthritis, kidney injury, IBS)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Nutrition professionals play a role in </a:t>
            </a:r>
            <a:r>
              <a:rPr b="1" i="0" lang="en-US" sz="3200" u="none" cap="none" strike="noStrike">
                <a:solidFill>
                  <a:srgbClr val="000000"/>
                </a:solidFill>
                <a:latin typeface="Times"/>
                <a:ea typeface="Times"/>
                <a:cs typeface="Times"/>
                <a:sym typeface="Times"/>
              </a:rPr>
              <a:t>education, prevention, and recovery nutrition</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Prevention is more effective and lower cost than treatment</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6" name="Shape 1096"/>
        <p:cNvGrpSpPr/>
        <p:nvPr/>
      </p:nvGrpSpPr>
      <p:grpSpPr>
        <a:xfrm>
          <a:off x="0" y="0"/>
          <a:ext cx="0" cy="0"/>
          <a:chOff x="0" y="0"/>
          <a:chExt cx="0" cy="0"/>
        </a:xfrm>
      </p:grpSpPr>
      <p:sp>
        <p:nvSpPr>
          <p:cNvPr id="1097" name="Google Shape;1097;p92"/>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098" name="Google Shape;1098;p92"/>
          <p:cNvGrpSpPr/>
          <p:nvPr/>
        </p:nvGrpSpPr>
        <p:grpSpPr>
          <a:xfrm>
            <a:off x="-528020" y="-83715"/>
            <a:ext cx="19048363" cy="3086121"/>
            <a:chOff x="-3" y="-1"/>
            <a:chExt cx="19048361" cy="3086120"/>
          </a:xfrm>
        </p:grpSpPr>
        <p:sp>
          <p:nvSpPr>
            <p:cNvPr id="1099" name="Google Shape;1099;p92"/>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00" name="Google Shape;1100;p92"/>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01" name="Google Shape;1101;p92"/>
          <p:cNvSpPr txBox="1"/>
          <p:nvPr/>
        </p:nvSpPr>
        <p:spPr>
          <a:xfrm>
            <a:off x="1179549" y="485687"/>
            <a:ext cx="16981341" cy="36182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Common Foodborne Illnesses: Cause → Source → Prevention</a:t>
            </a:r>
            <a:endParaRPr/>
          </a:p>
          <a:p>
            <a:pPr indent="0" lvl="0" marL="0" marR="0" rtl="0" algn="l">
              <a:lnSpc>
                <a:spcPct val="100000"/>
              </a:lnSpc>
              <a:spcBef>
                <a:spcPts val="0"/>
              </a:spcBef>
              <a:spcAft>
                <a:spcPts val="0"/>
              </a:spcAft>
              <a:buClr>
                <a:srgbClr val="000000"/>
              </a:buClr>
              <a:buSzPts val="7000"/>
              <a:buFont typeface="Times"/>
              <a:buNone/>
            </a:pPr>
            <a:r>
              <a:t/>
            </a:r>
            <a:endParaRPr b="0" i="0" sz="7000" u="none" cap="none" strike="noStrike">
              <a:solidFill>
                <a:srgbClr val="FFFFFF"/>
              </a:solidFill>
              <a:latin typeface="Poppins"/>
              <a:ea typeface="Poppins"/>
              <a:cs typeface="Poppins"/>
              <a:sym typeface="Poppins"/>
            </a:endParaRPr>
          </a:p>
        </p:txBody>
      </p:sp>
      <p:sp>
        <p:nvSpPr>
          <p:cNvPr id="1102" name="Google Shape;1102;p92"/>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03" name="Google Shape;1103;p92"/>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graphicFrame>
        <p:nvGraphicFramePr>
          <p:cNvPr id="1104" name="Google Shape;1104;p92"/>
          <p:cNvGraphicFramePr/>
          <p:nvPr/>
        </p:nvGraphicFramePr>
        <p:xfrm>
          <a:off x="653329" y="3060700"/>
          <a:ext cx="3000000" cy="3000000"/>
        </p:xfrm>
        <a:graphic>
          <a:graphicData uri="http://schemas.openxmlformats.org/drawingml/2006/table">
            <a:tbl>
              <a:tblPr bandRow="1">
                <a:noFill/>
                <a:tableStyleId>{81BB50B0-6FA8-4905-9805-7646F599B48B}</a:tableStyleId>
              </a:tblPr>
              <a:tblGrid>
                <a:gridCol w="2375575"/>
                <a:gridCol w="4062625"/>
                <a:gridCol w="3454925"/>
                <a:gridCol w="7088200"/>
              </a:tblGrid>
              <a:tr h="422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Illness / Pathogen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Primary Cause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Common Food Sources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Key Preventive Measures</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Salmonella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Bacterial contamination; inadequate cooking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Poultry, eggs, raw milk, produce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Cook poultry/eggs thoroughly; avoid raw eggs; prevent cross-contamination</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E. coli (STEC)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Fecal contamination; undercooking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Ground beef, leafy greens, raw milk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Cook ground meat to safe temps; wash produce; hand hygiene</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Listeria monocytogenes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Growth at refrigeration temps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Deli meats, soft cheeses, smoked fish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Avoid high-risk foods in pregnancy; proper refrigeration; observe use-by dates</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Campylobacter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Cross-contamination from raw poultry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Poultry, unpasteurized milk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Separate raw poultry; cook thoroughly; sanitize surfaces</a:t>
                      </a:r>
                      <a:endParaRPr/>
                    </a:p>
                  </a:txBody>
                  <a:tcPr marT="12700" marB="12700" marR="12700" marL="12700" anchor="ctr"/>
                </a:tc>
              </a:tr>
              <a:tr h="422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Norovirus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Person-to-food contamination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Ready-to-eat foods, shellfish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Handwashing; exclude ill food handlers; proper sanitation</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Clostridium perfringens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Improper cooling or holding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Meat dishes, gravies, stews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Rapid cooling; hot holding &gt;140°F (60°C); prompt refrigeration</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Staphylococcus aureus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Toxin from poor food handling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Prepared foods, salads, pastries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Hand hygiene; avoid room-temp holding; refrigeration</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Clostridium botulinum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Toxin formation in anaerobic conditions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Improperly canned foods, infused oils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Proper canning techniques; discard bulging cans; refrigerate infused oils</a:t>
                      </a:r>
                      <a:endParaRPr/>
                    </a:p>
                  </a:txBody>
                  <a:tcPr marT="12700" marB="12700" marR="12700" marL="12700" anchor="ctr"/>
                </a:tc>
              </a:tr>
              <a:tr h="422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Vibrio species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Naturally occurring marine bacteria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Raw or undercooked shellfish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Cook shellfish thoroughly; avoid raw oysters</a:t>
                      </a:r>
                      <a:endParaRPr/>
                    </a:p>
                  </a:txBody>
                  <a:tcPr marT="12700" marB="12700" marR="12700" marL="12700" anchor="ctr"/>
                </a:tc>
              </a:tr>
              <a:tr h="422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latin typeface="Times"/>
                          <a:ea typeface="Times"/>
                          <a:cs typeface="Times"/>
                          <a:sym typeface="Times"/>
                        </a:rPr>
                        <a:t>Bacillus cereus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Heat-resistant spores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Rice, pasta, starchy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Rapid cooling; refrigeration; reheat thoroughly</a:t>
                      </a:r>
                      <a:endParaRPr/>
                    </a:p>
                  </a:txBody>
                  <a:tcPr marT="12700" marB="12700" marR="12700" marL="12700" anchor="ctr"/>
                </a:tc>
              </a:tr>
              <a:tr h="65425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Mycotoxins</a:t>
                      </a:r>
                      <a:r>
                        <a:rPr lang="en-US" sz="2100" u="none" cap="none" strike="noStrike">
                          <a:latin typeface="Times"/>
                          <a:ea typeface="Times"/>
                          <a:cs typeface="Times"/>
                          <a:sym typeface="Times"/>
                        </a:rPr>
                        <a:t> (aflatoxin)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Mold growth during storage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Grains, nuts, corn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latin typeface="Times"/>
                          <a:ea typeface="Times"/>
                          <a:cs typeface="Times"/>
                          <a:sym typeface="Times"/>
                        </a:rPr>
                        <a:t>Proper drying/storage; discard moldy foods</a:t>
                      </a:r>
                      <a:endParaRPr/>
                    </a:p>
                  </a:txBody>
                  <a:tcPr marT="12700" marB="12700" marR="12700" marL="12700" anchor="ctr"/>
                </a:tc>
              </a:tr>
            </a:tbl>
          </a:graphicData>
        </a:graphic>
      </p:graphicFrame>
      <p:sp>
        <p:nvSpPr>
          <p:cNvPr id="1105" name="Google Shape;1105;p92"/>
          <p:cNvSpPr/>
          <p:nvPr/>
        </p:nvSpPr>
        <p:spPr>
          <a:xfrm>
            <a:off x="16512875" y="145776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93"/>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11" name="Google Shape;1111;p93"/>
          <p:cNvGrpSpPr/>
          <p:nvPr/>
        </p:nvGrpSpPr>
        <p:grpSpPr>
          <a:xfrm>
            <a:off x="-528020" y="-83715"/>
            <a:ext cx="19048363" cy="3086121"/>
            <a:chOff x="-3" y="-1"/>
            <a:chExt cx="19048361" cy="3086120"/>
          </a:xfrm>
        </p:grpSpPr>
        <p:sp>
          <p:nvSpPr>
            <p:cNvPr id="1112" name="Google Shape;1112;p9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13" name="Google Shape;1113;p9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14" name="Google Shape;1114;p93"/>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Core Causes Across Foodborne Illnesses</a:t>
            </a:r>
            <a:endParaRPr/>
          </a:p>
        </p:txBody>
      </p:sp>
      <p:sp>
        <p:nvSpPr>
          <p:cNvPr id="1115" name="Google Shape;1115;p9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16" name="Google Shape;1116;p93"/>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
        <p:nvSpPr>
          <p:cNvPr id="1117" name="Google Shape;1117;p93"/>
          <p:cNvSpPr txBox="1"/>
          <p:nvPr/>
        </p:nvSpPr>
        <p:spPr>
          <a:xfrm>
            <a:off x="1509542" y="3837222"/>
            <a:ext cx="6922053" cy="4384037"/>
          </a:xfrm>
          <a:prstGeom prst="rect">
            <a:avLst/>
          </a:prstGeom>
          <a:noFill/>
          <a:ln>
            <a:noFill/>
          </a:ln>
        </p:spPr>
        <p:txBody>
          <a:bodyPr anchorCtr="0" anchor="t" bIns="45700" lIns="45700" spcFirstLastPara="1" rIns="45700" wrap="square" tIns="45700">
            <a:spAutoFit/>
          </a:bodyPr>
          <a:lstStyle/>
          <a:p>
            <a:pPr indent="-203200" lvl="0" marL="120315" marR="0" rtl="0" algn="l">
              <a:lnSpc>
                <a:spcPct val="100000"/>
              </a:lnSpc>
              <a:spcBef>
                <a:spcPts val="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Inadequate cooking temperatures</a:t>
            </a:r>
            <a:endParaRPr b="0" i="0" sz="1800" u="none" cap="none" strike="noStrike">
              <a:solidFill>
                <a:srgbClr val="000000"/>
              </a:solidFill>
              <a:latin typeface="Helvetica Neue"/>
              <a:ea typeface="Helvetica Neue"/>
              <a:cs typeface="Helvetica Neue"/>
              <a:sym typeface="Helvetica Neue"/>
            </a:endParaRPr>
          </a:p>
          <a:p>
            <a:pPr indent="-203200" lvl="0" marL="120315"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Poor hand hygiene</a:t>
            </a:r>
            <a:endParaRPr b="0" i="0" sz="1800" u="none" cap="none" strike="noStrike">
              <a:solidFill>
                <a:srgbClr val="000000"/>
              </a:solidFill>
              <a:latin typeface="Helvetica Neue"/>
              <a:ea typeface="Helvetica Neue"/>
              <a:cs typeface="Helvetica Neue"/>
              <a:sym typeface="Helvetica Neue"/>
            </a:endParaRPr>
          </a:p>
          <a:p>
            <a:pPr indent="-203200" lvl="0" marL="120315"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Cross-contamination</a:t>
            </a:r>
            <a:endParaRPr b="0" i="0" sz="1800" u="none" cap="none" strike="noStrike">
              <a:solidFill>
                <a:srgbClr val="000000"/>
              </a:solidFill>
              <a:latin typeface="Helvetica Neue"/>
              <a:ea typeface="Helvetica Neue"/>
              <a:cs typeface="Helvetica Neue"/>
              <a:sym typeface="Helvetica Neue"/>
            </a:endParaRPr>
          </a:p>
          <a:p>
            <a:pPr indent="-203200" lvl="0" marL="120315"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Time–temperature abuse</a:t>
            </a:r>
            <a:endParaRPr b="0" i="0" sz="1800" u="none" cap="none" strike="noStrike">
              <a:solidFill>
                <a:srgbClr val="000000"/>
              </a:solidFill>
              <a:latin typeface="Helvetica Neue"/>
              <a:ea typeface="Helvetica Neue"/>
              <a:cs typeface="Helvetica Neue"/>
              <a:sym typeface="Helvetica Neue"/>
            </a:endParaRPr>
          </a:p>
          <a:p>
            <a:pPr indent="-203200" lvl="0" marL="120315"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Unsafe water or raw ingredients</a:t>
            </a:r>
            <a:endParaRPr b="0" i="0" sz="1800" u="none" cap="none" strike="noStrike">
              <a:solidFill>
                <a:srgbClr val="000000"/>
              </a:solidFill>
              <a:latin typeface="Helvetica Neue"/>
              <a:ea typeface="Helvetica Neue"/>
              <a:cs typeface="Helvetica Neue"/>
              <a:sym typeface="Helvetica Neue"/>
            </a:endParaRPr>
          </a:p>
          <a:p>
            <a:pPr indent="-203200" lvl="0" marL="120315"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Improper food storage or preservation</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94"/>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123" name="Google Shape;1123;p94"/>
          <p:cNvGrpSpPr/>
          <p:nvPr/>
        </p:nvGrpSpPr>
        <p:grpSpPr>
          <a:xfrm>
            <a:off x="-528020" y="-83715"/>
            <a:ext cx="19048363" cy="3086121"/>
            <a:chOff x="-3" y="-1"/>
            <a:chExt cx="19048361" cy="3086120"/>
          </a:xfrm>
        </p:grpSpPr>
        <p:sp>
          <p:nvSpPr>
            <p:cNvPr id="1124" name="Google Shape;1124;p94"/>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25" name="Google Shape;1125;p94"/>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26" name="Google Shape;1126;p94"/>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Universal Prevention Framework (“Clean, Separate, Cook, Chill”)</a:t>
            </a:r>
            <a:endParaRPr/>
          </a:p>
        </p:txBody>
      </p:sp>
      <p:sp>
        <p:nvSpPr>
          <p:cNvPr id="1127" name="Google Shape;1127;p9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8" name="Google Shape;1128;p94"/>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graphicFrame>
        <p:nvGraphicFramePr>
          <p:cNvPr id="1129" name="Google Shape;1129;p94"/>
          <p:cNvGraphicFramePr/>
          <p:nvPr/>
        </p:nvGraphicFramePr>
        <p:xfrm>
          <a:off x="3989494" y="3766318"/>
          <a:ext cx="3000000" cy="3000000"/>
        </p:xfrm>
        <a:graphic>
          <a:graphicData uri="http://schemas.openxmlformats.org/drawingml/2006/table">
            <a:tbl>
              <a:tblPr bandRow="1">
                <a:noFill/>
                <a:tableStyleId>{81BB50B0-6FA8-4905-9805-7646F599B48B}</a:tableStyleId>
              </a:tblPr>
              <a:tblGrid>
                <a:gridCol w="2293475"/>
                <a:gridCol w="8015550"/>
              </a:tblGrid>
              <a:tr h="13510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Principle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Action</a:t>
                      </a:r>
                      <a:endParaRPr/>
                    </a:p>
                  </a:txBody>
                  <a:tcPr marT="12700" marB="12700" marR="12700" marL="12700" anchor="ctr"/>
                </a:tc>
              </a:tr>
              <a:tr h="8716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Clean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Wash hands, surfaces, and produce</a:t>
                      </a:r>
                      <a:endParaRPr/>
                    </a:p>
                  </a:txBody>
                  <a:tcPr marT="12700" marB="12700" marR="12700" marL="12700" anchor="ctr"/>
                </a:tc>
              </a:tr>
              <a:tr h="13510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Separate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Keep raw and cooked foods apart</a:t>
                      </a:r>
                      <a:endParaRPr/>
                    </a:p>
                  </a:txBody>
                  <a:tcPr marT="12700" marB="12700" marR="12700" marL="12700" anchor="ctr"/>
                </a:tc>
              </a:tr>
              <a:tr h="8716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Cook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Use food thermometer; reach safe internal temps</a:t>
                      </a:r>
                      <a:endParaRPr/>
                    </a:p>
                  </a:txBody>
                  <a:tcPr marT="12700" marB="12700" marR="12700" marL="12700" anchor="ctr"/>
                </a:tc>
              </a:tr>
              <a:tr h="13510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Chill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Refrigerate promptly; keep cold foods ≤40°F (4°C)</a:t>
                      </a:r>
                      <a:endParaRPr/>
                    </a:p>
                  </a:txBody>
                  <a:tcPr marT="12700" marB="12700" marR="12700" marL="12700" anchor="ctr"/>
                </a:tc>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95"/>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317500" lvl="0" marL="457200" marR="0" rtl="0" algn="l">
              <a:lnSpc>
                <a:spcPct val="100000"/>
              </a:lnSpc>
              <a:spcBef>
                <a:spcPts val="1200"/>
              </a:spcBef>
              <a:spcAft>
                <a:spcPts val="0"/>
              </a:spcAft>
              <a:buClr>
                <a:srgbClr val="000000"/>
              </a:buClr>
              <a:buSzPts val="1200"/>
              <a:buFont typeface="Times"/>
              <a:buChar char="•"/>
            </a:pPr>
            <a:r>
              <a:t/>
            </a:r>
            <a:endParaRPr/>
          </a:p>
        </p:txBody>
      </p:sp>
      <p:grpSp>
        <p:nvGrpSpPr>
          <p:cNvPr id="1135" name="Google Shape;1135;p95"/>
          <p:cNvGrpSpPr/>
          <p:nvPr/>
        </p:nvGrpSpPr>
        <p:grpSpPr>
          <a:xfrm>
            <a:off x="-528020" y="-83715"/>
            <a:ext cx="19048363" cy="3086121"/>
            <a:chOff x="-3" y="-1"/>
            <a:chExt cx="19048361" cy="3086120"/>
          </a:xfrm>
        </p:grpSpPr>
        <p:sp>
          <p:nvSpPr>
            <p:cNvPr id="1136" name="Google Shape;1136;p9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37" name="Google Shape;1137;p9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38" name="Google Shape;1138;p95"/>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Vulnerable Populations (Extra Precautions)</a:t>
            </a:r>
            <a:endParaRPr/>
          </a:p>
        </p:txBody>
      </p:sp>
      <p:sp>
        <p:nvSpPr>
          <p:cNvPr id="1139" name="Google Shape;1139;p9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0" name="Google Shape;1140;p95"/>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
        <p:nvSpPr>
          <p:cNvPr id="1141" name="Google Shape;1141;p95"/>
          <p:cNvSpPr txBox="1"/>
          <p:nvPr/>
        </p:nvSpPr>
        <p:spPr>
          <a:xfrm>
            <a:off x="1162342" y="3891557"/>
            <a:ext cx="15963300" cy="4309800"/>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Pregnant individuals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Infants and young children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Older adults</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Immunocompromised individuals</a:t>
            </a:r>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rPr b="0" i="0" lang="en-US" sz="3200" u="none" cap="none" strike="noStrike">
                <a:solidFill>
                  <a:srgbClr val="000000"/>
                </a:solidFill>
                <a:latin typeface="Times"/>
                <a:ea typeface="Times"/>
                <a:cs typeface="Times"/>
                <a:sym typeface="Times"/>
              </a:rPr>
              <a:t>High-risk foods (e.g., raw milk, deli meats, raw sprouts) should be </a:t>
            </a:r>
            <a:r>
              <a:rPr b="1" i="0" lang="en-US" sz="3200" u="none" cap="none" strike="noStrike">
                <a:solidFill>
                  <a:srgbClr val="000000"/>
                </a:solidFill>
                <a:latin typeface="Times"/>
                <a:ea typeface="Times"/>
                <a:cs typeface="Times"/>
                <a:sym typeface="Times"/>
              </a:rPr>
              <a:t>avoided or carefully managed</a:t>
            </a:r>
            <a:r>
              <a:rPr b="0" i="0" lang="en-US" sz="3200" u="none" cap="none" strike="noStrike">
                <a:solidFill>
                  <a:srgbClr val="000000"/>
                </a:solidFill>
                <a:latin typeface="Times"/>
                <a:ea typeface="Times"/>
                <a:cs typeface="Times"/>
                <a:sym typeface="Times"/>
              </a:rPr>
              <a:t> in these groups.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grpSp>
        <p:nvGrpSpPr>
          <p:cNvPr id="154" name="Google Shape;154;p9"/>
          <p:cNvGrpSpPr/>
          <p:nvPr/>
        </p:nvGrpSpPr>
        <p:grpSpPr>
          <a:xfrm>
            <a:off x="-380180" y="-14"/>
            <a:ext cx="19048357" cy="3086121"/>
            <a:chOff x="-1" y="-1"/>
            <a:chExt cx="19048355" cy="3086120"/>
          </a:xfrm>
        </p:grpSpPr>
        <p:sp>
          <p:nvSpPr>
            <p:cNvPr id="155" name="Google Shape;155;p9"/>
            <p:cNvSpPr/>
            <p:nvPr/>
          </p:nvSpPr>
          <p:spPr>
            <a:xfrm>
              <a:off x="-1" y="-1"/>
              <a:ext cx="19048355"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56" name="Google Shape;156;p9"/>
            <p:cNvSpPr txBox="1"/>
            <p:nvPr/>
          </p:nvSpPr>
          <p:spPr>
            <a:xfrm>
              <a:off x="-1" y="2"/>
              <a:ext cx="19048355"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57" name="Google Shape;157;p9"/>
          <p:cNvSpPr txBox="1"/>
          <p:nvPr/>
        </p:nvSpPr>
        <p:spPr>
          <a:xfrm>
            <a:off x="1275347" y="696251"/>
            <a:ext cx="16800356" cy="1896093"/>
          </a:xfrm>
          <a:prstGeom prst="rect">
            <a:avLst/>
          </a:prstGeom>
          <a:noFill/>
          <a:ln>
            <a:noFill/>
          </a:ln>
        </p:spPr>
        <p:txBody>
          <a:bodyPr anchorCtr="0" anchor="t" bIns="0" lIns="0" spcFirstLastPara="1" rIns="0" wrap="square" tIns="0">
            <a:spAutoFit/>
          </a:bodyPr>
          <a:lstStyle/>
          <a:p>
            <a:pPr indent="0" lvl="0" marL="0" marR="0" rtl="0" algn="l">
              <a:lnSpc>
                <a:spcPct val="105714"/>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MNT for Chronic Urticaria &amp; Histamine-Related Dermatoses</a:t>
            </a:r>
            <a:endParaRPr/>
          </a:p>
        </p:txBody>
      </p:sp>
      <p:sp>
        <p:nvSpPr>
          <p:cNvPr id="158" name="Google Shape;158;p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9" name="Google Shape;159;p9"/>
          <p:cNvSpPr txBox="1"/>
          <p:nvPr/>
        </p:nvSpPr>
        <p:spPr>
          <a:xfrm>
            <a:off x="1041057" y="3265847"/>
            <a:ext cx="5812800" cy="4648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Times"/>
                <a:ea typeface="Times"/>
                <a:cs typeface="Times"/>
                <a:sym typeface="Times"/>
              </a:rPr>
              <a:t>MNT Interventions</a:t>
            </a:r>
            <a:endParaRPr>
              <a:highlight>
                <a:srgbClr val="FFFF00"/>
              </a:highlight>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Low-histamine diet trial</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Reduce alcohol &amp; fermented foods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Support DAO activity</a:t>
            </a:r>
            <a:endParaRPr/>
          </a:p>
          <a:p>
            <a:pPr indent="0" lvl="0" marL="0" marR="0" rtl="0" algn="l">
              <a:lnSpc>
                <a:spcPct val="100000"/>
              </a:lnSpc>
              <a:spcBef>
                <a:spcPts val="1200"/>
              </a:spcBef>
              <a:spcAft>
                <a:spcPts val="0"/>
              </a:spcAft>
              <a:buClr>
                <a:srgbClr val="000000"/>
              </a:buClr>
              <a:buSzPts val="2400"/>
              <a:buFont typeface="Times"/>
              <a:buNone/>
            </a:pPr>
            <a:r>
              <a:t/>
            </a:r>
            <a:endParaRPr b="0" i="0" sz="24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Supportive Nutrients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Vitamin C (500–1,000 mg/day)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Quercetin (250–500 mg/day)</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Vitamin B6 (DAO cofactor)</a:t>
            </a:r>
            <a:endParaRPr/>
          </a:p>
        </p:txBody>
      </p:sp>
      <p:sp>
        <p:nvSpPr>
          <p:cNvPr id="160" name="Google Shape;160;p9"/>
          <p:cNvSpPr txBox="1"/>
          <p:nvPr/>
        </p:nvSpPr>
        <p:spPr>
          <a:xfrm>
            <a:off x="10203105" y="3265847"/>
            <a:ext cx="4677625" cy="5232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Key Nutrients &amp; Supplements</a:t>
            </a:r>
            <a:endParaRPr/>
          </a:p>
        </p:txBody>
      </p:sp>
      <p:sp>
        <p:nvSpPr>
          <p:cNvPr id="161" name="Google Shape;161;p9"/>
          <p:cNvSpPr txBox="1"/>
          <p:nvPr/>
        </p:nvSpPr>
        <p:spPr>
          <a:xfrm>
            <a:off x="1140300" y="8064575"/>
            <a:ext cx="6644700" cy="1262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900" u="none" cap="none" strike="noStrike">
                <a:solidFill>
                  <a:srgbClr val="000000"/>
                </a:solidFill>
                <a:highlight>
                  <a:srgbClr val="FFFF00"/>
                </a:highlight>
                <a:latin typeface="Times"/>
                <a:ea typeface="Times"/>
                <a:cs typeface="Times"/>
                <a:sym typeface="Times"/>
              </a:rPr>
              <a:t>Relevant Labs</a:t>
            </a:r>
            <a:endParaRPr>
              <a:highlight>
                <a:srgbClr val="FFFF00"/>
              </a:highlight>
            </a:endParaRPr>
          </a:p>
          <a:p>
            <a:pPr indent="-190500" lvl="0" marL="190500" marR="0" rtl="0" algn="l">
              <a:lnSpc>
                <a:spcPct val="100000"/>
              </a:lnSpc>
              <a:spcBef>
                <a:spcPts val="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CBC with differential, hs-CRP, ESR, 25-OH Vitamin D, Ferritin</a:t>
            </a:r>
            <a:endParaRPr/>
          </a:p>
          <a:p>
            <a:pPr indent="-190500" lvl="0" marL="190500" marR="0" rtl="0" algn="l">
              <a:lnSpc>
                <a:spcPct val="100000"/>
              </a:lnSpc>
              <a:spcBef>
                <a:spcPts val="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Zinc (plasma or RBC), Copper, Magnesium (RBC preferred)</a:t>
            </a:r>
            <a:endParaRPr/>
          </a:p>
          <a:p>
            <a:pPr indent="-190500" lvl="0" marL="190500" marR="0" rtl="0" algn="l">
              <a:lnSpc>
                <a:spcPct val="100000"/>
              </a:lnSpc>
              <a:spcBef>
                <a:spcPts val="0"/>
              </a:spcBef>
              <a:spcAft>
                <a:spcPts val="0"/>
              </a:spcAft>
              <a:buClr>
                <a:srgbClr val="000000"/>
              </a:buClr>
              <a:buSzPts val="1900"/>
              <a:buFont typeface="Times"/>
              <a:buChar char="•"/>
            </a:pPr>
            <a:r>
              <a:rPr b="0" i="0" lang="en-US" sz="1900" u="none" cap="none" strike="noStrike">
                <a:solidFill>
                  <a:srgbClr val="000000"/>
                </a:solidFill>
                <a:latin typeface="Times"/>
                <a:ea typeface="Times"/>
                <a:cs typeface="Times"/>
                <a:sym typeface="Times"/>
              </a:rPr>
              <a:t>Plasma histamine, DAO activity, Serum tryptase, Total IgE, </a:t>
            </a:r>
            <a:endParaRPr/>
          </a:p>
        </p:txBody>
      </p:sp>
      <p:graphicFrame>
        <p:nvGraphicFramePr>
          <p:cNvPr id="162" name="Google Shape;162;p9"/>
          <p:cNvGraphicFramePr/>
          <p:nvPr/>
        </p:nvGraphicFramePr>
        <p:xfrm>
          <a:off x="8398440" y="3968825"/>
          <a:ext cx="3000000" cy="3000000"/>
        </p:xfrm>
        <a:graphic>
          <a:graphicData uri="http://schemas.openxmlformats.org/drawingml/2006/table">
            <a:tbl>
              <a:tblPr bandRow="1">
                <a:noFill/>
                <a:tableStyleId>{81BB50B0-6FA8-4905-9805-7646F599B48B}</a:tableStyleId>
              </a:tblPr>
              <a:tblGrid>
                <a:gridCol w="1852400"/>
                <a:gridCol w="1969350"/>
                <a:gridCol w="2790400"/>
                <a:gridCol w="3093825"/>
              </a:tblGrid>
              <a:tr h="478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Nutrient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Evidence-Based Range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Primary Role in Histamine Conditions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Clinical Notes</a:t>
                      </a:r>
                      <a:endParaRPr/>
                    </a:p>
                  </a:txBody>
                  <a:tcPr marT="12700" marB="12700" marR="12700" marL="12700" anchor="ctr"/>
                </a:tc>
              </a:tr>
              <a:tr h="6665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500–1,000 mg/day (divided)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 Histamine levels, mast cell stabilization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Higher needs during flares; food + supplement</a:t>
                      </a:r>
                      <a:endParaRPr/>
                    </a:p>
                  </a:txBody>
                  <a:tcPr marT="12700" marB="12700" marR="12700" marL="12700" anchor="ctr"/>
                </a:tc>
              </a:tr>
              <a:tr h="422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B6 (P5P)</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10–50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Cofactor for DAO activity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Avoid high doses long term</a:t>
                      </a:r>
                      <a:endParaRPr/>
                    </a:p>
                  </a:txBody>
                  <a:tcPr marT="12700" marB="12700" marR="12700" marL="12700" anchor="ctr"/>
                </a:tc>
              </a:tr>
              <a:tr h="654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Copper</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0.9–2 mg/day (diet ± supplement)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Required for DAO synthesis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Monitor if using zinc</a:t>
                      </a:r>
                      <a:endParaRPr/>
                    </a:p>
                  </a:txBody>
                  <a:tcPr marT="12700" marB="12700" marR="12700" marL="12700" anchor="ctr"/>
                </a:tc>
              </a:tr>
              <a:tr h="422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15–30 mg/day (short-term)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Immune modulation, skin barrier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Balance with copper</a:t>
                      </a:r>
                      <a:endParaRPr/>
                    </a:p>
                  </a:txBody>
                  <a:tcPr marT="12700" marB="12700" marR="12700" marL="12700" anchor="ctr"/>
                </a:tc>
              </a:tr>
              <a:tr h="422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Magnesium</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300–420 mg/day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Mast cell stabilization, stress modulation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Glycinate or citrate preferred</a:t>
                      </a:r>
                      <a:endParaRPr/>
                    </a:p>
                  </a:txBody>
                  <a:tcPr marT="12700" marB="12700" marR="12700" marL="12700" anchor="ctr"/>
                </a:tc>
              </a:tr>
              <a:tr h="65420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Omega-3 (EPA/DHA)</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1–3 g/day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 Mast cell–driven inflammation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Adjunct to low-histamine diet</a:t>
                      </a:r>
                      <a:endParaRPr/>
                    </a:p>
                  </a:txBody>
                  <a:tcPr marT="12700" marB="12700" marR="12700" marL="12700" anchor="ctr"/>
                </a:tc>
              </a:tr>
              <a:tr h="422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Quercetin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250–500 mg 2×/day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Mast cell stabilizer, antihistamine-like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Take between meals</a:t>
                      </a:r>
                      <a:endParaRPr/>
                    </a:p>
                  </a:txBody>
                  <a:tcPr marT="12700" marB="12700" marR="12700" marL="12700" anchor="ctr"/>
                </a:tc>
              </a:tr>
              <a:tr h="422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DAO (supplemental)</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Per product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Assists histamine breakdown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Use with meals during elimination</a:t>
                      </a:r>
                      <a:endParaRPr/>
                    </a:p>
                  </a:txBody>
                  <a:tcPr marT="12700" marB="12700" marR="12700" marL="12700" anchor="ctr"/>
                </a:tc>
              </a:tr>
              <a:tr h="422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Vitamin 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1,000–4,000 IU/day (per labs)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Immune tolerance, mast cell regulation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Optimize, don’t megadose</a:t>
                      </a:r>
                      <a:endParaRPr/>
                    </a:p>
                  </a:txBody>
                  <a:tcPr marT="12700" marB="12700" marR="12700" marL="12700" anchor="ctr"/>
                </a:tc>
              </a:tr>
              <a:tr h="4220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highlight>
                            <a:srgbClr val="FFFF00"/>
                          </a:highlight>
                          <a:latin typeface="Times"/>
                          <a:ea typeface="Times"/>
                          <a:cs typeface="Times"/>
                          <a:sym typeface="Times"/>
                        </a:rPr>
                        <a:t>Probiotics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Strain-specific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Gut–histamine balance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Avoid histamine-producing strains</a:t>
                      </a:r>
                      <a:endParaRPr/>
                    </a:p>
                  </a:txBody>
                  <a:tcPr marT="12700" marB="12700" marR="12700" marL="12700" anchor="ctr"/>
                </a:tc>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5" name="Shape 1145"/>
        <p:cNvGrpSpPr/>
        <p:nvPr/>
      </p:nvGrpSpPr>
      <p:grpSpPr>
        <a:xfrm>
          <a:off x="0" y="0"/>
          <a:ext cx="0" cy="0"/>
          <a:chOff x="0" y="0"/>
          <a:chExt cx="0" cy="0"/>
        </a:xfrm>
      </p:grpSpPr>
      <p:sp>
        <p:nvSpPr>
          <p:cNvPr id="1146" name="Google Shape;1146;p96"/>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317500" lvl="0" marL="457200" marR="0" rtl="0" algn="l">
              <a:lnSpc>
                <a:spcPct val="100000"/>
              </a:lnSpc>
              <a:spcBef>
                <a:spcPts val="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Pregnant individuals</a:t>
            </a:r>
            <a:endParaRPr/>
          </a:p>
          <a:p>
            <a:pPr indent="-317500" lvl="0" marL="457200" marR="0" rtl="0" algn="l">
              <a:lnSpc>
                <a:spcPct val="100000"/>
              </a:lnSpc>
              <a:spcBef>
                <a:spcPts val="120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Infants and young children</a:t>
            </a:r>
            <a:endParaRPr/>
          </a:p>
          <a:p>
            <a:pPr indent="-317500" lvl="0" marL="457200" marR="0" rtl="0" algn="l">
              <a:lnSpc>
                <a:spcPct val="100000"/>
              </a:lnSpc>
              <a:spcBef>
                <a:spcPts val="120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Older adults</a:t>
            </a:r>
            <a:endParaRPr/>
          </a:p>
          <a:p>
            <a:pPr indent="-317500" lvl="0" marL="457200" marR="0" rtl="0" algn="l">
              <a:lnSpc>
                <a:spcPct val="100000"/>
              </a:lnSpc>
              <a:spcBef>
                <a:spcPts val="120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Immunocompromised individuals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High-risk foods (e.g., raw milk, deli meats, raw sprouts) should be </a:t>
            </a:r>
            <a:r>
              <a:rPr b="1" i="0" lang="en-US" sz="1200" u="none" cap="none" strike="noStrike">
                <a:solidFill>
                  <a:srgbClr val="000000"/>
                </a:solidFill>
                <a:latin typeface="Times"/>
                <a:ea typeface="Times"/>
                <a:cs typeface="Times"/>
                <a:sym typeface="Times"/>
              </a:rPr>
              <a:t>avoided or carefully managed</a:t>
            </a:r>
            <a:r>
              <a:rPr b="0" i="0" lang="en-US" sz="1200" u="none" cap="none" strike="noStrike">
                <a:solidFill>
                  <a:srgbClr val="000000"/>
                </a:solidFill>
                <a:latin typeface="Times"/>
                <a:ea typeface="Times"/>
                <a:cs typeface="Times"/>
                <a:sym typeface="Times"/>
              </a:rPr>
              <a:t> in these groups.</a:t>
            </a:r>
            <a:endParaRPr/>
          </a:p>
        </p:txBody>
      </p:sp>
      <p:grpSp>
        <p:nvGrpSpPr>
          <p:cNvPr id="1147" name="Google Shape;1147;p96"/>
          <p:cNvGrpSpPr/>
          <p:nvPr/>
        </p:nvGrpSpPr>
        <p:grpSpPr>
          <a:xfrm>
            <a:off x="-528020" y="-83715"/>
            <a:ext cx="19048363" cy="3086121"/>
            <a:chOff x="-3" y="-1"/>
            <a:chExt cx="19048361" cy="3086120"/>
          </a:xfrm>
        </p:grpSpPr>
        <p:sp>
          <p:nvSpPr>
            <p:cNvPr id="1148" name="Google Shape;1148;p9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49" name="Google Shape;1149;p9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50" name="Google Shape;1150;p96"/>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Safe Cooking Temperature Reference Table (Food Safety)</a:t>
            </a:r>
            <a:endParaRPr/>
          </a:p>
        </p:txBody>
      </p:sp>
      <p:sp>
        <p:nvSpPr>
          <p:cNvPr id="1151" name="Google Shape;1151;p9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52" name="Google Shape;1152;p96"/>
          <p:cNvGraphicFramePr/>
          <p:nvPr/>
        </p:nvGraphicFramePr>
        <p:xfrm>
          <a:off x="521533" y="2972784"/>
          <a:ext cx="3000000" cy="3000000"/>
        </p:xfrm>
        <a:graphic>
          <a:graphicData uri="http://schemas.openxmlformats.org/drawingml/2006/table">
            <a:tbl>
              <a:tblPr bandRow="1">
                <a:noFill/>
                <a:tableStyleId>{81BB50B0-6FA8-4905-9805-7646F599B48B}</a:tableStyleId>
              </a:tblPr>
              <a:tblGrid>
                <a:gridCol w="6039275"/>
                <a:gridCol w="4155525"/>
                <a:gridCol w="1355075"/>
                <a:gridCol w="5695025"/>
              </a:tblGrid>
              <a:tr h="6402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Food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Minimum Internal Temperature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Rest Time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Key Safety Notes</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Poultry (whole or ground: chicken, turkey, duck)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165°F (74°C)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Includes stuffing and casseroles</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Ground meats (beef, pork, lamb)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160°F (71°C)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Color is not a reliable indicator</a:t>
                      </a:r>
                      <a:endParaRPr/>
                    </a:p>
                  </a:txBody>
                  <a:tcPr marT="12700" marB="12700" marR="12700" marL="12700" anchor="ctr"/>
                </a:tc>
              </a:tr>
              <a:tr h="640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Fresh beef, pork, lamb, veal (steaks, chops, roasts)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145°F (63°C)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3 minutes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Allows heat to complete pathogen kill</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Fish (finfish)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145°F (63°C)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Flesh should be opaque and flake easily</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Shellfish (shrimp, lobster, crab)</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145°F (63°C)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Cook until firm and pearly</a:t>
                      </a:r>
                      <a:endParaRPr/>
                    </a:p>
                  </a:txBody>
                  <a:tcPr marT="12700" marB="12700" marR="12700" marL="12700" anchor="ctr"/>
                </a:tc>
              </a:tr>
              <a:tr h="640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Eggs (whole)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Cook until yolk and white are firm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Avoid runny eggs for high-risk groups</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Egg dishes (casseroles, quiches)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160°F (71°C)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Includes dishes with multiple ingredients</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Leftovers &amp; casseroles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165°F (74°C)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Reheat thoroughly throughout</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Ham (fresh or raw)</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160°F (71°C)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Not pre-cooked</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Ham (fully cooked, to reheat)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140°F (60°C)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USDA guidance</a:t>
                      </a:r>
                      <a:endParaRPr/>
                    </a:p>
                  </a:txBody>
                  <a:tcPr marT="12700" marB="12700" marR="12700" marL="12700" anchor="ctr"/>
                </a:tc>
              </a:tr>
              <a:tr h="6402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Hot dogs &amp; deli meats (reheat)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165°F (74°C)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Especially for pregnancy/immunocompromised</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Wild game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165°F (74°C)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Higher pathogen risk</a:t>
                      </a:r>
                      <a:endParaRPr/>
                    </a:p>
                  </a:txBody>
                  <a:tcPr marT="12700" marB="12700" marR="12700" marL="12700" anchor="ctr"/>
                </a:tc>
              </a:tr>
              <a:tr h="4130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Plant-based meat alternatives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latin typeface="Times"/>
                          <a:ea typeface="Times"/>
                          <a:cs typeface="Times"/>
                          <a:sym typeface="Times"/>
                        </a:rPr>
                        <a:t>165°F (74°C)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None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latin typeface="Times"/>
                          <a:ea typeface="Times"/>
                          <a:cs typeface="Times"/>
                          <a:sym typeface="Times"/>
                        </a:rPr>
                        <a:t>Similar handling to raw meat</a:t>
                      </a:r>
                      <a:endParaRPr/>
                    </a:p>
                  </a:txBody>
                  <a:tcPr marT="12700" marB="12700" marR="12700" marL="12700" anchor="ctr"/>
                </a:tc>
              </a:tr>
            </a:tbl>
          </a:graphicData>
        </a:graphic>
      </p:graphicFrame>
      <p:sp>
        <p:nvSpPr>
          <p:cNvPr id="1153" name="Google Shape;1153;p96"/>
          <p:cNvSpPr/>
          <p:nvPr/>
        </p:nvSpPr>
        <p:spPr>
          <a:xfrm>
            <a:off x="16512875" y="145776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7" name="Shape 1157"/>
        <p:cNvGrpSpPr/>
        <p:nvPr/>
      </p:nvGrpSpPr>
      <p:grpSpPr>
        <a:xfrm>
          <a:off x="0" y="0"/>
          <a:ext cx="0" cy="0"/>
          <a:chOff x="0" y="0"/>
          <a:chExt cx="0" cy="0"/>
        </a:xfrm>
      </p:grpSpPr>
      <p:sp>
        <p:nvSpPr>
          <p:cNvPr id="1158" name="Google Shape;1158;p97"/>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317500" lvl="0" marL="457200" marR="0" rtl="0" algn="l">
              <a:lnSpc>
                <a:spcPct val="100000"/>
              </a:lnSpc>
              <a:spcBef>
                <a:spcPts val="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Pregnant individuals</a:t>
            </a:r>
            <a:endParaRPr/>
          </a:p>
          <a:p>
            <a:pPr indent="-317500" lvl="0" marL="457200" marR="0" rtl="0" algn="l">
              <a:lnSpc>
                <a:spcPct val="100000"/>
              </a:lnSpc>
              <a:spcBef>
                <a:spcPts val="120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Infants and young children</a:t>
            </a:r>
            <a:endParaRPr/>
          </a:p>
          <a:p>
            <a:pPr indent="-317500" lvl="0" marL="457200" marR="0" rtl="0" algn="l">
              <a:lnSpc>
                <a:spcPct val="100000"/>
              </a:lnSpc>
              <a:spcBef>
                <a:spcPts val="120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Older adults</a:t>
            </a:r>
            <a:endParaRPr/>
          </a:p>
          <a:p>
            <a:pPr indent="-317500" lvl="0" marL="457200" marR="0" rtl="0" algn="l">
              <a:lnSpc>
                <a:spcPct val="100000"/>
              </a:lnSpc>
              <a:spcBef>
                <a:spcPts val="1200"/>
              </a:spcBef>
              <a:spcAft>
                <a:spcPts val="0"/>
              </a:spcAft>
              <a:buClr>
                <a:srgbClr val="000000"/>
              </a:buClr>
              <a:buSzPts val="1200"/>
              <a:buFont typeface="Times"/>
              <a:buChar char="•"/>
            </a:pPr>
            <a:r>
              <a:rPr b="0" i="0" lang="en-US" sz="1200" u="none" cap="none" strike="noStrike">
                <a:solidFill>
                  <a:srgbClr val="000000"/>
                </a:solidFill>
                <a:latin typeface="Times"/>
                <a:ea typeface="Times"/>
                <a:cs typeface="Times"/>
                <a:sym typeface="Times"/>
              </a:rPr>
              <a:t>Immunocompromised individuals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High-risk foods (e.g., raw milk, deli meats, raw sprouts) should be </a:t>
            </a:r>
            <a:r>
              <a:rPr b="1" i="0" lang="en-US" sz="1200" u="none" cap="none" strike="noStrike">
                <a:solidFill>
                  <a:srgbClr val="000000"/>
                </a:solidFill>
                <a:latin typeface="Times"/>
                <a:ea typeface="Times"/>
                <a:cs typeface="Times"/>
                <a:sym typeface="Times"/>
              </a:rPr>
              <a:t>avoided or carefully managed</a:t>
            </a:r>
            <a:r>
              <a:rPr b="0" i="0" lang="en-US" sz="1200" u="none" cap="none" strike="noStrike">
                <a:solidFill>
                  <a:srgbClr val="000000"/>
                </a:solidFill>
                <a:latin typeface="Times"/>
                <a:ea typeface="Times"/>
                <a:cs typeface="Times"/>
                <a:sym typeface="Times"/>
              </a:rPr>
              <a:t> in these groups.</a:t>
            </a:r>
            <a:endParaRPr/>
          </a:p>
        </p:txBody>
      </p:sp>
      <p:grpSp>
        <p:nvGrpSpPr>
          <p:cNvPr id="1159" name="Google Shape;1159;p97"/>
          <p:cNvGrpSpPr/>
          <p:nvPr/>
        </p:nvGrpSpPr>
        <p:grpSpPr>
          <a:xfrm>
            <a:off x="-528020" y="-83715"/>
            <a:ext cx="19048363" cy="3086121"/>
            <a:chOff x="-3" y="-1"/>
            <a:chExt cx="19048361" cy="3086120"/>
          </a:xfrm>
        </p:grpSpPr>
        <p:sp>
          <p:nvSpPr>
            <p:cNvPr id="1160" name="Google Shape;1160;p97"/>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61" name="Google Shape;1161;p97"/>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62" name="Google Shape;1162;p97"/>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Foodborne Illness → Nutrient Losses → Repletion Strategies</a:t>
            </a:r>
            <a:endParaRPr/>
          </a:p>
        </p:txBody>
      </p:sp>
      <p:sp>
        <p:nvSpPr>
          <p:cNvPr id="1163" name="Google Shape;1163;p97"/>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64" name="Google Shape;1164;p97"/>
          <p:cNvGraphicFramePr/>
          <p:nvPr/>
        </p:nvGraphicFramePr>
        <p:xfrm>
          <a:off x="670835" y="3167665"/>
          <a:ext cx="3000000" cy="3000000"/>
        </p:xfrm>
        <a:graphic>
          <a:graphicData uri="http://schemas.openxmlformats.org/drawingml/2006/table">
            <a:tbl>
              <a:tblPr bandRow="1">
                <a:noFill/>
                <a:tableStyleId>{81BB50B0-6FA8-4905-9805-7646F599B48B}</a:tableStyleId>
              </a:tblPr>
              <a:tblGrid>
                <a:gridCol w="2312475"/>
                <a:gridCol w="2610025"/>
                <a:gridCol w="4061425"/>
                <a:gridCol w="8125600"/>
              </a:tblGrid>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Foodborne Illness / Pathogen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Primary GI Effects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Likely Nutrient Losses / Risks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Repletion &amp; Recovery Strategies</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Norovirus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Profuse vomiting &amp; watery diarrhea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Fluids, sodium, potassium, 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Oral rehydration solution (ORS); potassium-rich foods (bananas, potatoes); magnesium from foods once tolerated</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Salmonella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Inflammatory diarrhea, fever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Fluids, electrolytes, 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ORS; zinc-rich foods (meat, seeds); gradual protein repletion</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E. coli (STEC)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Severe diarrhea, possible bleeding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Iron (avoid supplementation acutely), fluids, electrolytes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Hydration first; iron repletion only after recovery and labs; soluble fiber for stool normalization</a:t>
                      </a:r>
                      <a:endParaRPr/>
                    </a:p>
                  </a:txBody>
                  <a:tcPr marT="12700" marB="12700" marR="12700" marL="12700" anchor="ctr"/>
                </a:tc>
              </a:tr>
              <a:tr h="39737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Campylobacter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Diarrhea, cramping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Fluids, B vitamins, 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Broth-based hydration; B-complex from food; zinc-rich foods</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Listeria monocytogenes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Systemic infection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Protein, B12,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Adequate protein intake; food-based B12/folate; avoid high-risk foods during recovery</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Clostridium perfringens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Watery diarrhea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Fluids, 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ORS; potassium-rich foods; resume balanced meals promptly</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Staphylococcus aureus (toxin)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Rapid vomiting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Fluids, sodium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Small, frequent sips of ORS; bland, sodium-containing foods</a:t>
                      </a:r>
                      <a:endParaRPr/>
                    </a:p>
                  </a:txBody>
                  <a:tcPr marT="12700" marB="12700" marR="12700" marL="12700" anchor="ctr"/>
                </a:tc>
              </a:tr>
              <a:tr h="39737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Bacillus cereus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Vomiting or diarrhea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Fluids, electrolytes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Hydration focus; gradual refeeding with easily digested foods</a:t>
                      </a:r>
                      <a:endParaRPr/>
                    </a:p>
                  </a:txBody>
                  <a:tcPr marT="12700" marB="12700" marR="12700" marL="12700" anchor="ctr"/>
                </a:tc>
              </a:tr>
              <a:tr h="39737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Vibrio species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Severe watery diarrhea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Fluids, sodium, 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Aggressive rehydration; electrolyte replacement; adequate protein</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Botulism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Neurotoxicity, dysphagia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Energy, protein, micronutrient insufficiency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Medical management primary; nutrition support (texture-modified, enteral if needed)</a:t>
                      </a:r>
                      <a:endParaRPr/>
                    </a:p>
                  </a:txBody>
                  <a:tcPr marT="12700" marB="12700" marR="12700" marL="12700" anchor="ctr"/>
                </a:tc>
              </a:tr>
              <a:tr h="615925">
                <a:tc>
                  <a:txBody>
                    <a:bodyPr/>
                    <a:lstStyle/>
                    <a:p>
                      <a:pPr indent="0" lvl="0" marL="0" marR="0" rtl="0" algn="ctr">
                        <a:lnSpc>
                          <a:spcPct val="100000"/>
                        </a:lnSpc>
                        <a:spcBef>
                          <a:spcPts val="0"/>
                        </a:spcBef>
                        <a:spcAft>
                          <a:spcPts val="0"/>
                        </a:spcAft>
                        <a:buClr>
                          <a:schemeClr val="dk1"/>
                        </a:buClr>
                        <a:buSzPts val="2000"/>
                        <a:buFont typeface="Times"/>
                        <a:buNone/>
                      </a:pPr>
                      <a:r>
                        <a:rPr b="1" lang="en-US" sz="2000" u="none" cap="none" strike="noStrike">
                          <a:latin typeface="Times"/>
                          <a:ea typeface="Times"/>
                          <a:cs typeface="Times"/>
                          <a:sym typeface="Times"/>
                        </a:rPr>
                        <a:t>Mycotoxin exposure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Hepatic &amp; immune stress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Antioxidants, glutathione, vitamin 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000"/>
                        <a:buFont typeface="Times"/>
                        <a:buNone/>
                      </a:pPr>
                      <a:r>
                        <a:rPr lang="en-US" sz="2000" u="none" cap="none" strike="noStrike">
                          <a:latin typeface="Times"/>
                          <a:ea typeface="Times"/>
                          <a:cs typeface="Times"/>
                          <a:sym typeface="Times"/>
                        </a:rPr>
                        <a:t>Antioxidant-rich foods; cruciferous vegetables; adequate protein for detox pathways</a:t>
                      </a:r>
                      <a:endParaRPr/>
                    </a:p>
                  </a:txBody>
                  <a:tcPr marT="12700" marB="12700" marR="12700" marL="12700" anchor="ctr"/>
                </a:tc>
              </a:tr>
            </a:tbl>
          </a:graphicData>
        </a:graphic>
      </p:graphicFrame>
      <p:sp>
        <p:nvSpPr>
          <p:cNvPr id="1165" name="Google Shape;1165;p97"/>
          <p:cNvSpPr/>
          <p:nvPr/>
        </p:nvSpPr>
        <p:spPr>
          <a:xfrm>
            <a:off x="16512875" y="145776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grpSp>
        <p:nvGrpSpPr>
          <p:cNvPr id="1170" name="Google Shape;1170;p98"/>
          <p:cNvGrpSpPr/>
          <p:nvPr/>
        </p:nvGrpSpPr>
        <p:grpSpPr>
          <a:xfrm>
            <a:off x="-528020" y="-83715"/>
            <a:ext cx="19048363" cy="3086121"/>
            <a:chOff x="-3" y="-1"/>
            <a:chExt cx="19048361" cy="3086120"/>
          </a:xfrm>
        </p:grpSpPr>
        <p:sp>
          <p:nvSpPr>
            <p:cNvPr id="1171" name="Google Shape;1171;p9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72" name="Google Shape;1172;p9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73" name="Google Shape;1173;p98"/>
          <p:cNvSpPr txBox="1"/>
          <p:nvPr/>
        </p:nvSpPr>
        <p:spPr>
          <a:xfrm>
            <a:off x="1179549" y="485687"/>
            <a:ext cx="16981341" cy="34404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Refeeding &amp; Gut-Healing Strategy (Stepwise)</a:t>
            </a:r>
            <a:endParaRPr/>
          </a:p>
        </p:txBody>
      </p:sp>
      <p:sp>
        <p:nvSpPr>
          <p:cNvPr id="1174" name="Google Shape;1174;p9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5" name="Google Shape;1175;p98"/>
          <p:cNvSpPr txBox="1"/>
          <p:nvPr/>
        </p:nvSpPr>
        <p:spPr>
          <a:xfrm>
            <a:off x="1223373" y="3681592"/>
            <a:ext cx="9903998" cy="56032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2800"/>
              <a:buFont typeface="Times"/>
              <a:buAutoNum type="arabicPeriod"/>
            </a:pPr>
            <a:r>
              <a:rPr b="1" i="0" lang="en-US" sz="2800" u="none" cap="none" strike="noStrike">
                <a:solidFill>
                  <a:srgbClr val="000000"/>
                </a:solidFill>
                <a:latin typeface="Times"/>
                <a:ea typeface="Times"/>
                <a:cs typeface="Times"/>
                <a:sym typeface="Times"/>
              </a:rPr>
              <a:t>Stabilize hydration</a:t>
            </a:r>
            <a:br>
              <a:rPr b="0"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ORS, broths, diluted juices if needed</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1" i="0" lang="en-US" sz="2800" u="none" cap="none" strike="noStrike">
                <a:solidFill>
                  <a:srgbClr val="000000"/>
                </a:solidFill>
                <a:latin typeface="Times"/>
                <a:ea typeface="Times"/>
                <a:cs typeface="Times"/>
                <a:sym typeface="Times"/>
              </a:rPr>
              <a:t>Restore electrolytes</a:t>
            </a:r>
            <a:br>
              <a:rPr b="0"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Potassium (bananas, potatoes), magnesium (nuts, seeds, legumes)</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1" i="0" lang="en-US" sz="2800" u="none" cap="none" strike="noStrike">
                <a:solidFill>
                  <a:srgbClr val="000000"/>
                </a:solidFill>
                <a:latin typeface="Times"/>
                <a:ea typeface="Times"/>
                <a:cs typeface="Times"/>
                <a:sym typeface="Times"/>
              </a:rPr>
              <a:t>Reintroduce protein</a:t>
            </a:r>
            <a:br>
              <a:rPr b="0"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Eggs, poultry, yogurt, lentils (as tolerated)</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1" i="0" lang="en-US" sz="2800" u="none" cap="none" strike="noStrike">
                <a:solidFill>
                  <a:srgbClr val="000000"/>
                </a:solidFill>
                <a:latin typeface="Times"/>
                <a:ea typeface="Times"/>
                <a:cs typeface="Times"/>
                <a:sym typeface="Times"/>
              </a:rPr>
              <a:t>Support gut integrity</a:t>
            </a:r>
            <a:br>
              <a:rPr b="0"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Soluble fiber (oats, applesauce), fermented foods (post-acute)</a:t>
            </a:r>
            <a:endParaRPr/>
          </a:p>
          <a:p>
            <a:pPr indent="-317500" lvl="0" marL="457200" marR="0" rtl="0" algn="l">
              <a:lnSpc>
                <a:spcPct val="100000"/>
              </a:lnSpc>
              <a:spcBef>
                <a:spcPts val="1200"/>
              </a:spcBef>
              <a:spcAft>
                <a:spcPts val="0"/>
              </a:spcAft>
              <a:buClr>
                <a:srgbClr val="000000"/>
              </a:buClr>
              <a:buSzPts val="2800"/>
              <a:buFont typeface="Times"/>
              <a:buAutoNum type="arabicPeriod"/>
            </a:pPr>
            <a:r>
              <a:rPr b="1" i="0" lang="en-US" sz="2800" u="none" cap="none" strike="noStrike">
                <a:solidFill>
                  <a:srgbClr val="000000"/>
                </a:solidFill>
                <a:latin typeface="Times"/>
                <a:ea typeface="Times"/>
                <a:cs typeface="Times"/>
                <a:sym typeface="Times"/>
              </a:rPr>
              <a:t>Replete micronutrients</a:t>
            </a:r>
            <a:br>
              <a:rPr b="0" i="0" lang="en-US" sz="2800" u="none" cap="none" strike="noStrike">
                <a:solidFill>
                  <a:srgbClr val="000000"/>
                </a:solidFill>
                <a:latin typeface="Times"/>
                <a:ea typeface="Times"/>
                <a:cs typeface="Times"/>
                <a:sym typeface="Times"/>
              </a:rPr>
            </a:br>
            <a:r>
              <a:rPr b="0" i="0" lang="en-US" sz="2800" u="none" cap="none" strike="noStrike">
                <a:solidFill>
                  <a:srgbClr val="000000"/>
                </a:solidFill>
                <a:latin typeface="Times"/>
                <a:ea typeface="Times"/>
                <a:cs typeface="Times"/>
                <a:sym typeface="Times"/>
              </a:rPr>
              <a:t>Zinc, B vitamins, vitamin A (food-first)</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grpSp>
        <p:nvGrpSpPr>
          <p:cNvPr id="1180" name="Google Shape;1180;p99"/>
          <p:cNvGrpSpPr/>
          <p:nvPr/>
        </p:nvGrpSpPr>
        <p:grpSpPr>
          <a:xfrm>
            <a:off x="-528020" y="-83715"/>
            <a:ext cx="19048363" cy="3086121"/>
            <a:chOff x="-3" y="-1"/>
            <a:chExt cx="19048361" cy="3086120"/>
          </a:xfrm>
        </p:grpSpPr>
        <p:sp>
          <p:nvSpPr>
            <p:cNvPr id="1181" name="Google Shape;1181;p99"/>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82" name="Google Shape;1182;p99"/>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83" name="Google Shape;1183;p99"/>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Lab Markers That Guide </a:t>
            </a:r>
            <a:r>
              <a:rPr b="1" i="0" lang="en-US" sz="7000" u="none" cap="none" strike="noStrike">
                <a:solidFill>
                  <a:srgbClr val="FFFFFF"/>
                </a:solidFill>
                <a:latin typeface="Poppins"/>
                <a:ea typeface="Poppins"/>
                <a:cs typeface="Poppins"/>
                <a:sym typeface="Poppins"/>
              </a:rPr>
              <a:t>Repletion Timing</a:t>
            </a:r>
            <a:r>
              <a:rPr b="0" i="0" lang="en-US" sz="7000" u="none" cap="none" strike="noStrike">
                <a:solidFill>
                  <a:srgbClr val="FFFFFF"/>
                </a:solidFill>
                <a:latin typeface="Poppins"/>
                <a:ea typeface="Poppins"/>
                <a:cs typeface="Poppins"/>
                <a:sym typeface="Poppins"/>
              </a:rPr>
              <a:t> After Foodborne Illness</a:t>
            </a:r>
            <a:endParaRPr/>
          </a:p>
        </p:txBody>
      </p:sp>
      <p:sp>
        <p:nvSpPr>
          <p:cNvPr id="1184" name="Google Shape;1184;p9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85" name="Google Shape;1185;p99"/>
          <p:cNvGraphicFramePr/>
          <p:nvPr/>
        </p:nvGraphicFramePr>
        <p:xfrm>
          <a:off x="630050" y="3204756"/>
          <a:ext cx="3000000" cy="3000000"/>
        </p:xfrm>
        <a:graphic>
          <a:graphicData uri="http://schemas.openxmlformats.org/drawingml/2006/table">
            <a:tbl>
              <a:tblPr bandRow="1">
                <a:noFill/>
                <a:tableStyleId>{81BB50B0-6FA8-4905-9805-7646F599B48B}</a:tableStyleId>
              </a:tblPr>
              <a:tblGrid>
                <a:gridCol w="2737325"/>
                <a:gridCol w="3609775"/>
                <a:gridCol w="3789900"/>
                <a:gridCol w="7177825"/>
              </a:tblGrid>
              <a:tr h="37830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Lab Marker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What It Reflects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When to Replete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Repletion Guidance &amp; Clinical Notes</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Sodium (Na⁺)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Fluid balance, dehydration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Immediately if low or 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Oral rehydration solution (ORS); avoid plain water alone in hyponatremia</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Potassium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GI losses, muscle &amp; cardiac function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Early if &lt;3.5 mmol/L or 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Food-first (potatoes, bananas); supplement cautiously; recheck levels</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Magnesium (Mg²⁺)</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Intracellular electrolyte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If diarrhea persists or Mg &lt;1.7 mg/dL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Food sources (nuts, seeds, legumes); split doses if supplementing</a:t>
                      </a:r>
                      <a:endParaRPr/>
                    </a:p>
                  </a:txBody>
                  <a:tcPr marT="12700" marB="12700" marR="12700" marL="12700" anchor="ctr"/>
                </a:tc>
              </a:tr>
              <a:tr h="37830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Chloride (Cl⁻)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Acid–base balance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With ongoing vomiting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Balanced electrolyte replacement</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BUN/Creatinine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Hydration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Guides urgency of rehydration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Elevated ratio suggests dehydration; hydrate before micronutrient focus</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Ferritin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Iron stores (acute-phase reactant)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Only after infection resolves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Replete iron </a:t>
                      </a:r>
                      <a:r>
                        <a:rPr b="1" lang="en-US" sz="1900" u="none" cap="none" strike="noStrike"/>
                        <a:t>only if low</a:t>
                      </a:r>
                      <a:r>
                        <a:rPr lang="en-US" sz="1900" u="none" cap="none" strike="noStrike">
                          <a:latin typeface="Times"/>
                          <a:ea typeface="Times"/>
                          <a:cs typeface="Times"/>
                          <a:sym typeface="Times"/>
                        </a:rPr>
                        <a:t> post-illness; avoid during acute inflammation</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Hemoglobin / Hematocrit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Oxygen-carrying capacity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Post-recovery if anemia suspected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Pair iron with vitamin C foods; monitor GI tolerance</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Serum 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Immune &amp; gut repair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After diarrhea subsides or if prolonged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Food-first (meat, seeds); short-term supplementation if low</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CRP / hs-CRP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Inflammatory status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Must normalize before iron repletion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Elevated CRP falsely raises ferritin</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latin typeface="Times"/>
                          <a:ea typeface="Times"/>
                          <a:cs typeface="Times"/>
                          <a:sym typeface="Times"/>
                        </a:rPr>
                        <a:t>Albumin / Prealbumin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Protein status (context-dependent)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After hydration stabilized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Low values often reflect inflammation, not intake</a:t>
                      </a:r>
                      <a:endParaRPr/>
                    </a:p>
                  </a:txBody>
                  <a:tcPr marT="12700" marB="12700" marR="12700" marL="12700" anchor="ctr"/>
                </a:tc>
              </a:tr>
              <a:tr h="586350">
                <a:tc>
                  <a:txBody>
                    <a:bodyPr/>
                    <a:lstStyle/>
                    <a:p>
                      <a:pPr indent="0" lvl="0" marL="0" marR="0" rtl="0" algn="ctr">
                        <a:lnSpc>
                          <a:spcPct val="100000"/>
                        </a:lnSpc>
                        <a:spcBef>
                          <a:spcPts val="0"/>
                        </a:spcBef>
                        <a:spcAft>
                          <a:spcPts val="0"/>
                        </a:spcAft>
                        <a:buClr>
                          <a:schemeClr val="dk1"/>
                        </a:buClr>
                        <a:buSzPts val="1900"/>
                        <a:buFont typeface="Times"/>
                        <a:buNone/>
                      </a:pPr>
                      <a:r>
                        <a:rPr b="1" lang="en-US" sz="1900" u="none" cap="none" strike="noStrike"/>
                        <a:t>Stool Studies</a:t>
                      </a:r>
                      <a:r>
                        <a:rPr lang="en-US" sz="1900" u="none" cap="none" strike="noStrike">
                          <a:latin typeface="Times"/>
                          <a:ea typeface="Times"/>
                          <a:cs typeface="Times"/>
                          <a:sym typeface="Times"/>
                        </a:rPr>
                        <a:t> (if persistent)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Malabsorption, infection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If symptoms &gt;7–10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1900" u="none" cap="none" strike="noStrike">
                          <a:latin typeface="Times"/>
                          <a:ea typeface="Times"/>
                          <a:cs typeface="Times"/>
                          <a:sym typeface="Times"/>
                        </a:rPr>
                        <a:t>Guides probiotic, enzyme, or referral decisions</a:t>
                      </a:r>
                      <a:endParaRPr/>
                    </a:p>
                  </a:txBody>
                  <a:tcPr marT="12700" marB="12700" marR="12700" marL="12700" anchor="ctr"/>
                </a:tc>
              </a:tr>
            </a:tbl>
          </a:graphicData>
        </a:graphic>
      </p:graphicFrame>
      <p:sp>
        <p:nvSpPr>
          <p:cNvPr id="1186" name="Google Shape;1186;p99"/>
          <p:cNvSpPr/>
          <p:nvPr/>
        </p:nvSpPr>
        <p:spPr>
          <a:xfrm>
            <a:off x="16512875" y="145776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0" name="Shape 1190"/>
        <p:cNvGrpSpPr/>
        <p:nvPr/>
      </p:nvGrpSpPr>
      <p:grpSpPr>
        <a:xfrm>
          <a:off x="0" y="0"/>
          <a:ext cx="0" cy="0"/>
          <a:chOff x="0" y="0"/>
          <a:chExt cx="0" cy="0"/>
        </a:xfrm>
      </p:grpSpPr>
      <p:grpSp>
        <p:nvGrpSpPr>
          <p:cNvPr id="1191" name="Google Shape;1191;p100"/>
          <p:cNvGrpSpPr/>
          <p:nvPr/>
        </p:nvGrpSpPr>
        <p:grpSpPr>
          <a:xfrm>
            <a:off x="-528020" y="-83715"/>
            <a:ext cx="19048363" cy="3086121"/>
            <a:chOff x="-3" y="-1"/>
            <a:chExt cx="19048361" cy="3086120"/>
          </a:xfrm>
        </p:grpSpPr>
        <p:sp>
          <p:nvSpPr>
            <p:cNvPr id="1192" name="Google Shape;1192;p100"/>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193" name="Google Shape;1193;p100"/>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194" name="Google Shape;1194;p100"/>
          <p:cNvSpPr txBox="1"/>
          <p:nvPr/>
        </p:nvSpPr>
        <p:spPr>
          <a:xfrm>
            <a:off x="1254636" y="710949"/>
            <a:ext cx="16981341"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Timing Principles &amp; Red Flags</a:t>
            </a:r>
            <a:endParaRPr/>
          </a:p>
        </p:txBody>
      </p:sp>
      <p:sp>
        <p:nvSpPr>
          <p:cNvPr id="1195" name="Google Shape;1195;p10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6" name="Google Shape;1196;p100"/>
          <p:cNvSpPr txBox="1"/>
          <p:nvPr/>
        </p:nvSpPr>
        <p:spPr>
          <a:xfrm>
            <a:off x="1123256" y="3356213"/>
            <a:ext cx="6712850" cy="626516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Phase 1: Acute Illness (Days 0–3)</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Focus: </a:t>
            </a:r>
            <a:r>
              <a:rPr b="1" i="0" lang="en-US" sz="2400" u="none" cap="none" strike="noStrike">
                <a:solidFill>
                  <a:srgbClr val="000000"/>
                </a:solidFill>
                <a:latin typeface="Times"/>
                <a:ea typeface="Times"/>
                <a:cs typeface="Times"/>
                <a:sym typeface="Times"/>
              </a:rPr>
              <a:t>Fluids &amp; electrolytes</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Labs: Na⁺, K⁺, Mg²⁺, BUN/Cr</a:t>
            </a:r>
            <a:endParaRPr/>
          </a:p>
          <a:p>
            <a:pPr indent="-317500" lvl="0" marL="457200" marR="0" rtl="0" algn="l">
              <a:lnSpc>
                <a:spcPct val="100000"/>
              </a:lnSpc>
              <a:spcBef>
                <a:spcPts val="1200"/>
              </a:spcBef>
              <a:spcAft>
                <a:spcPts val="0"/>
              </a:spcAft>
              <a:buClr>
                <a:srgbClr val="000000"/>
              </a:buClr>
              <a:buSzPts val="2400"/>
              <a:buFont typeface="Times"/>
              <a:buChar char="•"/>
            </a:pPr>
            <a:r>
              <a:rPr b="1" i="0" lang="en-US" sz="2400" u="none" cap="none" strike="noStrike">
                <a:solidFill>
                  <a:srgbClr val="000000"/>
                </a:solidFill>
                <a:latin typeface="Times"/>
                <a:ea typeface="Times"/>
                <a:cs typeface="Times"/>
                <a:sym typeface="Times"/>
              </a:rPr>
              <a:t>Avoid</a:t>
            </a:r>
            <a:r>
              <a:rPr b="0" i="0" lang="en-US" sz="2400" u="none" cap="none" strike="noStrike">
                <a:solidFill>
                  <a:srgbClr val="000000"/>
                </a:solidFill>
                <a:latin typeface="Times"/>
                <a:ea typeface="Times"/>
                <a:cs typeface="Times"/>
                <a:sym typeface="Times"/>
              </a:rPr>
              <a:t> iron and aggressive supplementation</a:t>
            </a:r>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Phase 2: Early Recovery (Days 3–7)</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Focus: </a:t>
            </a:r>
            <a:r>
              <a:rPr b="1" i="0" lang="en-US" sz="2400" u="none" cap="none" strike="noStrike">
                <a:solidFill>
                  <a:srgbClr val="000000"/>
                </a:solidFill>
                <a:latin typeface="Times"/>
                <a:ea typeface="Times"/>
                <a:cs typeface="Times"/>
                <a:sym typeface="Times"/>
              </a:rPr>
              <a:t>Electrolytes, zinc, protein</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Labs: Electrolytes, zinc (if available)</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Begin food-based micronutrient repletion</a:t>
            </a:r>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Phase 3: Full Recovery (After symptom resolution)</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Focus: </a:t>
            </a:r>
            <a:r>
              <a:rPr b="1" i="0" lang="en-US" sz="2400" u="none" cap="none" strike="noStrike">
                <a:solidFill>
                  <a:srgbClr val="000000"/>
                </a:solidFill>
                <a:latin typeface="Times"/>
                <a:ea typeface="Times"/>
                <a:cs typeface="Times"/>
                <a:sym typeface="Times"/>
              </a:rPr>
              <a:t>Iron, B vitamins, gut repair</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Labs: Ferritin + CRP, CBC</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Supplement </a:t>
            </a:r>
            <a:r>
              <a:rPr b="1" i="0" lang="en-US" sz="2400" u="none" cap="none" strike="noStrike">
                <a:solidFill>
                  <a:srgbClr val="000000"/>
                </a:solidFill>
                <a:latin typeface="Times"/>
                <a:ea typeface="Times"/>
                <a:cs typeface="Times"/>
                <a:sym typeface="Times"/>
              </a:rPr>
              <a:t>only if deficiency confirmed</a:t>
            </a:r>
            <a:endParaRPr/>
          </a:p>
        </p:txBody>
      </p:sp>
      <p:sp>
        <p:nvSpPr>
          <p:cNvPr id="1197" name="Google Shape;1197;p100"/>
          <p:cNvSpPr txBox="1"/>
          <p:nvPr/>
        </p:nvSpPr>
        <p:spPr>
          <a:xfrm>
            <a:off x="10008621" y="4132118"/>
            <a:ext cx="6499058" cy="348157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Times"/>
                <a:ea typeface="Times"/>
                <a:cs typeface="Times"/>
                <a:sym typeface="Times"/>
              </a:rPr>
              <a:t>Clinical Red Flags for Referral</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Persistent electrolyte abnormalities</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Ferritin low with ongoing inflammation</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Severe anemia, kidney impairment</a:t>
            </a:r>
            <a:endParaRPr/>
          </a:p>
          <a:p>
            <a:pPr indent="-317500" lvl="0" marL="457200" marR="0" rtl="0" algn="l">
              <a:lnSpc>
                <a:spcPct val="100000"/>
              </a:lnSpc>
              <a:spcBef>
                <a:spcPts val="1200"/>
              </a:spcBef>
              <a:spcAft>
                <a:spcPts val="0"/>
              </a:spcAft>
              <a:buClr>
                <a:srgbClr val="000000"/>
              </a:buClr>
              <a:buSzPts val="2800"/>
              <a:buFont typeface="Times"/>
              <a:buChar char="•"/>
            </a:pPr>
            <a:r>
              <a:rPr b="0" i="0" lang="en-US" sz="2800" u="none" cap="none" strike="noStrike">
                <a:solidFill>
                  <a:srgbClr val="000000"/>
                </a:solidFill>
                <a:latin typeface="Times"/>
                <a:ea typeface="Times"/>
                <a:cs typeface="Times"/>
                <a:sym typeface="Times"/>
              </a:rPr>
              <a:t>Diarrhea &gt;10 days or recurrent symptoms</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1" name="Shape 1201"/>
        <p:cNvGrpSpPr/>
        <p:nvPr/>
      </p:nvGrpSpPr>
      <p:grpSpPr>
        <a:xfrm>
          <a:off x="0" y="0"/>
          <a:ext cx="0" cy="0"/>
          <a:chOff x="0" y="0"/>
          <a:chExt cx="0" cy="0"/>
        </a:xfrm>
      </p:grpSpPr>
      <p:sp>
        <p:nvSpPr>
          <p:cNvPr id="1202" name="Google Shape;1202;p101"/>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03" name="Google Shape;1203;p101"/>
          <p:cNvGrpSpPr/>
          <p:nvPr/>
        </p:nvGrpSpPr>
        <p:grpSpPr>
          <a:xfrm>
            <a:off x="-528020" y="-83715"/>
            <a:ext cx="19048363" cy="3086121"/>
            <a:chOff x="-3" y="-1"/>
            <a:chExt cx="19048361" cy="3086120"/>
          </a:xfrm>
        </p:grpSpPr>
        <p:sp>
          <p:nvSpPr>
            <p:cNvPr id="1204" name="Google Shape;1204;p101"/>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05" name="Google Shape;1205;p101"/>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06" name="Google Shape;1206;p101"/>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433FF"/>
              </a:buClr>
              <a:buSzPts val="7000"/>
              <a:buFont typeface="Poppins"/>
              <a:buNone/>
            </a:pPr>
            <a:r>
              <a:rPr b="0" i="0" lang="en-US" sz="7000" u="none" cap="none" strike="noStrike">
                <a:solidFill>
                  <a:srgbClr val="0433FF"/>
                </a:solidFill>
                <a:latin typeface="Poppins"/>
                <a:ea typeface="Poppins"/>
                <a:cs typeface="Poppins"/>
                <a:sym typeface="Poppins"/>
              </a:rPr>
              <a:t>Identification of Populations at Risk for Food Safety Issues</a:t>
            </a:r>
            <a:endParaRPr/>
          </a:p>
        </p:txBody>
      </p:sp>
      <p:sp>
        <p:nvSpPr>
          <p:cNvPr id="1207" name="Google Shape;1207;p10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8" name="Google Shape;1208;p101"/>
          <p:cNvSpPr txBox="1"/>
          <p:nvPr/>
        </p:nvSpPr>
        <p:spPr>
          <a:xfrm>
            <a:off x="1247241" y="3497581"/>
            <a:ext cx="16845957" cy="1234437"/>
          </a:xfrm>
          <a:prstGeom prst="rect">
            <a:avLst/>
          </a:prstGeom>
          <a:noFill/>
          <a:ln>
            <a:noFill/>
          </a:ln>
        </p:spPr>
        <p:txBody>
          <a:bodyPr anchorCtr="0" anchor="t" bIns="45700" lIns="45700" spcFirstLastPara="1" rIns="45700" wrap="square" tIns="45700">
            <a:spAutoFit/>
          </a:bodyPr>
          <a:lstStyle/>
          <a:p>
            <a:pPr indent="-114300" lvl="0" marL="457200" marR="0" rtl="0" algn="l">
              <a:lnSpc>
                <a:spcPct val="100000"/>
              </a:lnSpc>
              <a:spcBef>
                <a:spcPts val="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a:p>
            <a:pPr indent="0" lvl="0" marL="0" marR="0" rtl="0" algn="l">
              <a:lnSpc>
                <a:spcPct val="100000"/>
              </a:lnSpc>
              <a:spcBef>
                <a:spcPts val="1200"/>
              </a:spcBef>
              <a:spcAft>
                <a:spcPts val="0"/>
              </a:spcAft>
              <a:buClr>
                <a:srgbClr val="000000"/>
              </a:buClr>
              <a:buSzPts val="3200"/>
              <a:buFont typeface="Times"/>
              <a:buNone/>
            </a:pPr>
            <a:r>
              <a:t/>
            </a:r>
            <a:endParaRPr b="0" i="0" sz="3200" u="none" cap="none" strike="noStrike">
              <a:solidFill>
                <a:srgbClr val="000000"/>
              </a:solidFill>
              <a:latin typeface="Times"/>
              <a:ea typeface="Times"/>
              <a:cs typeface="Times"/>
              <a:sym typeface="Times"/>
            </a:endParaRPr>
          </a:p>
        </p:txBody>
      </p:sp>
      <p:sp>
        <p:nvSpPr>
          <p:cNvPr id="1209" name="Google Shape;1209;p101"/>
          <p:cNvSpPr txBox="1"/>
          <p:nvPr/>
        </p:nvSpPr>
        <p:spPr>
          <a:xfrm>
            <a:off x="998110" y="3680944"/>
            <a:ext cx="15540718" cy="5386575"/>
          </a:xfrm>
          <a:prstGeom prst="rect">
            <a:avLst/>
          </a:prstGeom>
          <a:noFill/>
          <a:ln>
            <a:noFill/>
          </a:ln>
        </p:spPr>
        <p:txBody>
          <a:bodyPr anchorCtr="0" anchor="t" bIns="45700" lIns="45700" spcFirstLastPara="1" rIns="45700" wrap="square" tIns="45700">
            <a:spAutoFit/>
          </a:bodyPr>
          <a:lstStyle/>
          <a:p>
            <a:pPr indent="-320842" lvl="0" marL="320842"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Certain populations are </a:t>
            </a:r>
            <a:r>
              <a:rPr b="1" i="0" lang="en-US" sz="3200" u="none" cap="none" strike="noStrike">
                <a:solidFill>
                  <a:srgbClr val="000000"/>
                </a:solidFill>
                <a:latin typeface="Times"/>
                <a:ea typeface="Times"/>
                <a:cs typeface="Times"/>
                <a:sym typeface="Times"/>
              </a:rPr>
              <a:t>more vulnerable to foodborne illness</a:t>
            </a:r>
            <a:r>
              <a:rPr b="0" i="0" lang="en-US" sz="3200" u="none" cap="none" strike="noStrike">
                <a:solidFill>
                  <a:srgbClr val="000000"/>
                </a:solidFill>
                <a:latin typeface="Times"/>
                <a:ea typeface="Times"/>
                <a:cs typeface="Times"/>
                <a:sym typeface="Times"/>
              </a:rPr>
              <a:t> due to </a:t>
            </a:r>
            <a:r>
              <a:rPr b="1" i="0" lang="en-US" sz="3200" u="none" cap="none" strike="noStrike">
                <a:solidFill>
                  <a:srgbClr val="000000"/>
                </a:solidFill>
                <a:latin typeface="Times"/>
                <a:ea typeface="Times"/>
                <a:cs typeface="Times"/>
                <a:sym typeface="Times"/>
              </a:rPr>
              <a:t>weakened immunity, altered physiology, reduced stomach acid, or limited food safety control</a:t>
            </a:r>
            <a:r>
              <a:rPr b="0" i="0" lang="en-US" sz="3200" u="none" cap="none" strike="noStrike">
                <a:solidFill>
                  <a:srgbClr val="000000"/>
                </a:solidFill>
                <a:latin typeface="Times"/>
                <a:ea typeface="Times"/>
                <a:cs typeface="Times"/>
                <a:sym typeface="Times"/>
              </a:rPr>
              <a:t>. Identification of these groups is essential for </a:t>
            </a:r>
            <a:r>
              <a:rPr b="1" i="0" lang="en-US" sz="3200" u="none" cap="none" strike="noStrike">
                <a:solidFill>
                  <a:srgbClr val="000000"/>
                </a:solidFill>
                <a:latin typeface="Times"/>
                <a:ea typeface="Times"/>
                <a:cs typeface="Times"/>
                <a:sym typeface="Times"/>
              </a:rPr>
              <a:t>targeted prevention, counseling, and policy protection</a:t>
            </a:r>
            <a:r>
              <a:rPr b="0" i="0" lang="en-US" sz="3200" u="none" cap="none" strike="noStrike">
                <a:solidFill>
                  <a:srgbClr val="000000"/>
                </a:solidFill>
                <a:latin typeface="Times"/>
                <a:ea typeface="Times"/>
                <a:cs typeface="Times"/>
                <a:sym typeface="Times"/>
              </a:rPr>
              <a:t>.</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200"/>
              </a:spcBef>
              <a:spcAft>
                <a:spcPts val="0"/>
              </a:spcAft>
              <a:buClr>
                <a:srgbClr val="000000"/>
              </a:buClr>
              <a:buSzPts val="1800"/>
              <a:buFont typeface="Times"/>
              <a:buNone/>
            </a:pPr>
            <a:r>
              <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1400"/>
              </a:spcBef>
              <a:spcAft>
                <a:spcPts val="0"/>
              </a:spcAft>
              <a:buClr>
                <a:srgbClr val="000000"/>
              </a:buClr>
              <a:buSzPts val="3200"/>
              <a:buFont typeface="Times"/>
              <a:buNone/>
            </a:pPr>
            <a:r>
              <a:rPr b="1" i="0" lang="en-US" sz="3200" u="none" cap="none" strike="noStrike">
                <a:solidFill>
                  <a:srgbClr val="000000"/>
                </a:solidFill>
                <a:latin typeface="Times"/>
                <a:ea typeface="Times"/>
                <a:cs typeface="Times"/>
                <a:sym typeface="Times"/>
              </a:rPr>
              <a:t>Clinical &amp; Public Health Applications</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Nutrition professionals</a:t>
            </a:r>
            <a:r>
              <a:rPr b="0" i="0" lang="en-US" sz="3200" u="none" cap="none" strike="noStrike">
                <a:solidFill>
                  <a:srgbClr val="000000"/>
                </a:solidFill>
                <a:latin typeface="Times"/>
                <a:ea typeface="Times"/>
                <a:cs typeface="Times"/>
                <a:sym typeface="Times"/>
              </a:rPr>
              <a:t> should assess food safety risk as part of intake</a:t>
            </a:r>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Education must be population-specific</a:t>
            </a:r>
            <a:r>
              <a:rPr b="0" i="0" lang="en-US" sz="3200" u="none" cap="none" strike="noStrike">
                <a:solidFill>
                  <a:srgbClr val="000000"/>
                </a:solidFill>
                <a:latin typeface="Times"/>
                <a:ea typeface="Times"/>
                <a:cs typeface="Times"/>
                <a:sym typeface="Times"/>
              </a:rPr>
              <a:t>, not one-size-fits-all</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3200"/>
              <a:buFont typeface="Times"/>
              <a:buChar char="•"/>
            </a:pPr>
            <a:r>
              <a:rPr b="1" i="0" lang="en-US" sz="3200" u="none" cap="none" strike="noStrike">
                <a:solidFill>
                  <a:srgbClr val="000000"/>
                </a:solidFill>
                <a:latin typeface="Times"/>
                <a:ea typeface="Times"/>
                <a:cs typeface="Times"/>
                <a:sym typeface="Times"/>
              </a:rPr>
              <a:t>High-risk groups require stricter food avoidance guidance</a:t>
            </a:r>
            <a:r>
              <a:rPr b="0" i="0" lang="en-US" sz="3200" u="none" cap="none" strike="noStrike">
                <a:solidFill>
                  <a:srgbClr val="000000"/>
                </a:solidFill>
                <a:latin typeface="Times"/>
                <a:ea typeface="Times"/>
                <a:cs typeface="Times"/>
                <a:sym typeface="Times"/>
              </a:rPr>
              <a:t>, not just general advice</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sp>
        <p:nvSpPr>
          <p:cNvPr id="1214" name="Google Shape;1214;p103"/>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15" name="Google Shape;1215;p103"/>
          <p:cNvGrpSpPr/>
          <p:nvPr/>
        </p:nvGrpSpPr>
        <p:grpSpPr>
          <a:xfrm>
            <a:off x="-528020" y="-83715"/>
            <a:ext cx="19048363" cy="3086121"/>
            <a:chOff x="-3" y="-1"/>
            <a:chExt cx="19048361" cy="3086120"/>
          </a:xfrm>
        </p:grpSpPr>
        <p:sp>
          <p:nvSpPr>
            <p:cNvPr id="1216" name="Google Shape;1216;p103"/>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17" name="Google Shape;1217;p103"/>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18" name="Google Shape;1218;p103"/>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Common Risk Factors Across Populations</a:t>
            </a:r>
            <a:endParaRPr/>
          </a:p>
        </p:txBody>
      </p:sp>
      <p:sp>
        <p:nvSpPr>
          <p:cNvPr id="1219" name="Google Shape;1219;p10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0" name="Google Shape;1220;p103"/>
          <p:cNvSpPr txBox="1"/>
          <p:nvPr/>
        </p:nvSpPr>
        <p:spPr>
          <a:xfrm>
            <a:off x="1348519" y="3906855"/>
            <a:ext cx="7038138" cy="3749037"/>
          </a:xfrm>
          <a:prstGeom prst="rect">
            <a:avLst/>
          </a:prstGeom>
          <a:noFill/>
          <a:ln>
            <a:noFill/>
          </a:ln>
        </p:spPr>
        <p:txBody>
          <a:bodyPr anchorCtr="0" anchor="t" bIns="45700" lIns="45700" spcFirstLastPara="1" rIns="45700" wrap="square" tIns="45700">
            <a:spAutoFit/>
          </a:bodyPr>
          <a:lstStyle/>
          <a:p>
            <a:pPr indent="-317500" lvl="0" marL="457200" marR="0" rtl="0" algn="l">
              <a:lnSpc>
                <a:spcPct val="100000"/>
              </a:lnSpc>
              <a:spcBef>
                <a:spcPts val="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Reduced immune function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Reduced gastric acidity</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Inadequate food storage or refrigeration</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Limited food safety knowledge</a:t>
            </a:r>
            <a:endParaRPr/>
          </a:p>
          <a:p>
            <a:pPr indent="-317500" lvl="0" marL="457200" marR="0" rtl="0" algn="l">
              <a:lnSpc>
                <a:spcPct val="100000"/>
              </a:lnSpc>
              <a:spcBef>
                <a:spcPts val="1200"/>
              </a:spcBef>
              <a:spcAft>
                <a:spcPts val="0"/>
              </a:spcAft>
              <a:buClr>
                <a:srgbClr val="000000"/>
              </a:buClr>
              <a:buSzPts val="3200"/>
              <a:buFont typeface="Times"/>
              <a:buChar char="•"/>
            </a:pPr>
            <a:r>
              <a:rPr b="0" i="0" lang="en-US" sz="3200" u="none" cap="none" strike="noStrike">
                <a:solidFill>
                  <a:srgbClr val="000000"/>
                </a:solidFill>
                <a:latin typeface="Times"/>
                <a:ea typeface="Times"/>
                <a:cs typeface="Times"/>
                <a:sym typeface="Times"/>
              </a:rPr>
              <a:t>Reliance on others for food preparation</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105"/>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26" name="Google Shape;1226;p105"/>
          <p:cNvGrpSpPr/>
          <p:nvPr/>
        </p:nvGrpSpPr>
        <p:grpSpPr>
          <a:xfrm>
            <a:off x="-528020" y="-83715"/>
            <a:ext cx="19048363" cy="3086121"/>
            <a:chOff x="-3" y="-1"/>
            <a:chExt cx="19048361" cy="3086120"/>
          </a:xfrm>
        </p:grpSpPr>
        <p:sp>
          <p:nvSpPr>
            <p:cNvPr id="1227" name="Google Shape;1227;p105"/>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28" name="Google Shape;1228;p105"/>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29" name="Google Shape;1229;p105"/>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High-Risk Population → Prohibited Foods → Safer Alternatives</a:t>
            </a:r>
            <a:endParaRPr/>
          </a:p>
        </p:txBody>
      </p:sp>
      <p:sp>
        <p:nvSpPr>
          <p:cNvPr id="1230" name="Google Shape;1230;p10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31" name="Google Shape;1231;p105"/>
          <p:cNvGraphicFramePr/>
          <p:nvPr/>
        </p:nvGraphicFramePr>
        <p:xfrm>
          <a:off x="345696" y="3115903"/>
          <a:ext cx="3000000" cy="3000000"/>
        </p:xfrm>
        <a:graphic>
          <a:graphicData uri="http://schemas.openxmlformats.org/drawingml/2006/table">
            <a:tbl>
              <a:tblPr bandRow="1">
                <a:noFill/>
                <a:tableStyleId>{81BB50B0-6FA8-4905-9805-7646F599B48B}</a:tableStyleId>
              </a:tblPr>
              <a:tblGrid>
                <a:gridCol w="2858475"/>
                <a:gridCol w="7228350"/>
                <a:gridCol w="1666725"/>
                <a:gridCol w="5547400"/>
              </a:tblGrid>
              <a:tr h="309350">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High-Risk Population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Foods to Avoid (Prohibited / High-Risk)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Why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Safer Alternatives</a:t>
                      </a:r>
                      <a:endParaRPr/>
                    </a:p>
                  </a:txBody>
                  <a:tcPr marT="12700" marB="12700" marR="12700" marL="12700" anchor="ctr"/>
                </a:tc>
              </a:tr>
              <a:tr h="6960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Pregnant individuals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Deli meats &amp; hot dogs (unheated), soft cheeses (Brie, feta, queso fresco), raw milk, raw sprouts, raw/undercooked seafood, refrigerated smoked fish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t>Listeria</a:t>
                      </a:r>
                      <a:r>
                        <a:rPr lang="en-US" sz="1600" u="none" cap="none" strike="noStrike">
                          <a:latin typeface="Times"/>
                          <a:ea typeface="Times"/>
                          <a:cs typeface="Times"/>
                          <a:sym typeface="Times"/>
                        </a:rPr>
                        <a:t>, toxoplasmosis, mercury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Heat deli meats to steaming; pasteurized hard cheeses; cooked seafood; canned or shelf-stable fish (low-mercury)</a:t>
                      </a:r>
                      <a:endParaRPr/>
                    </a:p>
                  </a:txBody>
                  <a:tcPr marT="12700" marB="12700" marR="12700" marL="12700" anchor="ctr"/>
                </a:tc>
              </a:tr>
              <a:tr h="6960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Infants &amp; young children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Raw eggs, raw milk/juice, undercooked meats, honey (&lt;1 yr)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Salmonella, E. coli, botulism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Fully cooked eggs/meats; pasteurized dairy/juice; age-appropriate textures</a:t>
                      </a:r>
                      <a:endParaRPr/>
                    </a:p>
                  </a:txBody>
                  <a:tcPr marT="12700" marB="12700" marR="12700" marL="12700" anchor="ctr"/>
                </a:tc>
              </a:tr>
              <a:tr h="6960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Older adults (≥65 yrs)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Unheated deli meats, soft cheeses, raw seafood, leftovers &gt;3–4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Listeria, norovirus, dehydration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Freshly cooked proteins; pasteurized cheeses; reheated leftovers to 165°F</a:t>
                      </a:r>
                      <a:endParaRPr/>
                    </a:p>
                  </a:txBody>
                  <a:tcPr marT="12700" marB="12700" marR="12700" marL="12700" anchor="ctr"/>
                </a:tc>
              </a:tr>
              <a:tr h="6960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t>Immunocompromised</a:t>
                      </a:r>
                      <a:r>
                        <a:rPr lang="en-US" sz="1600" u="none" cap="none" strike="noStrike">
                          <a:latin typeface="Times"/>
                          <a:ea typeface="Times"/>
                          <a:cs typeface="Times"/>
                          <a:sym typeface="Times"/>
                        </a:rPr>
                        <a:t> (chemo, transplant, HIV, steroids)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Raw/rare meats &amp; eggs, unpasteurized dairy/juice, raw sprouts, salad bars, buffets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Opportunistic infections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Fully cooked foods; pasteurized products; freshly prepared meals</a:t>
                      </a:r>
                      <a:endParaRPr/>
                    </a:p>
                  </a:txBody>
                  <a:tcPr marT="12700" marB="12700" marR="12700" marL="12700" anchor="ctr"/>
                </a:tc>
              </a:tr>
              <a:tr h="479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Chronic kidney disease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Raw seafood, unpasteurized dairy, high-sodium cured meats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Infection risk; sodium load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Cooked fish/poultry; low-sodium fresh proteins</a:t>
                      </a:r>
                      <a:endParaRPr/>
                    </a:p>
                  </a:txBody>
                  <a:tcPr marT="12700" marB="12700" marR="12700" marL="12700" anchor="ctr"/>
                </a:tc>
              </a:tr>
              <a:tr h="479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Liver disease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Raw shellfish (esp. oysters), alcohol-containing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t>Vibrio</a:t>
                      </a:r>
                      <a:r>
                        <a:rPr lang="en-US" sz="1600" u="none" cap="none" strike="noStrike">
                          <a:latin typeface="Times"/>
                          <a:ea typeface="Times"/>
                          <a:cs typeface="Times"/>
                          <a:sym typeface="Times"/>
                        </a:rPr>
                        <a:t> risk; hepatic stress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Fully cooked seafood; alcohol-free preparations</a:t>
                      </a:r>
                      <a:endParaRPr/>
                    </a:p>
                  </a:txBody>
                  <a:tcPr marT="12700" marB="12700" marR="12700" marL="12700" anchor="ctr"/>
                </a:tc>
              </a:tr>
              <a:tr h="479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GI disorders / IBD flares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Raw produce, undercooked foods, unpasteurized items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Impaired gut barrier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Well-cooked vegetables; peeled fruits; soft proteins</a:t>
                      </a:r>
                      <a:endParaRPr/>
                    </a:p>
                  </a:txBody>
                  <a:tcPr marT="12700" marB="12700" marR="12700" marL="12700" anchor="ctr"/>
                </a:tc>
              </a:tr>
              <a:tr h="479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Food-insecure populations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Expired foods, dented/bulging cans, unrefrigerated perishables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Spoilage, toxin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Frozen produce; shelf-stable pasteurized foods; food safety education</a:t>
                      </a:r>
                      <a:endParaRPr/>
                    </a:p>
                  </a:txBody>
                  <a:tcPr marT="12700" marB="12700" marR="12700" marL="12700" anchor="ctr"/>
                </a:tc>
              </a:tr>
              <a:tr h="69602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Institutionalized populations</a:t>
                      </a:r>
                      <a:r>
                        <a:rPr b="0" lang="en-US" sz="1600" u="none" cap="none" strike="noStrike"/>
                        <a:t> (nursing homes, hospitals)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Buffet foods, cold-held proteins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Outbreak amplification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Cook-to-order meals; strict holding temperatures</a:t>
                      </a:r>
                      <a:endParaRPr/>
                    </a:p>
                  </a:txBody>
                  <a:tcPr marT="12700" marB="12700" marR="12700" marL="12700" anchor="ctr"/>
                </a:tc>
              </a:tr>
              <a:tr h="479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Travelers (high-risk regions)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Tap water, ice, street food, raw produce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Waterborne pathogens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Bottled/treated water; peeled fruits; fully cooked foods</a:t>
                      </a:r>
                      <a:endParaRPr/>
                    </a:p>
                  </a:txBody>
                  <a:tcPr marT="12700" marB="12700" marR="12700" marL="12700" anchor="ctr"/>
                </a:tc>
              </a:tr>
              <a:tr h="479475">
                <a:tc>
                  <a:txBody>
                    <a:bodyPr/>
                    <a:lstStyle/>
                    <a:p>
                      <a:pPr indent="0" lvl="0" marL="0" marR="0" rtl="0" algn="ctr">
                        <a:lnSpc>
                          <a:spcPct val="100000"/>
                        </a:lnSpc>
                        <a:spcBef>
                          <a:spcPts val="0"/>
                        </a:spcBef>
                        <a:spcAft>
                          <a:spcPts val="0"/>
                        </a:spcAft>
                        <a:buClr>
                          <a:schemeClr val="dk1"/>
                        </a:buClr>
                        <a:buSzPts val="1600"/>
                        <a:buFont typeface="Times"/>
                        <a:buNone/>
                      </a:pPr>
                      <a:r>
                        <a:rPr b="1" lang="en-US" sz="1600" u="none" cap="none" strike="noStrike">
                          <a:latin typeface="Times"/>
                          <a:ea typeface="Times"/>
                          <a:cs typeface="Times"/>
                          <a:sym typeface="Times"/>
                        </a:rPr>
                        <a:t>Food service workers (ill)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Handling ready-to-eat foods while symptomatic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Norovirus spread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600"/>
                        <a:buFont typeface="Times"/>
                        <a:buNone/>
                      </a:pPr>
                      <a:r>
                        <a:rPr lang="en-US" sz="1600" u="none" cap="none" strike="noStrike">
                          <a:latin typeface="Times"/>
                          <a:ea typeface="Times"/>
                          <a:cs typeface="Times"/>
                          <a:sym typeface="Times"/>
                        </a:rPr>
                        <a:t>Exclusion until symptom-free; strict hand hygiene</a:t>
                      </a:r>
                      <a:endParaRPr/>
                    </a:p>
                  </a:txBody>
                  <a:tcPr marT="12700" marB="12700" marR="12700" marL="12700" anchor="ctr"/>
                </a:tc>
              </a:tr>
            </a:tbl>
          </a:graphicData>
        </a:graphic>
      </p:graphicFrame>
      <p:sp>
        <p:nvSpPr>
          <p:cNvPr id="1232" name="Google Shape;1232;p105"/>
          <p:cNvSpPr/>
          <p:nvPr/>
        </p:nvSpPr>
        <p:spPr>
          <a:xfrm>
            <a:off x="16512875" y="1457763"/>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sp>
        <p:nvSpPr>
          <p:cNvPr id="1237" name="Google Shape;1237;p106"/>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38" name="Google Shape;1238;p106"/>
          <p:cNvGrpSpPr/>
          <p:nvPr/>
        </p:nvGrpSpPr>
        <p:grpSpPr>
          <a:xfrm>
            <a:off x="-528020" y="-83715"/>
            <a:ext cx="19048363" cy="3086121"/>
            <a:chOff x="-3" y="-1"/>
            <a:chExt cx="19048361" cy="3086120"/>
          </a:xfrm>
        </p:grpSpPr>
        <p:sp>
          <p:nvSpPr>
            <p:cNvPr id="1239" name="Google Shape;1239;p106"/>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40" name="Google Shape;1240;p106"/>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41" name="Google Shape;1241;p106"/>
          <p:cNvSpPr txBox="1"/>
          <p:nvPr/>
        </p:nvSpPr>
        <p:spPr>
          <a:xfrm>
            <a:off x="954286"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High-Risk Food Exposure Mapping Related to High Risk Populations</a:t>
            </a:r>
            <a:endParaRPr/>
          </a:p>
        </p:txBody>
      </p:sp>
      <p:sp>
        <p:nvSpPr>
          <p:cNvPr id="1242" name="Google Shape;1242;p106"/>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243" name="Google Shape;1243;p106"/>
          <p:cNvGraphicFramePr/>
          <p:nvPr/>
        </p:nvGraphicFramePr>
        <p:xfrm>
          <a:off x="357334" y="3008091"/>
          <a:ext cx="3000000" cy="3000000"/>
        </p:xfrm>
        <a:graphic>
          <a:graphicData uri="http://schemas.openxmlformats.org/drawingml/2006/table">
            <a:tbl>
              <a:tblPr bandRow="1">
                <a:noFill/>
                <a:tableStyleId>{81BB50B0-6FA8-4905-9805-7646F599B48B}</a:tableStyleId>
              </a:tblPr>
              <a:tblGrid>
                <a:gridCol w="3126950"/>
                <a:gridCol w="2971475"/>
                <a:gridCol w="2194775"/>
                <a:gridCol w="5542925"/>
                <a:gridCol w="3737225"/>
              </a:tblGrid>
              <a:tr h="3971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High-Risk Food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Common Pathogen(s)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Typical Incubation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Key Clinical 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High-Risk Populations of Concern</a:t>
                      </a:r>
                      <a:endParaRPr/>
                    </a:p>
                  </a:txBody>
                  <a:tcPr marT="12700" marB="12700" marR="12700" marL="12700" anchor="ctr"/>
                </a:tc>
              </a:tr>
              <a:tr h="6223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Unheated deli meats &amp; hot dogs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Listeria monocytogenes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3–30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Fever, myalgias, headache; may progress to meningitis or fetal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Pregnant, older adults, immunocompromised</a:t>
                      </a:r>
                      <a:endParaRPr/>
                    </a:p>
                  </a:txBody>
                  <a:tcPr marT="12700" marB="12700" marR="12700" marL="12700" anchor="ctr"/>
                </a:tc>
              </a:tr>
              <a:tr h="3971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Soft cheeses (unpasteurized)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Listeria</a:t>
                      </a:r>
                      <a:r>
                        <a:rPr i="0" lang="en-US" sz="1800" u="none" cap="none" strike="noStrike"/>
                        <a:t>, </a:t>
                      </a:r>
                      <a:r>
                        <a:rPr i="1" lang="en-US" sz="1800" u="none" cap="none" strike="noStrike">
                          <a:latin typeface="Times"/>
                          <a:ea typeface="Times"/>
                          <a:cs typeface="Times"/>
                          <a:sym typeface="Times"/>
                        </a:rPr>
                        <a:t>Salmonella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Days–weeks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Flu-like illness, diarrhea; pregnancy complications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Pregnant, immunocompromised</a:t>
                      </a:r>
                      <a:endParaRPr/>
                    </a:p>
                  </a:txBody>
                  <a:tcPr marT="12700" marB="12700" marR="12700" marL="12700" anchor="ctr"/>
                </a:tc>
              </a:tr>
              <a:tr h="3971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Raw or undercooked poultry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Salmonella</a:t>
                      </a:r>
                      <a:r>
                        <a:rPr i="0" lang="en-US" sz="1800" u="none" cap="none" strike="noStrike"/>
                        <a:t>, </a:t>
                      </a:r>
                      <a:r>
                        <a:rPr i="1" lang="en-US" sz="1800" u="none" cap="none" strike="noStrike">
                          <a:latin typeface="Times"/>
                          <a:ea typeface="Times"/>
                          <a:cs typeface="Times"/>
                          <a:sym typeface="Times"/>
                        </a:rPr>
                        <a:t>Campylobacter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1–7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Diarrhea (often inflammatory), fever, abdominal pain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Children, elderly</a:t>
                      </a:r>
                      <a:endParaRPr/>
                    </a:p>
                  </a:txBody>
                  <a:tcPr marT="12700" marB="12700" marR="12700" marL="12700" anchor="ctr"/>
                </a:tc>
              </a:tr>
              <a:tr h="6223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Raw or undercooked ground beef</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E. coli</a:t>
                      </a:r>
                      <a:r>
                        <a:rPr i="0" lang="en-US" sz="1800" u="none" cap="none" strike="noStrike"/>
                        <a:t> (STEC)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1–4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Bloody diarrhea, abdominal cramps; risk of HUS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Children, older adults</a:t>
                      </a:r>
                      <a:endParaRPr/>
                    </a:p>
                  </a:txBody>
                  <a:tcPr marT="12700" marB="12700" marR="12700" marL="12700" anchor="ctr"/>
                </a:tc>
              </a:tr>
              <a:tr h="3302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Raw eggs / runny yolks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Salmonella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6–48 hours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Diarrhea, fever, vomiting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Infants, elderly</a:t>
                      </a:r>
                      <a:endParaRPr/>
                    </a:p>
                  </a:txBody>
                  <a:tcPr marT="12700" marB="12700" marR="12700" marL="12700" anchor="ctr"/>
                </a:tc>
              </a:tr>
              <a:tr h="3971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Raw shellfish (oysters)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Vibrio</a:t>
                      </a:r>
                      <a:r>
                        <a:rPr i="0" lang="en-US" sz="1800" u="none" cap="none" strike="noStrike"/>
                        <a:t> spp.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Hours–3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Watery diarrhea, severe dehydration; sepsis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Liver disease, immunocompromised</a:t>
                      </a:r>
                      <a:endParaRPr/>
                    </a:p>
                  </a:txBody>
                  <a:tcPr marT="12700" marB="12700" marR="12700" marL="12700" anchor="ctr"/>
                </a:tc>
              </a:tr>
              <a:tr h="3971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Refrigerated smoked seafood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Listeria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Days–weeks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Fever, neurologic symptoms in severe cases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Pregnant, elderly</a:t>
                      </a:r>
                      <a:endParaRPr/>
                    </a:p>
                  </a:txBody>
                  <a:tcPr marT="12700" marB="12700" marR="12700" marL="12700" anchor="ctr"/>
                </a:tc>
              </a:tr>
              <a:tr h="6223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Unpasteurized milk or juice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Salmonella</a:t>
                      </a:r>
                      <a:r>
                        <a:rPr i="0" lang="en-US" sz="1800" u="none" cap="none" strike="noStrike"/>
                        <a:t>, </a:t>
                      </a:r>
                      <a:r>
                        <a:rPr i="1" lang="en-US" sz="1800" u="none" cap="none" strike="noStrike">
                          <a:latin typeface="Times"/>
                          <a:ea typeface="Times"/>
                          <a:cs typeface="Times"/>
                          <a:sym typeface="Times"/>
                        </a:rPr>
                        <a:t>E. coli</a:t>
                      </a:r>
                      <a:r>
                        <a:rPr i="0" lang="en-US" sz="1800" u="none" cap="none" strike="noStrike"/>
                        <a:t>, </a:t>
                      </a:r>
                      <a:r>
                        <a:rPr i="1" lang="en-US" sz="1800" u="none" cap="none" strike="noStrike">
                          <a:latin typeface="Times"/>
                          <a:ea typeface="Times"/>
                          <a:cs typeface="Times"/>
                          <a:sym typeface="Times"/>
                        </a:rPr>
                        <a:t>Campylobacter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1–7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Diarrhea, vomiting, fever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Children, pregnant</a:t>
                      </a:r>
                      <a:endParaRPr/>
                    </a:p>
                  </a:txBody>
                  <a:tcPr marT="12700" marB="12700" marR="12700" marL="12700" anchor="ctr"/>
                </a:tc>
              </a:tr>
              <a:tr h="3302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Raw sprouts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E. coli</a:t>
                      </a:r>
                      <a:r>
                        <a:rPr i="0" lang="en-US" sz="1800" u="none" cap="none" strike="noStrike"/>
                        <a:t>, </a:t>
                      </a:r>
                      <a:r>
                        <a:rPr i="1" lang="en-US" sz="1800" u="none" cap="none" strike="noStrike">
                          <a:latin typeface="Times"/>
                          <a:ea typeface="Times"/>
                          <a:cs typeface="Times"/>
                          <a:sym typeface="Times"/>
                        </a:rPr>
                        <a:t>Salmonella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2–5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Diarrhea, cramping, fever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All high-risk groups</a:t>
                      </a:r>
                      <a:endParaRPr/>
                    </a:p>
                  </a:txBody>
                  <a:tcPr marT="12700" marB="12700" marR="12700" marL="12700" anchor="ctr"/>
                </a:tc>
              </a:tr>
              <a:tr h="3971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Improperly canned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Clostridium botulinum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12–72 hours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Blurred vision, dysphagia, muscle weakness, paralysis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All populations (medical emergency)</a:t>
                      </a:r>
                      <a:endParaRPr/>
                    </a:p>
                  </a:txBody>
                  <a:tcPr marT="12700" marB="12700" marR="12700" marL="12700" anchor="ctr"/>
                </a:tc>
              </a:tr>
              <a:tr h="6223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Cooked rice or pasta held warm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Bacillus cereus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1–6 hours (vomiting type)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Rapid-onset vomiting or diarrhea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All populations</a:t>
                      </a:r>
                      <a:endParaRPr/>
                    </a:p>
                  </a:txBody>
                  <a:tcPr marT="12700" marB="12700" marR="12700" marL="12700" anchor="ctr"/>
                </a:tc>
              </a:tr>
              <a:tr h="6223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Cream-filled pastries, potato salads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Staphylococcus aureus</a:t>
                      </a:r>
                      <a:r>
                        <a:rPr i="0" lang="en-US" sz="1800" u="none" cap="none" strike="noStrike"/>
                        <a:t> (toxin)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1–6 hours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Sudden vomiting, nausea, cramps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All populations</a:t>
                      </a:r>
                      <a:endParaRPr/>
                    </a:p>
                  </a:txBody>
                  <a:tcPr marT="12700" marB="12700" marR="12700" marL="12700" anchor="ctr"/>
                </a:tc>
              </a:tr>
              <a:tr h="3971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Leafy greens (contaminated)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i="1" lang="en-US" sz="1800" u="none" cap="none" strike="noStrike">
                          <a:latin typeface="Times"/>
                          <a:ea typeface="Times"/>
                          <a:cs typeface="Times"/>
                          <a:sym typeface="Times"/>
                        </a:rPr>
                        <a:t>E. coli</a:t>
                      </a:r>
                      <a:r>
                        <a:rPr i="0" lang="en-US" sz="1800" u="none" cap="none" strike="noStrike"/>
                        <a:t>, </a:t>
                      </a:r>
                      <a:r>
                        <a:rPr i="1" lang="en-US" sz="1800" u="none" cap="none" strike="noStrike">
                          <a:latin typeface="Times"/>
                          <a:ea typeface="Times"/>
                          <a:cs typeface="Times"/>
                          <a:sym typeface="Times"/>
                        </a:rPr>
                        <a:t>Salmonella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1–5 days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Diarrhea, abdominal pain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Elderly, children</a:t>
                      </a:r>
                      <a:endParaRPr/>
                    </a:p>
                  </a:txBody>
                  <a:tcPr marT="12700" marB="12700" marR="12700" marL="12700" anchor="ctr"/>
                </a:tc>
              </a:tr>
              <a:tr h="622300">
                <a:tc>
                  <a:txBody>
                    <a:bodyPr/>
                    <a:lstStyle/>
                    <a:p>
                      <a:pPr indent="0" lvl="0" marL="0" marR="0" rtl="0" algn="ctr">
                        <a:lnSpc>
                          <a:spcPct val="100000"/>
                        </a:lnSpc>
                        <a:spcBef>
                          <a:spcPts val="0"/>
                        </a:spcBef>
                        <a:spcAft>
                          <a:spcPts val="0"/>
                        </a:spcAft>
                        <a:buClr>
                          <a:schemeClr val="dk1"/>
                        </a:buClr>
                        <a:buSzPts val="1800"/>
                        <a:buFont typeface="Times"/>
                        <a:buNone/>
                      </a:pPr>
                      <a:r>
                        <a:rPr b="1" lang="en-US" sz="1800" u="none" cap="none" strike="noStrike">
                          <a:latin typeface="Times"/>
                          <a:ea typeface="Times"/>
                          <a:cs typeface="Times"/>
                          <a:sym typeface="Times"/>
                        </a:rPr>
                        <a:t>Mold-contaminated grains/nuts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Mycotoxins (aflatoxin)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Chronic exposure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Liver injury, immune suppression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800"/>
                        <a:buFont typeface="Times"/>
                        <a:buNone/>
                      </a:pPr>
                      <a:r>
                        <a:rPr lang="en-US" sz="1800" u="none" cap="none" strike="noStrike">
                          <a:latin typeface="Times"/>
                          <a:ea typeface="Times"/>
                          <a:cs typeface="Times"/>
                          <a:sym typeface="Times"/>
                        </a:rPr>
                        <a:t>All (↑ risk in malnourished)</a:t>
                      </a:r>
                      <a:endParaRPr/>
                    </a:p>
                  </a:txBody>
                  <a:tcPr marT="12700" marB="12700" marR="12700" marL="12700" anchor="ctr"/>
                </a:tc>
              </a:tr>
            </a:tbl>
          </a:graphicData>
        </a:graphic>
      </p:graphicFrame>
      <p:sp>
        <p:nvSpPr>
          <p:cNvPr id="1244" name="Google Shape;1244;p106"/>
          <p:cNvSpPr/>
          <p:nvPr/>
        </p:nvSpPr>
        <p:spPr>
          <a:xfrm>
            <a:off x="16568975" y="973288"/>
            <a:ext cx="1361700" cy="13095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108"/>
          <p:cNvSpPr/>
          <p:nvPr/>
        </p:nvSpPr>
        <p:spPr>
          <a:xfrm rot="10800000">
            <a:off x="-147841" y="-3"/>
            <a:ext cx="18288006"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2800"/>
              <a:buFont typeface="Times"/>
              <a:buNone/>
            </a:pPr>
            <a:r>
              <a:t/>
            </a:r>
            <a:endParaRPr b="1" i="0" sz="2800" u="none" cap="none" strike="noStrike">
              <a:solidFill>
                <a:srgbClr val="000000"/>
              </a:solidFill>
              <a:latin typeface="Times"/>
              <a:ea typeface="Times"/>
              <a:cs typeface="Times"/>
              <a:sym typeface="Times"/>
            </a:endParaRPr>
          </a:p>
        </p:txBody>
      </p:sp>
      <p:grpSp>
        <p:nvGrpSpPr>
          <p:cNvPr id="1250" name="Google Shape;1250;p108"/>
          <p:cNvGrpSpPr/>
          <p:nvPr/>
        </p:nvGrpSpPr>
        <p:grpSpPr>
          <a:xfrm>
            <a:off x="-528020" y="-83715"/>
            <a:ext cx="19048363" cy="3086121"/>
            <a:chOff x="-3" y="-1"/>
            <a:chExt cx="19048361" cy="3086120"/>
          </a:xfrm>
        </p:grpSpPr>
        <p:sp>
          <p:nvSpPr>
            <p:cNvPr id="1251" name="Google Shape;1251;p108"/>
            <p:cNvSpPr/>
            <p:nvPr/>
          </p:nvSpPr>
          <p:spPr>
            <a:xfrm>
              <a:off x="-3" y="-1"/>
              <a:ext cx="19048361" cy="308612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35820"/>
                </a:lnSpc>
                <a:spcBef>
                  <a:spcPts val="0"/>
                </a:spcBef>
                <a:spcAft>
                  <a:spcPts val="0"/>
                </a:spcAft>
                <a:buClr>
                  <a:srgbClr val="FFFFFF"/>
                </a:buClr>
                <a:buSzPts val="6700"/>
                <a:buFont typeface="Poppins"/>
                <a:buNone/>
              </a:pPr>
              <a:r>
                <a:t/>
              </a:r>
              <a:endParaRPr b="0" i="0" sz="6700" u="none" cap="none" strike="noStrike">
                <a:solidFill>
                  <a:srgbClr val="FFFFFF"/>
                </a:solidFill>
                <a:latin typeface="Poppins"/>
                <a:ea typeface="Poppins"/>
                <a:cs typeface="Poppins"/>
                <a:sym typeface="Poppins"/>
              </a:endParaRPr>
            </a:p>
          </p:txBody>
        </p:sp>
        <p:sp>
          <p:nvSpPr>
            <p:cNvPr id="1252" name="Google Shape;1252;p108"/>
            <p:cNvSpPr txBox="1"/>
            <p:nvPr/>
          </p:nvSpPr>
          <p:spPr>
            <a:xfrm>
              <a:off x="-3" y="2"/>
              <a:ext cx="19048361" cy="1211687"/>
            </a:xfrm>
            <a:prstGeom prst="rect">
              <a:avLst/>
            </a:prstGeom>
            <a:noFill/>
            <a:ln>
              <a:noFill/>
            </a:ln>
          </p:spPr>
          <p:txBody>
            <a:bodyPr anchorCtr="0" anchor="t" bIns="45700" lIns="45700" spcFirstLastPara="1" rIns="45700" wrap="square" tIns="4570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 </a:t>
              </a:r>
              <a:endParaRPr/>
            </a:p>
          </p:txBody>
        </p:sp>
      </p:grpSp>
      <p:sp>
        <p:nvSpPr>
          <p:cNvPr id="1253" name="Google Shape;1253;p108"/>
          <p:cNvSpPr txBox="1"/>
          <p:nvPr/>
        </p:nvSpPr>
        <p:spPr>
          <a:xfrm>
            <a:off x="1179549" y="485687"/>
            <a:ext cx="16981341" cy="228471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Key Program-Specific Safety Principles</a:t>
            </a:r>
            <a:endParaRPr/>
          </a:p>
        </p:txBody>
      </p:sp>
      <p:sp>
        <p:nvSpPr>
          <p:cNvPr id="1254" name="Google Shape;1254;p10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5" name="Google Shape;1255;p108"/>
          <p:cNvSpPr txBox="1"/>
          <p:nvPr/>
        </p:nvSpPr>
        <p:spPr>
          <a:xfrm>
            <a:off x="923022" y="3281125"/>
            <a:ext cx="6875062" cy="6838336"/>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WIC</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Emphasizes </a:t>
            </a:r>
            <a:r>
              <a:rPr b="1" i="0" lang="en-US" sz="2400" u="none" cap="none" strike="noStrike">
                <a:solidFill>
                  <a:srgbClr val="000000"/>
                </a:solidFill>
                <a:latin typeface="Times"/>
                <a:ea typeface="Times"/>
                <a:cs typeface="Times"/>
                <a:sym typeface="Times"/>
              </a:rPr>
              <a:t>pasteurized dairy</a:t>
            </a:r>
            <a:r>
              <a:rPr b="0" i="0" lang="en-US" sz="2400" u="none" cap="none" strike="noStrike">
                <a:solidFill>
                  <a:srgbClr val="000000"/>
                </a:solidFill>
                <a:latin typeface="Times"/>
                <a:ea typeface="Times"/>
                <a:cs typeface="Times"/>
                <a:sym typeface="Times"/>
              </a:rPr>
              <a:t>, eggs, cereals, fruits/vegetables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Naturally aligns with </a:t>
            </a:r>
            <a:r>
              <a:rPr b="1" i="0" lang="en-US" sz="2400" u="none" cap="none" strike="noStrike">
                <a:solidFill>
                  <a:srgbClr val="000000"/>
                </a:solidFill>
                <a:latin typeface="Times"/>
                <a:ea typeface="Times"/>
                <a:cs typeface="Times"/>
                <a:sym typeface="Times"/>
              </a:rPr>
              <a:t>food safety for pregnancy, infancy, early childhood</a:t>
            </a:r>
            <a:endParaRPr b="0" i="0" sz="1800" u="none" cap="none" strike="noStrike">
              <a:solidFill>
                <a:srgbClr val="000000"/>
              </a:solidFill>
              <a:latin typeface="Helvetica Neue"/>
              <a:ea typeface="Helvetica Neue"/>
              <a:cs typeface="Helvetica Neue"/>
              <a:sym typeface="Helvetica Neue"/>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Limits access to high-risk foods (raw milk, deli meats)</a:t>
            </a:r>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SNAP</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Broad food eligibility → </a:t>
            </a:r>
            <a:r>
              <a:rPr b="1" i="0" lang="en-US" sz="2400" u="none" cap="none" strike="noStrike">
                <a:solidFill>
                  <a:srgbClr val="000000"/>
                </a:solidFill>
                <a:latin typeface="Times"/>
                <a:ea typeface="Times"/>
                <a:cs typeface="Times"/>
                <a:sym typeface="Times"/>
              </a:rPr>
              <a:t>education is critical</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Best safety-aligned choices:</a:t>
            </a:r>
            <a:endParaRPr/>
          </a:p>
          <a:p>
            <a:pPr indent="-317500" lvl="1" marL="9144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Frozen produce (often safer than fresh)</a:t>
            </a:r>
            <a:endParaRPr/>
          </a:p>
          <a:p>
            <a:pPr indent="-317500" lvl="1" marL="9144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Shelf-stable pasteurized proteins</a:t>
            </a:r>
            <a:endParaRPr/>
          </a:p>
          <a:p>
            <a:pPr indent="-317500" lvl="1" marL="9144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Ready-to-cook whole foods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SNAP-Ed fills the </a:t>
            </a:r>
            <a:r>
              <a:rPr b="1" i="0" lang="en-US" sz="2400" u="none" cap="none" strike="noStrike">
                <a:solidFill>
                  <a:srgbClr val="000000"/>
                </a:solidFill>
                <a:latin typeface="Times"/>
                <a:ea typeface="Times"/>
                <a:cs typeface="Times"/>
                <a:sym typeface="Times"/>
              </a:rPr>
              <a:t>food safety education gap</a:t>
            </a:r>
            <a:endParaRPr/>
          </a:p>
        </p:txBody>
      </p:sp>
      <p:sp>
        <p:nvSpPr>
          <p:cNvPr id="1256" name="Google Shape;1256;p108"/>
          <p:cNvSpPr txBox="1"/>
          <p:nvPr/>
        </p:nvSpPr>
        <p:spPr>
          <a:xfrm>
            <a:off x="8533752" y="3328959"/>
            <a:ext cx="8404190" cy="4867145"/>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Times"/>
                <a:ea typeface="Times"/>
                <a:cs typeface="Times"/>
                <a:sym typeface="Times"/>
              </a:rPr>
              <a:t>Institutional Feeding (Hospitals, LTC, Schools)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Governed by </a:t>
            </a:r>
            <a:r>
              <a:rPr b="1" i="0" lang="en-US" sz="2400" u="none" cap="none" strike="noStrike">
                <a:solidFill>
                  <a:srgbClr val="000000"/>
                </a:solidFill>
                <a:latin typeface="Times"/>
                <a:ea typeface="Times"/>
                <a:cs typeface="Times"/>
                <a:sym typeface="Times"/>
              </a:rPr>
              <a:t>HACCP</a:t>
            </a:r>
            <a:r>
              <a:rPr b="0" i="0" lang="en-US" sz="2400" u="none" cap="none" strike="noStrike">
                <a:solidFill>
                  <a:srgbClr val="000000"/>
                </a:solidFill>
                <a:latin typeface="Times"/>
                <a:ea typeface="Times"/>
                <a:cs typeface="Times"/>
                <a:sym typeface="Times"/>
              </a:rPr>
              <a:t>, state health codes, CMS/Joint Commission standards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Require:</a:t>
            </a:r>
            <a:endParaRPr/>
          </a:p>
          <a:p>
            <a:pPr indent="-317500" lvl="1" marL="9144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Pasteurized-only foods</a:t>
            </a:r>
            <a:endParaRPr/>
          </a:p>
          <a:p>
            <a:pPr indent="-317500" lvl="1" marL="9144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No raw/undercooked animal products</a:t>
            </a:r>
            <a:endParaRPr/>
          </a:p>
          <a:p>
            <a:pPr indent="-317500" lvl="1" marL="9144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Strict holding temperatures and reheating protocols</a:t>
            </a:r>
            <a:endParaRPr/>
          </a:p>
          <a:p>
            <a:pPr indent="-317500" lvl="0" marL="457200" marR="0" rtl="0" algn="l">
              <a:lnSpc>
                <a:spcPct val="100000"/>
              </a:lnSpc>
              <a:spcBef>
                <a:spcPts val="1200"/>
              </a:spcBef>
              <a:spcAft>
                <a:spcPts val="0"/>
              </a:spcAft>
              <a:buClr>
                <a:srgbClr val="000000"/>
              </a:buClr>
              <a:buSzPts val="2400"/>
              <a:buFont typeface="Times"/>
              <a:buChar char="•"/>
            </a:pPr>
            <a:r>
              <a:rPr b="0" i="0" lang="en-US" sz="2400" u="none" cap="none" strike="noStrike">
                <a:solidFill>
                  <a:srgbClr val="000000"/>
                </a:solidFill>
                <a:latin typeface="Times"/>
                <a:ea typeface="Times"/>
                <a:cs typeface="Times"/>
                <a:sym typeface="Times"/>
              </a:rPr>
              <a:t>Special diets (neutropenic, texture-modified) used for the highest-risk patients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