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media/image3.jpeg" ContentType="image/jpeg"/>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 id="356" r:id="rId108"/>
    <p:sldId id="357" r:id="rId109"/>
    <p:sldId id="358" r:id="rId110"/>
    <p:sldId id="359" r:id="rId111"/>
    <p:sldId id="360" r:id="rId112"/>
    <p:sldId id="361" r:id="rId113"/>
    <p:sldId id="362" r:id="rId114"/>
    <p:sldId id="363" r:id="rId115"/>
    <p:sldId id="364" r:id="rId116"/>
    <p:sldId id="365" r:id="rId117"/>
    <p:sldId id="366" r:id="rId118"/>
    <p:sldId id="367" r:id="rId119"/>
    <p:sldId id="368" r:id="rId120"/>
    <p:sldId id="369" r:id="rId121"/>
    <p:sldId id="370" r:id="rId122"/>
    <p:sldId id="371" r:id="rId123"/>
    <p:sldId id="372" r:id="rId124"/>
    <p:sldId id="373" r:id="rId125"/>
    <p:sldId id="374" r:id="rId126"/>
    <p:sldId id="375" r:id="rId127"/>
    <p:sldId id="376" r:id="rId128"/>
    <p:sldId id="377" r:id="rId129"/>
    <p:sldId id="378" r:id="rId130"/>
    <p:sldId id="379" r:id="rId131"/>
  </p:sldIdLst>
  <p:sldSz cx="18288000" cy="10287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1pPr>
    <a:lvl2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2pPr>
    <a:lvl3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3pPr>
    <a:lvl4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4pPr>
    <a:lvl5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 Id="rId62" Type="http://schemas.openxmlformats.org/officeDocument/2006/relationships/slide" Target="slides/slide55.xml"/><Relationship Id="rId63" Type="http://schemas.openxmlformats.org/officeDocument/2006/relationships/slide" Target="slides/slide56.xml"/><Relationship Id="rId64" Type="http://schemas.openxmlformats.org/officeDocument/2006/relationships/slide" Target="slides/slide57.xml"/><Relationship Id="rId65" Type="http://schemas.openxmlformats.org/officeDocument/2006/relationships/slide" Target="slides/slide58.xml"/><Relationship Id="rId66" Type="http://schemas.openxmlformats.org/officeDocument/2006/relationships/slide" Target="slides/slide59.xml"/><Relationship Id="rId67" Type="http://schemas.openxmlformats.org/officeDocument/2006/relationships/slide" Target="slides/slide60.xml"/><Relationship Id="rId68" Type="http://schemas.openxmlformats.org/officeDocument/2006/relationships/slide" Target="slides/slide61.xml"/><Relationship Id="rId69" Type="http://schemas.openxmlformats.org/officeDocument/2006/relationships/slide" Target="slides/slide62.xml"/><Relationship Id="rId70" Type="http://schemas.openxmlformats.org/officeDocument/2006/relationships/slide" Target="slides/slide63.xml"/><Relationship Id="rId71" Type="http://schemas.openxmlformats.org/officeDocument/2006/relationships/slide" Target="slides/slide64.xml"/><Relationship Id="rId72" Type="http://schemas.openxmlformats.org/officeDocument/2006/relationships/slide" Target="slides/slide65.xml"/><Relationship Id="rId73" Type="http://schemas.openxmlformats.org/officeDocument/2006/relationships/slide" Target="slides/slide66.xml"/><Relationship Id="rId74" Type="http://schemas.openxmlformats.org/officeDocument/2006/relationships/slide" Target="slides/slide67.xml"/><Relationship Id="rId75" Type="http://schemas.openxmlformats.org/officeDocument/2006/relationships/slide" Target="slides/slide68.xml"/><Relationship Id="rId76" Type="http://schemas.openxmlformats.org/officeDocument/2006/relationships/slide" Target="slides/slide69.xml"/><Relationship Id="rId77" Type="http://schemas.openxmlformats.org/officeDocument/2006/relationships/slide" Target="slides/slide70.xml"/><Relationship Id="rId78" Type="http://schemas.openxmlformats.org/officeDocument/2006/relationships/slide" Target="slides/slide71.xml"/><Relationship Id="rId79" Type="http://schemas.openxmlformats.org/officeDocument/2006/relationships/slide" Target="slides/slide72.xml"/><Relationship Id="rId80" Type="http://schemas.openxmlformats.org/officeDocument/2006/relationships/slide" Target="slides/slide73.xml"/><Relationship Id="rId81" Type="http://schemas.openxmlformats.org/officeDocument/2006/relationships/slide" Target="slides/slide74.xml"/><Relationship Id="rId82" Type="http://schemas.openxmlformats.org/officeDocument/2006/relationships/slide" Target="slides/slide75.xml"/><Relationship Id="rId83" Type="http://schemas.openxmlformats.org/officeDocument/2006/relationships/slide" Target="slides/slide76.xml"/><Relationship Id="rId84" Type="http://schemas.openxmlformats.org/officeDocument/2006/relationships/slide" Target="slides/slide77.xml"/><Relationship Id="rId85" Type="http://schemas.openxmlformats.org/officeDocument/2006/relationships/slide" Target="slides/slide78.xml"/><Relationship Id="rId86" Type="http://schemas.openxmlformats.org/officeDocument/2006/relationships/slide" Target="slides/slide79.xml"/><Relationship Id="rId87" Type="http://schemas.openxmlformats.org/officeDocument/2006/relationships/slide" Target="slides/slide80.xml"/><Relationship Id="rId88" Type="http://schemas.openxmlformats.org/officeDocument/2006/relationships/slide" Target="slides/slide81.xml"/><Relationship Id="rId89" Type="http://schemas.openxmlformats.org/officeDocument/2006/relationships/slide" Target="slides/slide82.xml"/><Relationship Id="rId90" Type="http://schemas.openxmlformats.org/officeDocument/2006/relationships/slide" Target="slides/slide83.xml"/><Relationship Id="rId91" Type="http://schemas.openxmlformats.org/officeDocument/2006/relationships/slide" Target="slides/slide84.xml"/><Relationship Id="rId92" Type="http://schemas.openxmlformats.org/officeDocument/2006/relationships/slide" Target="slides/slide85.xml"/><Relationship Id="rId93" Type="http://schemas.openxmlformats.org/officeDocument/2006/relationships/slide" Target="slides/slide86.xml"/><Relationship Id="rId94" Type="http://schemas.openxmlformats.org/officeDocument/2006/relationships/slide" Target="slides/slide87.xml"/><Relationship Id="rId95" Type="http://schemas.openxmlformats.org/officeDocument/2006/relationships/slide" Target="slides/slide88.xml"/><Relationship Id="rId96" Type="http://schemas.openxmlformats.org/officeDocument/2006/relationships/slide" Target="slides/slide89.xml"/><Relationship Id="rId97" Type="http://schemas.openxmlformats.org/officeDocument/2006/relationships/slide" Target="slides/slide90.xml"/><Relationship Id="rId98" Type="http://schemas.openxmlformats.org/officeDocument/2006/relationships/slide" Target="slides/slide91.xml"/><Relationship Id="rId99" Type="http://schemas.openxmlformats.org/officeDocument/2006/relationships/slide" Target="slides/slide92.xml"/><Relationship Id="rId100" Type="http://schemas.openxmlformats.org/officeDocument/2006/relationships/slide" Target="slides/slide93.xml"/><Relationship Id="rId101" Type="http://schemas.openxmlformats.org/officeDocument/2006/relationships/slide" Target="slides/slide94.xml"/><Relationship Id="rId102" Type="http://schemas.openxmlformats.org/officeDocument/2006/relationships/slide" Target="slides/slide95.xml"/><Relationship Id="rId103" Type="http://schemas.openxmlformats.org/officeDocument/2006/relationships/slide" Target="slides/slide96.xml"/><Relationship Id="rId104" Type="http://schemas.openxmlformats.org/officeDocument/2006/relationships/slide" Target="slides/slide97.xml"/><Relationship Id="rId105" Type="http://schemas.openxmlformats.org/officeDocument/2006/relationships/slide" Target="slides/slide98.xml"/><Relationship Id="rId106" Type="http://schemas.openxmlformats.org/officeDocument/2006/relationships/slide" Target="slides/slide99.xml"/><Relationship Id="rId107" Type="http://schemas.openxmlformats.org/officeDocument/2006/relationships/slide" Target="slides/slide100.xml"/><Relationship Id="rId108" Type="http://schemas.openxmlformats.org/officeDocument/2006/relationships/slide" Target="slides/slide101.xml"/><Relationship Id="rId109" Type="http://schemas.openxmlformats.org/officeDocument/2006/relationships/slide" Target="slides/slide102.xml"/><Relationship Id="rId110" Type="http://schemas.openxmlformats.org/officeDocument/2006/relationships/slide" Target="slides/slide103.xml"/><Relationship Id="rId111" Type="http://schemas.openxmlformats.org/officeDocument/2006/relationships/slide" Target="slides/slide104.xml"/><Relationship Id="rId112" Type="http://schemas.openxmlformats.org/officeDocument/2006/relationships/slide" Target="slides/slide105.xml"/><Relationship Id="rId113" Type="http://schemas.openxmlformats.org/officeDocument/2006/relationships/slide" Target="slides/slide106.xml"/><Relationship Id="rId114" Type="http://schemas.openxmlformats.org/officeDocument/2006/relationships/slide" Target="slides/slide107.xml"/><Relationship Id="rId115" Type="http://schemas.openxmlformats.org/officeDocument/2006/relationships/slide" Target="slides/slide108.xml"/><Relationship Id="rId116" Type="http://schemas.openxmlformats.org/officeDocument/2006/relationships/slide" Target="slides/slide109.xml"/><Relationship Id="rId117" Type="http://schemas.openxmlformats.org/officeDocument/2006/relationships/slide" Target="slides/slide110.xml"/><Relationship Id="rId118" Type="http://schemas.openxmlformats.org/officeDocument/2006/relationships/slide" Target="slides/slide111.xml"/><Relationship Id="rId119" Type="http://schemas.openxmlformats.org/officeDocument/2006/relationships/slide" Target="slides/slide112.xml"/><Relationship Id="rId120" Type="http://schemas.openxmlformats.org/officeDocument/2006/relationships/slide" Target="slides/slide113.xml"/><Relationship Id="rId121" Type="http://schemas.openxmlformats.org/officeDocument/2006/relationships/slide" Target="slides/slide114.xml"/><Relationship Id="rId122" Type="http://schemas.openxmlformats.org/officeDocument/2006/relationships/slide" Target="slides/slide115.xml"/><Relationship Id="rId123" Type="http://schemas.openxmlformats.org/officeDocument/2006/relationships/slide" Target="slides/slide116.xml"/><Relationship Id="rId124" Type="http://schemas.openxmlformats.org/officeDocument/2006/relationships/slide" Target="slides/slide117.xml"/><Relationship Id="rId125" Type="http://schemas.openxmlformats.org/officeDocument/2006/relationships/slide" Target="slides/slide118.xml"/><Relationship Id="rId126" Type="http://schemas.openxmlformats.org/officeDocument/2006/relationships/slide" Target="slides/slide119.xml"/><Relationship Id="rId127" Type="http://schemas.openxmlformats.org/officeDocument/2006/relationships/slide" Target="slides/slide120.xml"/><Relationship Id="rId128" Type="http://schemas.openxmlformats.org/officeDocument/2006/relationships/slide" Target="slides/slide121.xml"/><Relationship Id="rId129" Type="http://schemas.openxmlformats.org/officeDocument/2006/relationships/slide" Target="slides/slide122.xml"/><Relationship Id="rId130" Type="http://schemas.openxmlformats.org/officeDocument/2006/relationships/slide" Target="slides/slide123.xml"/><Relationship Id="rId131" Type="http://schemas.openxmlformats.org/officeDocument/2006/relationships/slide" Target="slides/slide124.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40.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41.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46.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47.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51.xml"/><Relationship Id="rId2" Type="http://schemas.openxmlformats.org/officeDocument/2006/relationships/notesMaster" Target="../notesMasters/notesMaster1.xml"/></Relationships>

</file>

<file path=ppt/notesSlides/_rels/notesSlide18.xml.rels><?xml version="1.0" encoding="UTF-8"?>
<Relationships xmlns="http://schemas.openxmlformats.org/package/2006/relationships"><Relationship Id="rId1" Type="http://schemas.openxmlformats.org/officeDocument/2006/relationships/slide" Target="../slides/slide52.xml"/><Relationship Id="rId2" Type="http://schemas.openxmlformats.org/officeDocument/2006/relationships/notesMaster" Target="../notesMasters/notesMaster1.xml"/></Relationships>

</file>

<file path=ppt/notesSlides/_rels/notesSlide19.xml.rels><?xml version="1.0" encoding="UTF-8"?>
<Relationships xmlns="http://schemas.openxmlformats.org/package/2006/relationships"><Relationship Id="rId1" Type="http://schemas.openxmlformats.org/officeDocument/2006/relationships/slide" Target="../slides/slide5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20.xml.rels><?xml version="1.0" encoding="UTF-8"?>
<Relationships xmlns="http://schemas.openxmlformats.org/package/2006/relationships"><Relationship Id="rId1" Type="http://schemas.openxmlformats.org/officeDocument/2006/relationships/slide" Target="../slides/slide54.xml"/><Relationship Id="rId2" Type="http://schemas.openxmlformats.org/officeDocument/2006/relationships/notesMaster" Target="../notesMasters/notesMaster1.xml"/></Relationships>

</file>

<file path=ppt/notesSlides/_rels/notesSlide21.xml.rels><?xml version="1.0" encoding="UTF-8"?>
<Relationships xmlns="http://schemas.openxmlformats.org/package/2006/relationships"><Relationship Id="rId1" Type="http://schemas.openxmlformats.org/officeDocument/2006/relationships/slide" Target="../slides/slide55.xml"/><Relationship Id="rId2" Type="http://schemas.openxmlformats.org/officeDocument/2006/relationships/notesMaster" Target="../notesMasters/notesMaster1.xml"/></Relationships>

</file>

<file path=ppt/notesSlides/_rels/notesSlide22.xml.rels><?xml version="1.0" encoding="UTF-8"?>
<Relationships xmlns="http://schemas.openxmlformats.org/package/2006/relationships"><Relationship Id="rId1" Type="http://schemas.openxmlformats.org/officeDocument/2006/relationships/slide" Target="../slides/slide56.xml"/><Relationship Id="rId2" Type="http://schemas.openxmlformats.org/officeDocument/2006/relationships/notesMaster" Target="../notesMasters/notesMaster1.xml"/></Relationships>

</file>

<file path=ppt/notesSlides/_rels/notesSlide23.xml.rels><?xml version="1.0" encoding="UTF-8"?>
<Relationships xmlns="http://schemas.openxmlformats.org/package/2006/relationships"><Relationship Id="rId1" Type="http://schemas.openxmlformats.org/officeDocument/2006/relationships/slide" Target="../slides/slide57.xml"/><Relationship Id="rId2" Type="http://schemas.openxmlformats.org/officeDocument/2006/relationships/notesMaster" Target="../notesMasters/notesMaster1.xml"/></Relationships>

</file>

<file path=ppt/notesSlides/_rels/notesSlide24.xml.rels><?xml version="1.0" encoding="UTF-8"?>
<Relationships xmlns="http://schemas.openxmlformats.org/package/2006/relationships"><Relationship Id="rId1" Type="http://schemas.openxmlformats.org/officeDocument/2006/relationships/slide" Target="../slides/slide58.xml"/><Relationship Id="rId2" Type="http://schemas.openxmlformats.org/officeDocument/2006/relationships/notesMaster" Target="../notesMasters/notesMaster1.xml"/></Relationships>

</file>

<file path=ppt/notesSlides/_rels/notesSlide25.xml.rels><?xml version="1.0" encoding="UTF-8"?>
<Relationships xmlns="http://schemas.openxmlformats.org/package/2006/relationships"><Relationship Id="rId1" Type="http://schemas.openxmlformats.org/officeDocument/2006/relationships/slide" Target="../slides/slide59.xml"/><Relationship Id="rId2" Type="http://schemas.openxmlformats.org/officeDocument/2006/relationships/notesMaster" Target="../notesMasters/notesMaster1.xml"/></Relationships>

</file>

<file path=ppt/notesSlides/_rels/notesSlide26.xml.rels><?xml version="1.0" encoding="UTF-8"?>
<Relationships xmlns="http://schemas.openxmlformats.org/package/2006/relationships"><Relationship Id="rId1" Type="http://schemas.openxmlformats.org/officeDocument/2006/relationships/slide" Target="../slides/slide61.xml"/><Relationship Id="rId2" Type="http://schemas.openxmlformats.org/officeDocument/2006/relationships/notesMaster" Target="../notesMasters/notesMaster1.xml"/></Relationships>

</file>

<file path=ppt/notesSlides/_rels/notesSlide27.xml.rels><?xml version="1.0" encoding="UTF-8"?>
<Relationships xmlns="http://schemas.openxmlformats.org/package/2006/relationships"><Relationship Id="rId1" Type="http://schemas.openxmlformats.org/officeDocument/2006/relationships/slide" Target="../slides/slide65.xml"/><Relationship Id="rId2" Type="http://schemas.openxmlformats.org/officeDocument/2006/relationships/notesMaster" Target="../notesMasters/notesMaster1.xml"/></Relationships>

</file>

<file path=ppt/notesSlides/_rels/notesSlide28.xml.rels><?xml version="1.0" encoding="UTF-8"?>
<Relationships xmlns="http://schemas.openxmlformats.org/package/2006/relationships"><Relationship Id="rId1" Type="http://schemas.openxmlformats.org/officeDocument/2006/relationships/slide" Target="../slides/slide66.xml"/><Relationship Id="rId2" Type="http://schemas.openxmlformats.org/officeDocument/2006/relationships/notesMaster" Target="../notesMasters/notesMaster1.xml"/></Relationships>

</file>

<file path=ppt/notesSlides/_rels/notesSlide29.xml.rels><?xml version="1.0" encoding="UTF-8"?>
<Relationships xmlns="http://schemas.openxmlformats.org/package/2006/relationships"><Relationship Id="rId1" Type="http://schemas.openxmlformats.org/officeDocument/2006/relationships/slide" Target="../slides/slide6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30.xml.rels><?xml version="1.0" encoding="UTF-8"?>
<Relationships xmlns="http://schemas.openxmlformats.org/package/2006/relationships"><Relationship Id="rId1" Type="http://schemas.openxmlformats.org/officeDocument/2006/relationships/slide" Target="../slides/slide69.xml"/><Relationship Id="rId2" Type="http://schemas.openxmlformats.org/officeDocument/2006/relationships/notesMaster" Target="../notesMasters/notesMaster1.xml"/></Relationships>

</file>

<file path=ppt/notesSlides/_rels/notesSlide31.xml.rels><?xml version="1.0" encoding="UTF-8"?>
<Relationships xmlns="http://schemas.openxmlformats.org/package/2006/relationships"><Relationship Id="rId1" Type="http://schemas.openxmlformats.org/officeDocument/2006/relationships/slide" Target="../slides/slide70.xml"/><Relationship Id="rId2" Type="http://schemas.openxmlformats.org/officeDocument/2006/relationships/notesMaster" Target="../notesMasters/notesMaster1.xml"/></Relationships>

</file>

<file path=ppt/notesSlides/_rels/notesSlide32.xml.rels><?xml version="1.0" encoding="UTF-8"?>
<Relationships xmlns="http://schemas.openxmlformats.org/package/2006/relationships"><Relationship Id="rId1" Type="http://schemas.openxmlformats.org/officeDocument/2006/relationships/slide" Target="../slides/slide71.xml"/><Relationship Id="rId2" Type="http://schemas.openxmlformats.org/officeDocument/2006/relationships/notesMaster" Target="../notesMasters/notesMaster1.xml"/></Relationships>

</file>

<file path=ppt/notesSlides/_rels/notesSlide33.xml.rels><?xml version="1.0" encoding="UTF-8"?>
<Relationships xmlns="http://schemas.openxmlformats.org/package/2006/relationships"><Relationship Id="rId1" Type="http://schemas.openxmlformats.org/officeDocument/2006/relationships/slide" Target="../slides/slide78.xml"/><Relationship Id="rId2" Type="http://schemas.openxmlformats.org/officeDocument/2006/relationships/notesMaster" Target="../notesMasters/notesMaster1.xml"/></Relationships>

</file>

<file path=ppt/notesSlides/_rels/notesSlide34.xml.rels><?xml version="1.0" encoding="UTF-8"?>
<Relationships xmlns="http://schemas.openxmlformats.org/package/2006/relationships"><Relationship Id="rId1" Type="http://schemas.openxmlformats.org/officeDocument/2006/relationships/slide" Target="../slides/slide79.xml"/><Relationship Id="rId2" Type="http://schemas.openxmlformats.org/officeDocument/2006/relationships/notesMaster" Target="../notesMasters/notesMaster1.xml"/></Relationships>

</file>

<file path=ppt/notesSlides/_rels/notesSlide35.xml.rels><?xml version="1.0" encoding="UTF-8"?>
<Relationships xmlns="http://schemas.openxmlformats.org/package/2006/relationships"><Relationship Id="rId1" Type="http://schemas.openxmlformats.org/officeDocument/2006/relationships/slide" Target="../slides/slide81.xml"/><Relationship Id="rId2" Type="http://schemas.openxmlformats.org/officeDocument/2006/relationships/notesMaster" Target="../notesMasters/notesMaster1.xml"/></Relationships>

</file>

<file path=ppt/notesSlides/_rels/notesSlide36.xml.rels><?xml version="1.0" encoding="UTF-8"?>
<Relationships xmlns="http://schemas.openxmlformats.org/package/2006/relationships"><Relationship Id="rId1" Type="http://schemas.openxmlformats.org/officeDocument/2006/relationships/slide" Target="../slides/slide82.xml"/><Relationship Id="rId2" Type="http://schemas.openxmlformats.org/officeDocument/2006/relationships/notesMaster" Target="../notesMasters/notesMaster1.xml"/></Relationships>

</file>

<file path=ppt/notesSlides/_rels/notesSlide37.xml.rels><?xml version="1.0" encoding="UTF-8"?>
<Relationships xmlns="http://schemas.openxmlformats.org/package/2006/relationships"><Relationship Id="rId1" Type="http://schemas.openxmlformats.org/officeDocument/2006/relationships/slide" Target="../slides/slide83.xml"/><Relationship Id="rId2" Type="http://schemas.openxmlformats.org/officeDocument/2006/relationships/notesMaster" Target="../notesMasters/notesMaster1.xml"/></Relationships>

</file>

<file path=ppt/notesSlides/_rels/notesSlide38.xml.rels><?xml version="1.0" encoding="UTF-8"?>
<Relationships xmlns="http://schemas.openxmlformats.org/package/2006/relationships"><Relationship Id="rId1" Type="http://schemas.openxmlformats.org/officeDocument/2006/relationships/slide" Target="../slides/slide86.xml"/><Relationship Id="rId2" Type="http://schemas.openxmlformats.org/officeDocument/2006/relationships/notesMaster" Target="../notesMasters/notesMaster1.xml"/></Relationships>

</file>

<file path=ppt/notesSlides/_rels/notesSlide39.xml.rels><?xml version="1.0" encoding="UTF-8"?>
<Relationships xmlns="http://schemas.openxmlformats.org/package/2006/relationships"><Relationship Id="rId1" Type="http://schemas.openxmlformats.org/officeDocument/2006/relationships/slide" Target="../slides/slide89.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40.xml.rels><?xml version="1.0" encoding="UTF-8"?>
<Relationships xmlns="http://schemas.openxmlformats.org/package/2006/relationships"><Relationship Id="rId1" Type="http://schemas.openxmlformats.org/officeDocument/2006/relationships/slide" Target="../slides/slide94.xml"/><Relationship Id="rId2" Type="http://schemas.openxmlformats.org/officeDocument/2006/relationships/notesMaster" Target="../notesMasters/notesMaster1.xml"/></Relationships>

</file>

<file path=ppt/notesSlides/_rels/notesSlide41.xml.rels><?xml version="1.0" encoding="UTF-8"?>
<Relationships xmlns="http://schemas.openxmlformats.org/package/2006/relationships"><Relationship Id="rId1" Type="http://schemas.openxmlformats.org/officeDocument/2006/relationships/slide" Target="../slides/slide95.xml"/><Relationship Id="rId2" Type="http://schemas.openxmlformats.org/officeDocument/2006/relationships/notesMaster" Target="../notesMasters/notesMaster1.xml"/></Relationships>

</file>

<file path=ppt/notesSlides/_rels/notesSlide42.xml.rels><?xml version="1.0" encoding="UTF-8"?>
<Relationships xmlns="http://schemas.openxmlformats.org/package/2006/relationships"><Relationship Id="rId1" Type="http://schemas.openxmlformats.org/officeDocument/2006/relationships/slide" Target="../slides/slide103.xml"/><Relationship Id="rId2" Type="http://schemas.openxmlformats.org/officeDocument/2006/relationships/notesMaster" Target="../notesMasters/notesMaster1.xml"/></Relationships>

</file>

<file path=ppt/notesSlides/_rels/notesSlide43.xml.rels><?xml version="1.0" encoding="UTF-8"?>
<Relationships xmlns="http://schemas.openxmlformats.org/package/2006/relationships"><Relationship Id="rId1" Type="http://schemas.openxmlformats.org/officeDocument/2006/relationships/slide" Target="../slides/slide104.xml"/><Relationship Id="rId2" Type="http://schemas.openxmlformats.org/officeDocument/2006/relationships/notesMaster" Target="../notesMasters/notesMaster1.xml"/></Relationships>

</file>

<file path=ppt/notesSlides/_rels/notesSlide44.xml.rels><?xml version="1.0" encoding="UTF-8"?>
<Relationships xmlns="http://schemas.openxmlformats.org/package/2006/relationships"><Relationship Id="rId1" Type="http://schemas.openxmlformats.org/officeDocument/2006/relationships/slide" Target="../slides/slide108.xml"/><Relationship Id="rId2" Type="http://schemas.openxmlformats.org/officeDocument/2006/relationships/notesMaster" Target="../notesMasters/notesMaster1.xml"/></Relationships>

</file>

<file path=ppt/notesSlides/_rels/notesSlide45.xml.rels><?xml version="1.0" encoding="UTF-8"?>
<Relationships xmlns="http://schemas.openxmlformats.org/package/2006/relationships"><Relationship Id="rId1" Type="http://schemas.openxmlformats.org/officeDocument/2006/relationships/slide" Target="../slides/slide113.xml"/><Relationship Id="rId2" Type="http://schemas.openxmlformats.org/officeDocument/2006/relationships/notesMaster" Target="../notesMasters/notesMaster1.xml"/></Relationships>

</file>

<file path=ppt/notesSlides/_rels/notesSlide46.xml.rels><?xml version="1.0" encoding="UTF-8"?>
<Relationships xmlns="http://schemas.openxmlformats.org/package/2006/relationships"><Relationship Id="rId1" Type="http://schemas.openxmlformats.org/officeDocument/2006/relationships/slide" Target="../slides/slide121.xml"/><Relationship Id="rId2" Type="http://schemas.openxmlformats.org/officeDocument/2006/relationships/notesMaster" Target="../notesMasters/notesMaster1.xml"/></Relationships>

</file>

<file path=ppt/notesSlides/_rels/notesSlide47.xml.rels><?xml version="1.0" encoding="UTF-8"?>
<Relationships xmlns="http://schemas.openxmlformats.org/package/2006/relationships"><Relationship Id="rId1" Type="http://schemas.openxmlformats.org/officeDocument/2006/relationships/slide" Target="../slides/slide122.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Shape 126"/>
          <p:cNvSpPr/>
          <p:nvPr>
            <p:ph type="sldImg"/>
          </p:nvPr>
        </p:nvSpPr>
        <p:spPr>
          <a:prstGeom prst="rect">
            <a:avLst/>
          </a:prstGeom>
        </p:spPr>
        <p:txBody>
          <a:bodyPr/>
          <a:lstStyle/>
          <a:p>
            <a:pPr/>
          </a:p>
        </p:txBody>
      </p:sp>
      <p:sp>
        <p:nvSpPr>
          <p:cNvPr id="127" name="Shape 127"/>
          <p:cNvSpPr/>
          <p:nvPr>
            <p:ph type="body" sz="quarter" idx="1"/>
          </p:nvPr>
        </p:nvSpPr>
        <p:spPr>
          <a:prstGeom prst="rect">
            <a:avLst/>
          </a:prstGeom>
        </p:spPr>
        <p:txBody>
          <a:bodyPr/>
          <a:lstStyle/>
          <a:p>
            <a:pPr/>
            <a:r>
              <a:t>Vitamins are essential organic nutrients that function primarily as enzyme cofactors, antioxidants, hormone regulators, and metabolic facilitators.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8" name="Shape 318"/>
          <p:cNvSpPr/>
          <p:nvPr>
            <p:ph type="sldImg"/>
          </p:nvPr>
        </p:nvSpPr>
        <p:spPr>
          <a:prstGeom prst="rect">
            <a:avLst/>
          </a:prstGeom>
        </p:spPr>
        <p:txBody>
          <a:bodyPr/>
          <a:lstStyle/>
          <a:p>
            <a:pPr/>
          </a:p>
        </p:txBody>
      </p:sp>
      <p:sp>
        <p:nvSpPr>
          <p:cNvPr id="319" name="Shape 319"/>
          <p:cNvSpPr/>
          <p:nvPr>
            <p:ph type="body" sz="quarter" idx="1"/>
          </p:nvPr>
        </p:nvSpPr>
        <p:spPr>
          <a:prstGeom prst="rect">
            <a:avLst/>
          </a:prstGeom>
        </p:spPr>
        <p:txBody>
          <a:bodyPr/>
          <a:lstStyle/>
          <a:p>
            <a:pPr/>
            <a:r>
              <a:t>Phase II detox depends most heavily on water-soluble vitamin availability.</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Shape 327"/>
          <p:cNvSpPr/>
          <p:nvPr>
            <p:ph type="sldImg"/>
          </p:nvPr>
        </p:nvSpPr>
        <p:spPr>
          <a:prstGeom prst="rect">
            <a:avLst/>
          </a:prstGeom>
        </p:spPr>
        <p:txBody>
          <a:bodyPr/>
          <a:lstStyle/>
          <a:p>
            <a:pPr/>
          </a:p>
        </p:txBody>
      </p:sp>
      <p:sp>
        <p:nvSpPr>
          <p:cNvPr id="328" name="Shape 328"/>
          <p:cNvSpPr/>
          <p:nvPr>
            <p:ph type="body" sz="quarter" idx="1"/>
          </p:nvPr>
        </p:nvSpPr>
        <p:spPr>
          <a:prstGeom prst="rect">
            <a:avLst/>
          </a:prstGeom>
        </p:spPr>
        <p:txBody>
          <a:bodyPr/>
          <a:lstStyle/>
          <a:p>
            <a:pPr/>
            <a:r>
              <a:t>Phase II detox depends most heavily on water-soluble vitamin availability.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4" name="Shape 364"/>
          <p:cNvSpPr/>
          <p:nvPr>
            <p:ph type="sldImg"/>
          </p:nvPr>
        </p:nvSpPr>
        <p:spPr>
          <a:prstGeom prst="rect">
            <a:avLst/>
          </a:prstGeom>
        </p:spPr>
        <p:txBody>
          <a:bodyPr/>
          <a:lstStyle/>
          <a:p>
            <a:pPr/>
          </a:p>
        </p:txBody>
      </p:sp>
      <p:sp>
        <p:nvSpPr>
          <p:cNvPr id="365" name="Shape 365"/>
          <p:cNvSpPr/>
          <p:nvPr>
            <p:ph type="body" sz="quarter" idx="1"/>
          </p:nvPr>
        </p:nvSpPr>
        <p:spPr>
          <a:prstGeom prst="rect">
            <a:avLst/>
          </a:prstGeom>
        </p:spPr>
        <p:txBody>
          <a:bodyPr/>
          <a:lstStyle/>
          <a:p>
            <a:pPr/>
            <a:r>
              <a:t>Fat-soluble vitamins are regulatory nutrients—guiding vision, immunity, antioxidant protection, blood clotting, and calcium metabolism through their fat-dependent absorption and long-term storage.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5" name="Shape 435"/>
          <p:cNvSpPr/>
          <p:nvPr>
            <p:ph type="sldImg"/>
          </p:nvPr>
        </p:nvSpPr>
        <p:spPr>
          <a:prstGeom prst="rect">
            <a:avLst/>
          </a:prstGeom>
        </p:spPr>
        <p:txBody>
          <a:bodyPr/>
          <a:lstStyle/>
          <a:p>
            <a:pPr/>
          </a:p>
        </p:txBody>
      </p:sp>
      <p:sp>
        <p:nvSpPr>
          <p:cNvPr id="436" name="Shape 436"/>
          <p:cNvSpPr/>
          <p:nvPr>
            <p:ph type="body" sz="quarter" idx="1"/>
          </p:nvPr>
        </p:nvSpPr>
        <p:spPr>
          <a:prstGeom prst="rect">
            <a:avLst/>
          </a:prstGeom>
        </p:spPr>
        <p:txBody>
          <a:bodyPr/>
          <a:lstStyle/>
          <a:p>
            <a:pPr/>
            <a:r>
              <a:t>Unlike water-soluble vitamins, fat-soluble vitamins:</a:t>
            </a:r>
          </a:p>
          <a:p>
            <a:pPr/>
          </a:p>
          <a:p>
            <a:pPr/>
            <a:r>
              <a:t>Require dietary fat and bile for absorption</a:t>
            </a:r>
          </a:p>
          <a:p>
            <a:pPr/>
          </a:p>
          <a:p>
            <a:pPr/>
            <a:r>
              <a:t>Travel through the lymph in chylomicrons</a:t>
            </a:r>
          </a:p>
          <a:p>
            <a:pPr/>
          </a:p>
          <a:p>
            <a:pPr/>
            <a:r>
              <a:t>Are stored in the liver and adipose tissue</a:t>
            </a:r>
          </a:p>
          <a:p>
            <a:pPr/>
          </a:p>
          <a:p>
            <a:pPr/>
            <a:r>
              <a:t>Deplete more slowly than water-soluble vitamins</a:t>
            </a:r>
          </a:p>
          <a:p>
            <a:pPr/>
          </a:p>
          <a:p>
            <a:pPr/>
            <a:r>
              <a:t>Have a significant toxicity potential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5" name="Shape 445"/>
          <p:cNvSpPr/>
          <p:nvPr>
            <p:ph type="sldImg"/>
          </p:nvPr>
        </p:nvSpPr>
        <p:spPr>
          <a:prstGeom prst="rect">
            <a:avLst/>
          </a:prstGeom>
        </p:spPr>
        <p:txBody>
          <a:bodyPr/>
          <a:lstStyle/>
          <a:p>
            <a:pPr/>
          </a:p>
        </p:txBody>
      </p:sp>
      <p:sp>
        <p:nvSpPr>
          <p:cNvPr id="446" name="Shape 446"/>
          <p:cNvSpPr/>
          <p:nvPr>
            <p:ph type="body" sz="quarter" idx="1"/>
          </p:nvPr>
        </p:nvSpPr>
        <p:spPr>
          <a:prstGeom prst="rect">
            <a:avLst/>
          </a:prstGeom>
        </p:spPr>
        <p:txBody>
          <a:bodyPr/>
          <a:lstStyle/>
          <a:p>
            <a:pPr/>
            <a:r>
              <a:t>Insufficiency can persist silently for years before overt deficiency appears.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5" name="Shape 495"/>
          <p:cNvSpPr/>
          <p:nvPr>
            <p:ph type="sldImg"/>
          </p:nvPr>
        </p:nvSpPr>
        <p:spPr>
          <a:prstGeom prst="rect">
            <a:avLst/>
          </a:prstGeom>
        </p:spPr>
        <p:txBody>
          <a:bodyPr/>
          <a:lstStyle/>
          <a:p>
            <a:pPr/>
          </a:p>
        </p:txBody>
      </p:sp>
      <p:sp>
        <p:nvSpPr>
          <p:cNvPr id="496" name="Shape 496"/>
          <p:cNvSpPr/>
          <p:nvPr>
            <p:ph type="body" sz="quarter" idx="1"/>
          </p:nvPr>
        </p:nvSpPr>
        <p:spPr>
          <a:prstGeom prst="rect">
            <a:avLst/>
          </a:prstGeom>
        </p:spPr>
        <p:txBody>
          <a:bodyPr/>
          <a:lstStyle/>
          <a:p>
            <a:pPr/>
            <a:r>
              <a:t>Always pair foods with dietary fat for absorption.| Presentation                  </a:t>
            </a:r>
          </a:p>
          <a:p>
            <a:pPr/>
          </a:p>
          <a:p>
            <a:pPr/>
            <a:r>
              <a:t>  | Likely Deficiency |</a:t>
            </a:r>
          </a:p>
          <a:p>
            <a:pPr/>
            <a:r>
              <a:t>| ------------------------------- | ----------------- |</a:t>
            </a:r>
          </a:p>
          <a:p>
            <a:pPr/>
            <a:r>
              <a:t>| Night blindness + poor immunity | Vitamin A         |</a:t>
            </a:r>
          </a:p>
          <a:p>
            <a:pPr/>
            <a:r>
              <a:t>| Bone pain + low sun exposure    | Vitamin D         |</a:t>
            </a:r>
          </a:p>
          <a:p>
            <a:pPr/>
            <a:r>
              <a:t>| Neuropathy + fat malabsorption  | Vitamin E         |</a:t>
            </a:r>
          </a:p>
          <a:p>
            <a:pPr/>
            <a:r>
              <a:t>| Easy bruising or bleeding       | Vitamin K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4" name="Shape 504"/>
          <p:cNvSpPr/>
          <p:nvPr>
            <p:ph type="sldImg"/>
          </p:nvPr>
        </p:nvSpPr>
        <p:spPr>
          <a:prstGeom prst="rect">
            <a:avLst/>
          </a:prstGeom>
        </p:spPr>
        <p:txBody>
          <a:bodyPr/>
          <a:lstStyle/>
          <a:p>
            <a:pPr/>
          </a:p>
        </p:txBody>
      </p:sp>
      <p:sp>
        <p:nvSpPr>
          <p:cNvPr id="505" name="Shape 505"/>
          <p:cNvSpPr/>
          <p:nvPr>
            <p:ph type="body" sz="quarter" idx="1"/>
          </p:nvPr>
        </p:nvSpPr>
        <p:spPr>
          <a:prstGeom prst="rect">
            <a:avLst/>
          </a:prstGeom>
        </p:spPr>
        <p:txBody>
          <a:bodyPr/>
          <a:lstStyle/>
          <a:p>
            <a:pPr/>
          </a:p>
          <a:p>
            <a:pPr/>
          </a:p>
          <a:p>
            <a:pPr/>
            <a:r>
              <a:t>Fat-soluble vitamins are the structural protectors of detox organs and tissues—preserving cellular membranes against oxidative damage and ensuring safe elimination of toxins generated during detoxification reactions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4" name="Shape 534"/>
          <p:cNvSpPr/>
          <p:nvPr>
            <p:ph type="sldImg"/>
          </p:nvPr>
        </p:nvSpPr>
        <p:spPr>
          <a:prstGeom prst="rect">
            <a:avLst/>
          </a:prstGeom>
        </p:spPr>
        <p:txBody>
          <a:bodyPr/>
          <a:lstStyle/>
          <a:p>
            <a:pPr/>
          </a:p>
        </p:txBody>
      </p:sp>
      <p:sp>
        <p:nvSpPr>
          <p:cNvPr id="535" name="Shape 535"/>
          <p:cNvSpPr/>
          <p:nvPr>
            <p:ph type="body" sz="quarter" idx="1"/>
          </p:nvPr>
        </p:nvSpPr>
        <p:spPr>
          <a:prstGeom prst="rect">
            <a:avLst/>
          </a:prstGeom>
        </p:spPr>
        <p:txBody>
          <a:bodyPr/>
          <a:lstStyle/>
          <a:p>
            <a:pPr/>
            <a:r>
              <a:t>Fat-soluble vitamins support detoxification by preserving liver cell integrity and regulating gene expression rather than enzymatic catalysis.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3" name="Shape 543"/>
          <p:cNvSpPr/>
          <p:nvPr>
            <p:ph type="sldImg"/>
          </p:nvPr>
        </p:nvSpPr>
        <p:spPr>
          <a:prstGeom prst="rect">
            <a:avLst/>
          </a:prstGeom>
        </p:spPr>
        <p:txBody>
          <a:bodyPr/>
          <a:lstStyle/>
          <a:p>
            <a:pPr/>
          </a:p>
        </p:txBody>
      </p:sp>
      <p:sp>
        <p:nvSpPr>
          <p:cNvPr id="544" name="Shape 544"/>
          <p:cNvSpPr/>
          <p:nvPr>
            <p:ph type="body" sz="quarter" idx="1"/>
          </p:nvPr>
        </p:nvSpPr>
        <p:spPr>
          <a:prstGeom prst="rect">
            <a:avLst/>
          </a:prstGeom>
        </p:spPr>
        <p:txBody>
          <a:bodyPr/>
          <a:lstStyle/>
          <a:p>
            <a:pPr/>
            <a:r>
              <a:t>Fat-soluble vitamins support detoxification by preserving liver cell integrity and regulating gene expression rather than enzymatic catalysis.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2" name="Shape 552"/>
          <p:cNvSpPr/>
          <p:nvPr>
            <p:ph type="sldImg"/>
          </p:nvPr>
        </p:nvSpPr>
        <p:spPr>
          <a:prstGeom prst="rect">
            <a:avLst/>
          </a:prstGeom>
        </p:spPr>
        <p:txBody>
          <a:bodyPr/>
          <a:lstStyle/>
          <a:p>
            <a:pPr/>
          </a:p>
        </p:txBody>
      </p:sp>
      <p:sp>
        <p:nvSpPr>
          <p:cNvPr id="553" name="Shape 553"/>
          <p:cNvSpPr/>
          <p:nvPr>
            <p:ph type="body" sz="quarter" idx="1"/>
          </p:nvPr>
        </p:nvSpPr>
        <p:spPr>
          <a:prstGeom prst="rect">
            <a:avLst/>
          </a:prstGeom>
        </p:spPr>
        <p:txBody>
          <a:bodyPr/>
          <a:lstStyle/>
          <a:p>
            <a:pPr/>
            <a:r>
              <a:t>Fat-soluble vitamins support detoxification by preserving liver cell integrity and regulating gene expression rather than enzymatic catalysis.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5" name="Shape 135"/>
          <p:cNvSpPr/>
          <p:nvPr>
            <p:ph type="sldImg"/>
          </p:nvPr>
        </p:nvSpPr>
        <p:spPr>
          <a:prstGeom prst="rect">
            <a:avLst/>
          </a:prstGeom>
        </p:spPr>
        <p:txBody>
          <a:bodyPr/>
          <a:lstStyle/>
          <a:p>
            <a:pPr/>
          </a:p>
        </p:txBody>
      </p:sp>
      <p:sp>
        <p:nvSpPr>
          <p:cNvPr id="136" name="Shape 136"/>
          <p:cNvSpPr/>
          <p:nvPr>
            <p:ph type="body" sz="quarter" idx="1"/>
          </p:nvPr>
        </p:nvSpPr>
        <p:spPr>
          <a:prstGeom prst="rect">
            <a:avLst/>
          </a:prstGeom>
        </p:spPr>
        <p:txBody>
          <a:bodyPr/>
          <a:lstStyle/>
          <a:p>
            <a:pPr/>
            <a:r>
              <a:t>Water-soluble vitamins must be consumed daily because they are not stored in significant quantities.</a:t>
            </a:r>
          </a:p>
          <a:p>
            <a:pPr/>
          </a:p>
          <a:p>
            <a:pPr/>
            <a:r>
              <a:t>Absorption basics:</a:t>
            </a:r>
          </a:p>
          <a:p>
            <a:pPr/>
          </a:p>
          <a:p>
            <a:pPr/>
            <a:r>
              <a:t>Most absorbed in the small intestine by diffusion or active transport.</a:t>
            </a:r>
          </a:p>
          <a:p>
            <a:pPr/>
          </a:p>
          <a:p>
            <a:pPr/>
            <a:r>
              <a:t>Vitamin B12 is unique — requires intrinsic factor and terminal ileum absorption.</a:t>
            </a:r>
          </a:p>
          <a:p>
            <a:pPr/>
          </a:p>
          <a:p>
            <a:pPr/>
            <a:r>
              <a:t>Cooking losses are common, especially for vitamin C, folate, and B1.</a:t>
            </a:r>
          </a:p>
          <a:p>
            <a:pPr/>
          </a:p>
          <a:p>
            <a:pPr/>
            <a:r>
              <a:t>Alcohol reduces absorption of B1, B6, B9.</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Shape 561"/>
          <p:cNvSpPr/>
          <p:nvPr>
            <p:ph type="sldImg"/>
          </p:nvPr>
        </p:nvSpPr>
        <p:spPr>
          <a:prstGeom prst="rect">
            <a:avLst/>
          </a:prstGeom>
        </p:spPr>
        <p:txBody>
          <a:bodyPr/>
          <a:lstStyle/>
          <a:p>
            <a:pPr/>
          </a:p>
        </p:txBody>
      </p:sp>
      <p:sp>
        <p:nvSpPr>
          <p:cNvPr id="562" name="Shape 562"/>
          <p:cNvSpPr/>
          <p:nvPr>
            <p:ph type="body" sz="quarter" idx="1"/>
          </p:nvPr>
        </p:nvSpPr>
        <p:spPr>
          <a:prstGeom prst="rect">
            <a:avLst/>
          </a:prstGeom>
        </p:spPr>
        <p:txBody>
          <a:bodyPr/>
          <a:lstStyle/>
          <a:p>
            <a:pPr/>
            <a:r>
              <a:t>Fat-soluble vitamins support detoxification by preserving liver cell integrity and regulating gene expression rather than enzymatic catalysis.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0" name="Shape 570"/>
          <p:cNvSpPr/>
          <p:nvPr>
            <p:ph type="sldImg"/>
          </p:nvPr>
        </p:nvSpPr>
        <p:spPr>
          <a:prstGeom prst="rect">
            <a:avLst/>
          </a:prstGeom>
        </p:spPr>
        <p:txBody>
          <a:bodyPr/>
          <a:lstStyle/>
          <a:p>
            <a:pPr/>
          </a:p>
        </p:txBody>
      </p:sp>
      <p:sp>
        <p:nvSpPr>
          <p:cNvPr id="571" name="Shape 571"/>
          <p:cNvSpPr/>
          <p:nvPr>
            <p:ph type="body" sz="quarter" idx="1"/>
          </p:nvPr>
        </p:nvSpPr>
        <p:spPr>
          <a:prstGeom prst="rect">
            <a:avLst/>
          </a:prstGeom>
        </p:spPr>
        <p:txBody>
          <a:bodyPr/>
          <a:lstStyle/>
          <a:p>
            <a:pPr/>
            <a:r>
              <a:t>Fat-soluble vitamin insufficiency increases toxic burden rather than causing immediate pathology.</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9" name="Shape 579"/>
          <p:cNvSpPr/>
          <p:nvPr>
            <p:ph type="sldImg"/>
          </p:nvPr>
        </p:nvSpPr>
        <p:spPr>
          <a:prstGeom prst="rect">
            <a:avLst/>
          </a:prstGeom>
        </p:spPr>
        <p:txBody>
          <a:bodyPr/>
          <a:lstStyle/>
          <a:p>
            <a:pPr/>
          </a:p>
        </p:txBody>
      </p:sp>
      <p:sp>
        <p:nvSpPr>
          <p:cNvPr id="580" name="Shape 580"/>
          <p:cNvSpPr/>
          <p:nvPr>
            <p:ph type="body" sz="quarter" idx="1"/>
          </p:nvPr>
        </p:nvSpPr>
        <p:spPr>
          <a:prstGeom prst="rect">
            <a:avLst/>
          </a:prstGeom>
        </p:spPr>
        <p:txBody>
          <a:bodyPr/>
          <a:lstStyle/>
          <a:p>
            <a:pPr/>
            <a:r>
              <a:t>Fat-soluble vitamins support detoxification by preserving liver cell integrity and regulating gene expression rather than enzymatic catalysis.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Shape 588"/>
          <p:cNvSpPr/>
          <p:nvPr>
            <p:ph type="sldImg"/>
          </p:nvPr>
        </p:nvSpPr>
        <p:spPr>
          <a:prstGeom prst="rect">
            <a:avLst/>
          </a:prstGeom>
        </p:spPr>
        <p:txBody>
          <a:bodyPr/>
          <a:lstStyle/>
          <a:p>
            <a:pPr/>
          </a:p>
        </p:txBody>
      </p:sp>
      <p:sp>
        <p:nvSpPr>
          <p:cNvPr id="589" name="Shape 589"/>
          <p:cNvSpPr/>
          <p:nvPr>
            <p:ph type="body" sz="quarter" idx="1"/>
          </p:nvPr>
        </p:nvSpPr>
        <p:spPr>
          <a:prstGeom prst="rect">
            <a:avLst/>
          </a:prstGeom>
        </p:spPr>
        <p:txBody>
          <a:bodyPr/>
          <a:lstStyle/>
          <a:p>
            <a:pPr/>
            <a:r>
              <a:t>Fat-soluble vitamins safeguard detoxification by stabilizing cell membranes, regulating detox enzymes, modulating antioxidant responses, and ensuring safe elimination of lipophilic toxins, thereby protecting against chronic inflammatory injury.</a:t>
            </a:r>
          </a:p>
          <a:p>
            <a:pPr/>
            <a:r>
              <a:t>Root Cause Management</a:t>
            </a:r>
          </a:p>
          <a:p>
            <a:pPr/>
          </a:p>
          <a:p>
            <a:pPr/>
            <a:r>
              <a:t>• Improve bile secretion and liver support</a:t>
            </a:r>
          </a:p>
          <a:p>
            <a:pPr/>
            <a:r>
              <a:t>• Reduce exposure to lipophilic toxins</a:t>
            </a:r>
          </a:p>
          <a:p>
            <a:pPr/>
            <a:r>
              <a:t>• Normalize gut absorption</a:t>
            </a:r>
          </a:p>
          <a:p>
            <a:pPr/>
            <a:r>
              <a:t>• Monitor medication interactions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7" name="Shape 597"/>
          <p:cNvSpPr/>
          <p:nvPr>
            <p:ph type="sldImg"/>
          </p:nvPr>
        </p:nvSpPr>
        <p:spPr>
          <a:prstGeom prst="rect">
            <a:avLst/>
          </a:prstGeom>
        </p:spPr>
        <p:txBody>
          <a:bodyPr/>
          <a:lstStyle/>
          <a:p>
            <a:pPr/>
          </a:p>
        </p:txBody>
      </p:sp>
      <p:sp>
        <p:nvSpPr>
          <p:cNvPr id="598" name="Shape 598"/>
          <p:cNvSpPr/>
          <p:nvPr>
            <p:ph type="body" sz="quarter" idx="1"/>
          </p:nvPr>
        </p:nvSpPr>
        <p:spPr>
          <a:prstGeom prst="rect">
            <a:avLst/>
          </a:prstGeom>
        </p:spPr>
        <p:txBody>
          <a:bodyPr/>
          <a:lstStyle/>
          <a:p>
            <a:pPr marL="160420" indent="-160420">
              <a:buSzPct val="100000"/>
              <a:buAutoNum type="arabicPeriod" startAt="1"/>
            </a:pPr>
            <a:r>
              <a:t>Correct Answer: B </a:t>
            </a:r>
          </a:p>
          <a:p>
            <a:pPr/>
            <a:r>
              <a:t>RATIONALE:</a:t>
            </a:r>
          </a:p>
          <a:p>
            <a:pPr/>
          </a:p>
          <a:p>
            <a:pPr/>
            <a:r>
              <a:t>B-complex vitamins function as enzyme cofactors (NAD, FAD, CoA, TPP) required for glycolysis, the TCA cycle, and the electron transport chain. Without these cofactors, calories cannot be converted into ATP — creating the classic “spark plug failure” problem despite adequate fuel intake.</a:t>
            </a:r>
          </a:p>
          <a:p>
            <a:pPr/>
          </a:p>
          <a:p>
            <a:pPr/>
            <a:r>
              <a:t>2. Correct Answer: C</a:t>
            </a:r>
          </a:p>
          <a:p>
            <a:pPr/>
            <a:r>
              <a:t>RATIONALE:</a:t>
            </a:r>
          </a:p>
          <a:p>
            <a:pPr/>
          </a:p>
          <a:p>
            <a:pPr/>
            <a:r>
              <a:t>Methylation detoxification depends on:</a:t>
            </a:r>
          </a:p>
          <a:p>
            <a:pPr/>
          </a:p>
          <a:p>
            <a:pPr/>
            <a:r>
              <a:t>Folate (B9) – methyl group donation</a:t>
            </a:r>
          </a:p>
          <a:p>
            <a:pPr/>
          </a:p>
          <a:p>
            <a:pPr/>
            <a:r>
              <a:t>Vitamin B12 – folate recycling &amp; methyl transfer</a:t>
            </a:r>
          </a:p>
          <a:p>
            <a:pPr/>
          </a:p>
          <a:p>
            <a:pPr/>
            <a:r>
              <a:t>Deficiencies impair detox clearance and increase systemic toxin burden.</a:t>
            </a:r>
          </a:p>
          <a:p>
            <a:pPr>
              <a:lnSpc>
                <a:spcPct val="40000"/>
              </a:lnSpc>
            </a:pPr>
          </a:p>
          <a:p>
            <a:pPr>
              <a:lnSpc>
                <a:spcPct val="40000"/>
              </a:lnSpc>
            </a:pPr>
          </a:p>
          <a:p>
            <a:pPr>
              <a:lnSpc>
                <a:spcPct val="40000"/>
              </a:lnSpc>
            </a:pPr>
          </a:p>
          <a:p>
            <a:pPr>
              <a:lnSpc>
                <a:spcPct val="40000"/>
              </a:lnSpc>
            </a:pPr>
          </a:p>
          <a:p>
            <a:pPr/>
            <a:r>
              <a:t>3. Correct Answer: D</a:t>
            </a:r>
          </a:p>
          <a:p>
            <a:pPr>
              <a:lnSpc>
                <a:spcPct val="120000"/>
              </a:lnSpc>
            </a:pPr>
            <a:r>
              <a:t>RATIONALE:</a:t>
            </a:r>
          </a:p>
          <a:p>
            <a:pPr>
              <a:lnSpc>
                <a:spcPct val="120000"/>
              </a:lnSpc>
            </a:pPr>
          </a:p>
          <a:p>
            <a:pPr>
              <a:lnSpc>
                <a:spcPct val="120000"/>
              </a:lnSpc>
            </a:pPr>
            <a:r>
              <a:t>Vitamin E is the major lipid-phase (membrane-bound) antioxidant that neutralizes free radicals within cell membranes, protecting hepatocytes and neurons during oxidative detox reactions.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r>
              <a:t>4. Correct Answer: D</a:t>
            </a:r>
          </a:p>
          <a:p>
            <a:pPr/>
          </a:p>
          <a:p>
            <a:pPr/>
            <a:r>
              <a:t>RATIONALE:</a:t>
            </a:r>
          </a:p>
          <a:p>
            <a:pPr/>
            <a:r>
              <a:t>Vitamin B12 occurs naturally only in animal-derived foods. Vegans must rely on supplementation or fortified foods to maintain adequate intake.</a:t>
            </a:r>
          </a:p>
          <a:p>
            <a:pPr/>
          </a:p>
          <a:p>
            <a:pPr/>
            <a:r>
              <a:t>5. Correct Answer: C</a:t>
            </a:r>
          </a:p>
          <a:p>
            <a:pPr/>
            <a:r>
              <a:t>RATIONALE:</a:t>
            </a:r>
          </a:p>
          <a:p>
            <a:pPr/>
          </a:p>
          <a:p>
            <a:pPr/>
            <a:r>
              <a:t>Fat-soluble vitamins require:</a:t>
            </a:r>
          </a:p>
          <a:p>
            <a:pPr/>
          </a:p>
          <a:p>
            <a:pPr/>
            <a:r>
              <a:t>Dietary fat</a:t>
            </a:r>
          </a:p>
          <a:p>
            <a:pPr/>
            <a:r>
              <a:t>Bile secretion</a:t>
            </a:r>
          </a:p>
          <a:p>
            <a:pPr/>
            <a:r>
              <a:t>Intestinal absorption</a:t>
            </a:r>
          </a:p>
          <a:p>
            <a:pPr/>
          </a:p>
          <a:p>
            <a:pPr/>
            <a:r>
              <a:t>Gallbladder disease and Crohn’s disease commonly cause malabsorption of vitamins A, D, E, and K, explaining: </a:t>
            </a:r>
          </a:p>
          <a:p>
            <a:pPr/>
            <a:r>
              <a:t>Bruising (K), Neuropathy (E), Immune issues (A)</a:t>
            </a:r>
          </a:p>
          <a:p>
            <a:pPr/>
          </a:p>
          <a:p>
            <a:pPr/>
            <a:r>
              <a:t>6. Correct Answer: C</a:t>
            </a:r>
          </a:p>
          <a:p>
            <a:pPr/>
            <a:r>
              <a:t>RATIONALE:</a:t>
            </a:r>
          </a:p>
          <a:p>
            <a:pPr/>
          </a:p>
          <a:p>
            <a:pPr/>
            <a:r>
              <a:t>Vitamin B12 deficiency uniquely causes both:</a:t>
            </a:r>
          </a:p>
          <a:p>
            <a:pPr/>
          </a:p>
          <a:p>
            <a:pPr/>
            <a:r>
              <a:t>Neurologic damage (myelin degradation)</a:t>
            </a:r>
          </a:p>
          <a:p>
            <a:pPr/>
            <a:r>
              <a:t>Megaloblastic anemia</a:t>
            </a:r>
          </a:p>
          <a:p>
            <a:pPr/>
          </a:p>
          <a:p>
            <a:pPr/>
            <a:r>
              <a:t>Folate deficiency causes anemia without neurologic symptoms, making B12 the correct choice.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7" name="Shape 627"/>
          <p:cNvSpPr/>
          <p:nvPr>
            <p:ph type="sldImg"/>
          </p:nvPr>
        </p:nvSpPr>
        <p:spPr>
          <a:prstGeom prst="rect">
            <a:avLst/>
          </a:prstGeom>
        </p:spPr>
        <p:txBody>
          <a:bodyPr/>
          <a:lstStyle/>
          <a:p>
            <a:pPr/>
          </a:p>
        </p:txBody>
      </p:sp>
      <p:sp>
        <p:nvSpPr>
          <p:cNvPr id="628" name="Shape 628"/>
          <p:cNvSpPr/>
          <p:nvPr>
            <p:ph type="body" sz="quarter" idx="1"/>
          </p:nvPr>
        </p:nvSpPr>
        <p:spPr>
          <a:prstGeom prst="rect">
            <a:avLst/>
          </a:prstGeom>
        </p:spPr>
        <p:txBody>
          <a:bodyPr/>
          <a:lstStyle/>
          <a:p>
            <a:pPr/>
            <a:r>
              <a:t>• Fiber cleans the gut &amp; toxins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7" name="Shape 657"/>
          <p:cNvSpPr/>
          <p:nvPr>
            <p:ph type="sldImg"/>
          </p:nvPr>
        </p:nvSpPr>
        <p:spPr>
          <a:prstGeom prst="rect">
            <a:avLst/>
          </a:prstGeom>
        </p:spPr>
        <p:txBody>
          <a:bodyPr/>
          <a:lstStyle/>
          <a:p>
            <a:pPr/>
          </a:p>
        </p:txBody>
      </p:sp>
      <p:sp>
        <p:nvSpPr>
          <p:cNvPr id="658" name="Shape 658"/>
          <p:cNvSpPr/>
          <p:nvPr>
            <p:ph type="body" sz="quarter" idx="1"/>
          </p:nvPr>
        </p:nvSpPr>
        <p:spPr>
          <a:prstGeom prst="rect">
            <a:avLst/>
          </a:prstGeom>
        </p:spPr>
        <p:txBody>
          <a:bodyPr/>
          <a:lstStyle/>
          <a:p>
            <a:pPr/>
            <a:r>
              <a:t>Fiber is the primary nutrient governing gut-microbiome health — without fiber, beneficial bacteria starve and dysbiosis develops.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7" name="Shape 667"/>
          <p:cNvSpPr/>
          <p:nvPr>
            <p:ph type="sldImg"/>
          </p:nvPr>
        </p:nvSpPr>
        <p:spPr>
          <a:prstGeom prst="rect">
            <a:avLst/>
          </a:prstGeom>
        </p:spPr>
        <p:txBody>
          <a:bodyPr/>
          <a:lstStyle/>
          <a:p>
            <a:pPr/>
          </a:p>
        </p:txBody>
      </p:sp>
      <p:sp>
        <p:nvSpPr>
          <p:cNvPr id="668" name="Shape 668"/>
          <p:cNvSpPr/>
          <p:nvPr>
            <p:ph type="body" sz="quarter" idx="1"/>
          </p:nvPr>
        </p:nvSpPr>
        <p:spPr>
          <a:prstGeom prst="rect">
            <a:avLst/>
          </a:prstGeom>
        </p:spPr>
        <p:txBody>
          <a:bodyPr/>
          <a:lstStyle/>
          <a:p>
            <a:pPr/>
            <a:r>
              <a:t>Dietary fiber comes exclusively from plant foods—vegetables, fruits, legumes, whole grains, nuts, and seeds. There is no fiber in animal products.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0" name="Shape 680"/>
          <p:cNvSpPr/>
          <p:nvPr>
            <p:ph type="sldImg"/>
          </p:nvPr>
        </p:nvSpPr>
        <p:spPr>
          <a:prstGeom prst="rect">
            <a:avLst/>
          </a:prstGeom>
        </p:spPr>
        <p:txBody>
          <a:bodyPr/>
          <a:lstStyle/>
          <a:p>
            <a:pPr/>
          </a:p>
        </p:txBody>
      </p:sp>
      <p:sp>
        <p:nvSpPr>
          <p:cNvPr id="681" name="Shape 681"/>
          <p:cNvSpPr/>
          <p:nvPr>
            <p:ph type="body" sz="quarter" idx="1"/>
          </p:nvPr>
        </p:nvSpPr>
        <p:spPr>
          <a:prstGeom prst="rect">
            <a:avLst/>
          </a:prstGeom>
        </p:spPr>
        <p:txBody>
          <a:bodyPr/>
          <a:lstStyle/>
          <a:p>
            <a:pPr/>
            <a:r>
              <a:t>Target = 25–38 grams/day (most adults consume &lt;15 g/day)</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6" name="Shape 166"/>
          <p:cNvSpPr/>
          <p:nvPr>
            <p:ph type="sldImg"/>
          </p:nvPr>
        </p:nvSpPr>
        <p:spPr>
          <a:prstGeom prst="rect">
            <a:avLst/>
          </a:prstGeom>
        </p:spPr>
        <p:txBody>
          <a:bodyPr/>
          <a:lstStyle/>
          <a:p>
            <a:pPr/>
          </a:p>
        </p:txBody>
      </p:sp>
      <p:sp>
        <p:nvSpPr>
          <p:cNvPr id="167" name="Shape 167"/>
          <p:cNvSpPr/>
          <p:nvPr>
            <p:ph type="body" sz="quarter" idx="1"/>
          </p:nvPr>
        </p:nvSpPr>
        <p:spPr>
          <a:prstGeom prst="rect">
            <a:avLst/>
          </a:prstGeom>
        </p:spPr>
        <p:txBody>
          <a:bodyPr/>
          <a:lstStyle/>
          <a:p>
            <a:pPr/>
          </a:p>
          <a:p>
            <a:pPr/>
            <a:r>
              <a:t>These vitamins are required to convert food into ATP. When they are deficient, metabolism slows or stops — leading to fatigue, neurologic symptoms, anemia, immune weakness, and impaired detoxification.</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7" name="Shape 697"/>
          <p:cNvSpPr/>
          <p:nvPr>
            <p:ph type="sldImg"/>
          </p:nvPr>
        </p:nvSpPr>
        <p:spPr>
          <a:prstGeom prst="rect">
            <a:avLst/>
          </a:prstGeom>
        </p:spPr>
        <p:txBody>
          <a:bodyPr/>
          <a:lstStyle/>
          <a:p>
            <a:pPr/>
          </a:p>
        </p:txBody>
      </p:sp>
      <p:sp>
        <p:nvSpPr>
          <p:cNvPr id="698" name="Shape 698"/>
          <p:cNvSpPr/>
          <p:nvPr>
            <p:ph type="body" sz="quarter" idx="1"/>
          </p:nvPr>
        </p:nvSpPr>
        <p:spPr>
          <a:prstGeom prst="rect">
            <a:avLst/>
          </a:prstGeom>
        </p:spPr>
        <p:txBody>
          <a:bodyPr/>
          <a:lstStyle/>
          <a:p>
            <a:pPr/>
            <a:r>
              <a:t>Fiber deficiency is a silent driver of chronic disease risk rather than an acute disease state — producing metabolic dysregulation long before overt pathology appears.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7" name="Shape 707"/>
          <p:cNvSpPr/>
          <p:nvPr>
            <p:ph type="sldImg"/>
          </p:nvPr>
        </p:nvSpPr>
        <p:spPr>
          <a:prstGeom prst="rect">
            <a:avLst/>
          </a:prstGeom>
        </p:spPr>
        <p:txBody>
          <a:bodyPr/>
          <a:lstStyle/>
          <a:p>
            <a:pPr/>
          </a:p>
        </p:txBody>
      </p:sp>
      <p:sp>
        <p:nvSpPr>
          <p:cNvPr id="708" name="Shape 708"/>
          <p:cNvSpPr/>
          <p:nvPr>
            <p:ph type="body" sz="quarter" idx="1"/>
          </p:nvPr>
        </p:nvSpPr>
        <p:spPr>
          <a:prstGeom prst="rect">
            <a:avLst/>
          </a:prstGeom>
        </p:spPr>
        <p:txBody>
          <a:bodyPr/>
          <a:lstStyle/>
          <a:p>
            <a:pPr/>
            <a:r>
              <a:t>Insufficiency drives disease through metabolic inflammation &amp; impaired elimination, not through overt GI symptoms alone.</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9" name="Shape 719"/>
          <p:cNvSpPr/>
          <p:nvPr>
            <p:ph type="sldImg"/>
          </p:nvPr>
        </p:nvSpPr>
        <p:spPr>
          <a:prstGeom prst="rect">
            <a:avLst/>
          </a:prstGeom>
        </p:spPr>
        <p:txBody>
          <a:bodyPr/>
          <a:lstStyle/>
          <a:p>
            <a:pPr/>
          </a:p>
        </p:txBody>
      </p:sp>
      <p:sp>
        <p:nvSpPr>
          <p:cNvPr id="720" name="Shape 720"/>
          <p:cNvSpPr/>
          <p:nvPr>
            <p:ph type="body" sz="quarter" idx="1"/>
          </p:nvPr>
        </p:nvSpPr>
        <p:spPr>
          <a:prstGeom prst="rect">
            <a:avLst/>
          </a:prstGeom>
        </p:spPr>
        <p:txBody>
          <a:bodyPr/>
          <a:lstStyle/>
          <a:p>
            <a:pPr/>
            <a:r>
              <a:t>Low-carb dieting is a leading cause of functional fiber insufficiency.</a:t>
            </a:r>
          </a:p>
          <a:p>
            <a:pPr/>
            <a:r>
              <a:t>Low intake perpetuates symptoms → fiber → reduced microbiome → worsened IBS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Shape 779"/>
          <p:cNvSpPr/>
          <p:nvPr>
            <p:ph type="sldImg"/>
          </p:nvPr>
        </p:nvSpPr>
        <p:spPr>
          <a:prstGeom prst="rect">
            <a:avLst/>
          </a:prstGeom>
        </p:spPr>
        <p:txBody>
          <a:bodyPr/>
          <a:lstStyle/>
          <a:p>
            <a:pPr/>
          </a:p>
        </p:txBody>
      </p:sp>
      <p:sp>
        <p:nvSpPr>
          <p:cNvPr id="780" name="Shape 780"/>
          <p:cNvSpPr/>
          <p:nvPr>
            <p:ph type="body" sz="quarter" idx="1"/>
          </p:nvPr>
        </p:nvSpPr>
        <p:spPr>
          <a:prstGeom prst="rect">
            <a:avLst/>
          </a:prstGeom>
        </p:spPr>
        <p:txBody>
          <a:bodyPr/>
          <a:lstStyle/>
          <a:p>
            <a:pPr/>
            <a:r>
              <a:t>“Psyllium is the gold-standard fiber supplement for improving bowel regularity and lowering LDL cholesterol.”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9" name="Shape 789"/>
          <p:cNvSpPr/>
          <p:nvPr>
            <p:ph type="sldImg"/>
          </p:nvPr>
        </p:nvSpPr>
        <p:spPr>
          <a:prstGeom prst="rect">
            <a:avLst/>
          </a:prstGeom>
        </p:spPr>
        <p:txBody>
          <a:bodyPr/>
          <a:lstStyle/>
          <a:p>
            <a:pPr/>
          </a:p>
        </p:txBody>
      </p:sp>
      <p:sp>
        <p:nvSpPr>
          <p:cNvPr id="790" name="Shape 790"/>
          <p:cNvSpPr/>
          <p:nvPr>
            <p:ph type="body" sz="quarter" idx="1"/>
          </p:nvPr>
        </p:nvSpPr>
        <p:spPr>
          <a:prstGeom prst="rect">
            <a:avLst/>
          </a:prstGeom>
        </p:spPr>
        <p:txBody>
          <a:bodyPr/>
          <a:lstStyle/>
          <a:p>
            <a:pPr/>
            <a:r>
              <a:t>25–38 grams/day combined from food + supplements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5" name="Shape 805"/>
          <p:cNvSpPr/>
          <p:nvPr>
            <p:ph type="sldImg"/>
          </p:nvPr>
        </p:nvSpPr>
        <p:spPr>
          <a:prstGeom prst="rect">
            <a:avLst/>
          </a:prstGeom>
        </p:spPr>
        <p:txBody>
          <a:bodyPr/>
          <a:lstStyle/>
          <a:p>
            <a:pPr/>
          </a:p>
        </p:txBody>
      </p:sp>
      <p:sp>
        <p:nvSpPr>
          <p:cNvPr id="806" name="Shape 806"/>
          <p:cNvSpPr/>
          <p:nvPr>
            <p:ph type="body" sz="quarter" idx="1"/>
          </p:nvPr>
        </p:nvSpPr>
        <p:spPr>
          <a:prstGeom prst="rect">
            <a:avLst/>
          </a:prstGeom>
        </p:spPr>
        <p:txBody>
          <a:bodyPr/>
          <a:lstStyle/>
          <a:p>
            <a:pPr/>
            <a:r>
              <a:t>Fiber supports detoxification primarily through physical elimination and gut-microbial metabolism rather than enzymatic transformation.</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5" name="Shape 815"/>
          <p:cNvSpPr/>
          <p:nvPr>
            <p:ph type="sldImg"/>
          </p:nvPr>
        </p:nvSpPr>
        <p:spPr>
          <a:prstGeom prst="rect">
            <a:avLst/>
          </a:prstGeom>
        </p:spPr>
        <p:txBody>
          <a:bodyPr/>
          <a:lstStyle/>
          <a:p>
            <a:pPr/>
          </a:p>
        </p:txBody>
      </p:sp>
      <p:sp>
        <p:nvSpPr>
          <p:cNvPr id="816" name="Shape 816"/>
          <p:cNvSpPr/>
          <p:nvPr>
            <p:ph type="body" sz="quarter" idx="1"/>
          </p:nvPr>
        </p:nvSpPr>
        <p:spPr>
          <a:prstGeom prst="rect">
            <a:avLst/>
          </a:prstGeom>
        </p:spPr>
        <p:txBody>
          <a:bodyPr/>
          <a:lstStyle/>
          <a:p>
            <a:pPr/>
            <a:r>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5" name="Shape 825"/>
          <p:cNvSpPr/>
          <p:nvPr>
            <p:ph type="sldImg"/>
          </p:nvPr>
        </p:nvSpPr>
        <p:spPr>
          <a:prstGeom prst="rect">
            <a:avLst/>
          </a:prstGeom>
        </p:spPr>
        <p:txBody>
          <a:bodyPr/>
          <a:lstStyle/>
          <a:p>
            <a:pPr/>
          </a:p>
        </p:txBody>
      </p:sp>
      <p:sp>
        <p:nvSpPr>
          <p:cNvPr id="826" name="Shape 826"/>
          <p:cNvSpPr/>
          <p:nvPr>
            <p:ph type="body" sz="quarter" idx="1"/>
          </p:nvPr>
        </p:nvSpPr>
        <p:spPr>
          <a:prstGeom prst="rect">
            <a:avLst/>
          </a:prstGeom>
        </p:spPr>
        <p:txBody>
          <a:bodyPr/>
          <a:lstStyle/>
          <a:p>
            <a:pPr/>
            <a:r>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1" name="Shape 851"/>
          <p:cNvSpPr/>
          <p:nvPr>
            <p:ph type="sldImg"/>
          </p:nvPr>
        </p:nvSpPr>
        <p:spPr>
          <a:prstGeom prst="rect">
            <a:avLst/>
          </a:prstGeom>
        </p:spPr>
        <p:txBody>
          <a:bodyPr/>
          <a:lstStyle/>
          <a:p>
            <a:pPr/>
          </a:p>
        </p:txBody>
      </p:sp>
      <p:sp>
        <p:nvSpPr>
          <p:cNvPr id="852" name="Shape 852"/>
          <p:cNvSpPr/>
          <p:nvPr>
            <p:ph type="body" sz="quarter" idx="1"/>
          </p:nvPr>
        </p:nvSpPr>
        <p:spPr>
          <a:prstGeom prst="rect">
            <a:avLst/>
          </a:prstGeom>
        </p:spPr>
        <p:txBody>
          <a:bodyPr/>
          <a:lstStyle/>
          <a:p>
            <a:pPr/>
            <a:r>
              <a:t>No matter how effective liver detox enzymes are, detox fails if elimination pathways are impaired — fiber is the final detox gatekeeper.</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6" name="Shape 876"/>
          <p:cNvSpPr/>
          <p:nvPr>
            <p:ph type="sldImg"/>
          </p:nvPr>
        </p:nvSpPr>
        <p:spPr>
          <a:prstGeom prst="rect">
            <a:avLst/>
          </a:prstGeom>
        </p:spPr>
        <p:txBody>
          <a:bodyPr/>
          <a:lstStyle/>
          <a:p>
            <a:pPr/>
          </a:p>
        </p:txBody>
      </p:sp>
      <p:sp>
        <p:nvSpPr>
          <p:cNvPr id="877" name="Shape 877"/>
          <p:cNvSpPr/>
          <p:nvPr>
            <p:ph type="body" sz="quarter" idx="1"/>
          </p:nvPr>
        </p:nvSpPr>
        <p:spPr>
          <a:prstGeom prst="rect">
            <a:avLst/>
          </a:prstGeom>
        </p:spPr>
        <p:txBody>
          <a:bodyPr/>
          <a:lstStyle/>
          <a:p>
            <a:pPr/>
            <a:r>
              <a:t>Mineral sufficiency maintains enzymatic activity, electrical signaling, redox balance, and structural integrity across all tissues.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5" name="Shape 175"/>
          <p:cNvSpPr/>
          <p:nvPr>
            <p:ph type="sldImg"/>
          </p:nvPr>
        </p:nvSpPr>
        <p:spPr>
          <a:prstGeom prst="rect">
            <a:avLst/>
          </a:prstGeom>
        </p:spPr>
        <p:txBody>
          <a:bodyPr/>
          <a:lstStyle/>
          <a:p>
            <a:pPr/>
          </a:p>
        </p:txBody>
      </p:sp>
      <p:sp>
        <p:nvSpPr>
          <p:cNvPr id="176" name="Shape 176"/>
          <p:cNvSpPr/>
          <p:nvPr>
            <p:ph type="body" sz="quarter" idx="1"/>
          </p:nvPr>
        </p:nvSpPr>
        <p:spPr>
          <a:prstGeom prst="rect">
            <a:avLst/>
          </a:prstGeom>
        </p:spPr>
        <p:txBody>
          <a:bodyPr/>
          <a:lstStyle/>
          <a:p>
            <a:pPr/>
          </a:p>
          <a:p>
            <a:pPr/>
            <a:r>
              <a:t>These vitamins are required to convert food into ATP. When they are deficient, metabolism slows or stops — leading to fatigue, neurologic symptoms, anemia, immune weakness, and impaired detoxification.</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7" name="Shape 917"/>
          <p:cNvSpPr/>
          <p:nvPr>
            <p:ph type="sldImg"/>
          </p:nvPr>
        </p:nvSpPr>
        <p:spPr>
          <a:prstGeom prst="rect">
            <a:avLst/>
          </a:prstGeom>
        </p:spPr>
        <p:txBody>
          <a:bodyPr/>
          <a:lstStyle/>
          <a:p>
            <a:pPr/>
          </a:p>
        </p:txBody>
      </p:sp>
      <p:sp>
        <p:nvSpPr>
          <p:cNvPr id="918" name="Shape 918"/>
          <p:cNvSpPr/>
          <p:nvPr>
            <p:ph type="body" sz="quarter" idx="1"/>
          </p:nvPr>
        </p:nvSpPr>
        <p:spPr>
          <a:prstGeom prst="rect">
            <a:avLst/>
          </a:prstGeom>
        </p:spPr>
        <p:txBody>
          <a:bodyPr/>
          <a:lstStyle/>
          <a:p>
            <a:pPr/>
            <a:r>
              <a:t>Unlike macronutrients, mineral deficiencies rarely present as one acute illness. Instead, they produce functional deterioration across multiple systems, often progressing gradually from subtle insufficiency to overt deficiency syndromes.</a:t>
            </a:r>
          </a:p>
          <a:p>
            <a:pPr/>
          </a:p>
          <a:p>
            <a:pPr/>
            <a:r>
              <a:t>Insufficiency produces the most common patient complaints in integrative practices—functional fatigue, immune vulnerability, and stress intolerance Mineral insufficiency leads to widespread metabolic instability—affecting nerves, muscles, immune function, redox balance, oxygen delivery, and hormone activity—long before classic deficiency diseases appear.</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1" name="Shape 931"/>
          <p:cNvSpPr/>
          <p:nvPr>
            <p:ph type="sldImg"/>
          </p:nvPr>
        </p:nvSpPr>
        <p:spPr>
          <a:prstGeom prst="rect">
            <a:avLst/>
          </a:prstGeom>
        </p:spPr>
        <p:txBody>
          <a:bodyPr/>
          <a:lstStyle/>
          <a:p>
            <a:pPr/>
          </a:p>
        </p:txBody>
      </p:sp>
      <p:sp>
        <p:nvSpPr>
          <p:cNvPr id="932" name="Shape 932"/>
          <p:cNvSpPr/>
          <p:nvPr>
            <p:ph type="body" sz="quarter" idx="1"/>
          </p:nvPr>
        </p:nvSpPr>
        <p:spPr>
          <a:prstGeom prst="rect">
            <a:avLst/>
          </a:prstGeom>
        </p:spPr>
        <p:txBody>
          <a:bodyPr/>
          <a:lstStyle/>
          <a:p>
            <a:pPr/>
            <a:r>
              <a:t>Unlike macronutrients, mineral deficiencies rarely present as one acute illness. Instead, they produce functional deterioration across multiple systems, often progressing gradually from subtle insufficiency to overt deficiency syndromes.</a:t>
            </a:r>
          </a:p>
          <a:p>
            <a:pPr/>
          </a:p>
          <a:p>
            <a:pPr/>
            <a:r>
              <a:t>Insufficiency produces the most common patient complaints in integrative practices—functional fatigue, immune vulnerability, and stress intolerance Mineral insufficiency leads to widespread metabolic instability—affecting nerves, muscles, immune function, redox balance, oxygen delivery, and hormone activity—long before classic deficiency diseases appear.</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3" name="Shape 993"/>
          <p:cNvSpPr/>
          <p:nvPr>
            <p:ph type="sldImg"/>
          </p:nvPr>
        </p:nvSpPr>
        <p:spPr>
          <a:prstGeom prst="rect">
            <a:avLst/>
          </a:prstGeom>
        </p:spPr>
        <p:txBody>
          <a:bodyPr/>
          <a:lstStyle/>
          <a:p>
            <a:pPr/>
          </a:p>
        </p:txBody>
      </p:sp>
      <p:sp>
        <p:nvSpPr>
          <p:cNvPr id="994" name="Shape 994"/>
          <p:cNvSpPr/>
          <p:nvPr>
            <p:ph type="body" sz="quarter" idx="1"/>
          </p:nvPr>
        </p:nvSpPr>
        <p:spPr>
          <a:prstGeom prst="rect">
            <a:avLst/>
          </a:prstGeom>
        </p:spPr>
        <p:txBody>
          <a:bodyPr/>
          <a:lstStyle/>
          <a:p>
            <a:pPr/>
            <a:r>
              <a:t>ADDRESS ROOT CAUSES</a:t>
            </a:r>
          </a:p>
          <a:p>
            <a:pPr/>
            <a:r>
              <a:t>• Heal gut lining</a:t>
            </a:r>
          </a:p>
          <a:p>
            <a:pPr/>
            <a:r>
              <a:t>• Review medications</a:t>
            </a:r>
          </a:p>
          <a:p>
            <a:pPr/>
            <a:r>
              <a:t>• Improve mineral bioavailability</a:t>
            </a:r>
          </a:p>
          <a:p>
            <a:pPr/>
            <a:r>
              <a:t>• Reduce chronic stress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1" name="Shape 1001"/>
          <p:cNvSpPr/>
          <p:nvPr>
            <p:ph type="sldImg"/>
          </p:nvPr>
        </p:nvSpPr>
        <p:spPr>
          <a:prstGeom prst="rect">
            <a:avLst/>
          </a:prstGeom>
        </p:spPr>
        <p:txBody>
          <a:bodyPr/>
          <a:lstStyle/>
          <a:p>
            <a:pPr/>
          </a:p>
        </p:txBody>
      </p:sp>
      <p:sp>
        <p:nvSpPr>
          <p:cNvPr id="1002" name="Shape 1002"/>
          <p:cNvSpPr/>
          <p:nvPr>
            <p:ph type="body" sz="quarter" idx="1"/>
          </p:nvPr>
        </p:nvSpPr>
        <p:spPr>
          <a:prstGeom prst="rect">
            <a:avLst/>
          </a:prstGeom>
        </p:spPr>
        <p:txBody>
          <a:bodyPr/>
          <a:lstStyle/>
          <a:p>
            <a:pPr/>
            <a:r>
              <a:t>Minerals do not neutralize toxins directly — they enable the enzymes and transport systems that detoxify and eliminate toxins and protect tissues from oxidative injury.</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7" name="Shape 1027"/>
          <p:cNvSpPr/>
          <p:nvPr>
            <p:ph type="sldImg"/>
          </p:nvPr>
        </p:nvSpPr>
        <p:spPr>
          <a:prstGeom prst="rect">
            <a:avLst/>
          </a:prstGeom>
        </p:spPr>
        <p:txBody>
          <a:bodyPr/>
          <a:lstStyle/>
          <a:p>
            <a:pPr/>
          </a:p>
        </p:txBody>
      </p:sp>
      <p:sp>
        <p:nvSpPr>
          <p:cNvPr id="1028" name="Shape 1028"/>
          <p:cNvSpPr/>
          <p:nvPr>
            <p:ph type="body" sz="quarter" idx="1"/>
          </p:nvPr>
        </p:nvSpPr>
        <p:spPr>
          <a:prstGeom prst="rect">
            <a:avLst/>
          </a:prstGeom>
        </p:spPr>
        <p:txBody>
          <a:bodyPr/>
          <a:lstStyle/>
          <a:p>
            <a:pPr/>
            <a:r>
              <a:t>Minerals coordinate all three detox phases — especially antioxidant protection from Phase I–generated oxidative intermediates.</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9" name="Shape 1059"/>
          <p:cNvSpPr/>
          <p:nvPr>
            <p:ph type="sldImg"/>
          </p:nvPr>
        </p:nvSpPr>
        <p:spPr>
          <a:prstGeom prst="rect">
            <a:avLst/>
          </a:prstGeom>
        </p:spPr>
        <p:txBody>
          <a:bodyPr/>
          <a:lstStyle/>
          <a:p>
            <a:pPr/>
          </a:p>
        </p:txBody>
      </p:sp>
      <p:sp>
        <p:nvSpPr>
          <p:cNvPr id="1060" name="Shape 1060"/>
          <p:cNvSpPr/>
          <p:nvPr>
            <p:ph type="body" sz="quarter" idx="1"/>
          </p:nvPr>
        </p:nvSpPr>
        <p:spPr>
          <a:prstGeom prst="rect">
            <a:avLst/>
          </a:prstGeom>
        </p:spPr>
        <p:txBody>
          <a:bodyPr/>
          <a:lstStyle/>
          <a:p>
            <a:pPr/>
            <a:r>
              <a:t>Malabsorption reduces fiber fermentation and mineral uptake simultaneously, thereby impairing gut detoxification, antioxidant defenses, neuromuscular signaling, and immune resilience.</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2" name="Shape 1122"/>
          <p:cNvSpPr/>
          <p:nvPr>
            <p:ph type="sldImg"/>
          </p:nvPr>
        </p:nvSpPr>
        <p:spPr>
          <a:prstGeom prst="rect">
            <a:avLst/>
          </a:prstGeom>
        </p:spPr>
        <p:txBody>
          <a:bodyPr/>
          <a:lstStyle/>
          <a:p>
            <a:pPr/>
          </a:p>
        </p:txBody>
      </p:sp>
      <p:sp>
        <p:nvSpPr>
          <p:cNvPr id="1123" name="Shape 1123"/>
          <p:cNvSpPr/>
          <p:nvPr>
            <p:ph type="body" sz="quarter" idx="1"/>
          </p:nvPr>
        </p:nvSpPr>
        <p:spPr>
          <a:prstGeom prst="rect">
            <a:avLst/>
          </a:prstGeom>
        </p:spPr>
        <p:txBody>
          <a:bodyPr/>
          <a:lstStyle/>
          <a:p>
            <a:pPr/>
            <a:r>
              <a:t>1. Correct Answer: B — Brazil nuts</a:t>
            </a:r>
          </a:p>
          <a:p>
            <a:pPr/>
          </a:p>
          <a:p>
            <a:pPr/>
            <a:r>
              <a:t>Rationale:</a:t>
            </a:r>
          </a:p>
          <a:p>
            <a:pPr/>
            <a:r>
              <a:t>Brazil nuts contain the highest selenium concentration of any common food. Selenium is required as a cofactor for glutathione peroxidase, a major antioxidant enzyme.</a:t>
            </a:r>
          </a:p>
          <a:p>
            <a:pPr/>
          </a:p>
          <a:p>
            <a:pPr/>
            <a:r>
              <a:t>2. Correct Answer: B</a:t>
            </a:r>
          </a:p>
          <a:p>
            <a:pPr/>
            <a:r>
              <a:t>Rationale:</a:t>
            </a:r>
          </a:p>
          <a:p>
            <a:pPr/>
          </a:p>
          <a:p>
            <a:pPr/>
            <a:r>
              <a:t>Fiber functions as the body’s GI detox agent — binding bile acids, estrogen metabolites, and toxins, thereby preventing their enterohepatic recirculation and supporting elimination.</a:t>
            </a:r>
          </a:p>
          <a:p>
            <a:pPr/>
          </a:p>
          <a:p>
            <a:pPr/>
            <a:r>
              <a:t>3. Correct Answer: C</a:t>
            </a:r>
          </a:p>
          <a:p>
            <a:pPr/>
            <a:r>
              <a:t>Rationale:</a:t>
            </a:r>
          </a:p>
          <a:p>
            <a:pPr/>
          </a:p>
          <a:p>
            <a:pPr/>
            <a:r>
              <a:t>Low fiber → reduced microbial fermentation → decreased SCFA production → gut barrier weakness, increased toxin recirculation, impaired glycemic stability, and hormone dysregulation.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0" name="Shape 1130"/>
          <p:cNvSpPr/>
          <p:nvPr>
            <p:ph type="sldImg"/>
          </p:nvPr>
        </p:nvSpPr>
        <p:spPr>
          <a:prstGeom prst="rect">
            <a:avLst/>
          </a:prstGeom>
        </p:spPr>
        <p:txBody>
          <a:bodyPr/>
          <a:lstStyle/>
          <a:p>
            <a:pPr/>
          </a:p>
        </p:txBody>
      </p:sp>
      <p:sp>
        <p:nvSpPr>
          <p:cNvPr id="1131" name="Shape 1131"/>
          <p:cNvSpPr/>
          <p:nvPr>
            <p:ph type="body" sz="quarter" idx="1"/>
          </p:nvPr>
        </p:nvSpPr>
        <p:spPr>
          <a:prstGeom prst="rect">
            <a:avLst/>
          </a:prstGeom>
        </p:spPr>
        <p:txBody>
          <a:bodyPr/>
          <a:lstStyle/>
          <a:p>
            <a:pPr/>
            <a:r>
              <a:t>4. Correct Answer: B — Iron</a:t>
            </a:r>
          </a:p>
          <a:p>
            <a:pPr/>
            <a:r>
              <a:t>Rationale:</a:t>
            </a:r>
          </a:p>
          <a:p>
            <a:pPr/>
            <a:r>
              <a:t>Iron requires stomach acid for liberation and occurs primarily in the duodenum — both compromised in malabsorption conditions.</a:t>
            </a:r>
          </a:p>
          <a:p>
            <a:pPr/>
          </a:p>
          <a:p>
            <a:pPr/>
            <a:r>
              <a:t>5. Correct Answer: C — Magnesium</a:t>
            </a:r>
          </a:p>
          <a:p>
            <a:pPr/>
            <a:r>
              <a:t>Rationale:</a:t>
            </a:r>
          </a:p>
          <a:p>
            <a:pPr/>
          </a:p>
          <a:p>
            <a:pPr/>
            <a:r>
              <a:t>Magnesium governs:</a:t>
            </a:r>
          </a:p>
          <a:p>
            <a:pPr/>
          </a:p>
          <a:p>
            <a:pPr/>
            <a:r>
              <a:t>• Neuromuscular relaxation</a:t>
            </a:r>
          </a:p>
          <a:p>
            <a:pPr/>
            <a:r>
              <a:t>• ATP enzyme stabilization</a:t>
            </a:r>
          </a:p>
          <a:p>
            <a:pPr/>
            <a:r>
              <a:t>• Cardiac rhythm</a:t>
            </a:r>
          </a:p>
          <a:p>
            <a:pPr/>
          </a:p>
          <a:p>
            <a:pPr/>
            <a:r>
              <a:t>Deficiency produces cramps, palpitations, and nervous system hyperexcitability.</a:t>
            </a:r>
          </a:p>
          <a:p>
            <a:pPr/>
          </a:p>
          <a:p>
            <a:pPr/>
            <a:r>
              <a:t>6. Correct Answer: B</a:t>
            </a:r>
          </a:p>
          <a:p>
            <a:pPr/>
            <a:r>
              <a:t>Rationale:</a:t>
            </a:r>
          </a:p>
          <a:p>
            <a:pPr/>
          </a:p>
          <a:p>
            <a:pPr/>
            <a:r>
              <a:t>Dysbiosis → decreased fiber fermentation → diminished SCFA signaling → weakened gut barrier and increased systemic inflammation.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4" name="Shape 184"/>
          <p:cNvSpPr/>
          <p:nvPr>
            <p:ph type="sldImg"/>
          </p:nvPr>
        </p:nvSpPr>
        <p:spPr>
          <a:prstGeom prst="rect">
            <a:avLst/>
          </a:prstGeom>
        </p:spPr>
        <p:txBody>
          <a:bodyPr/>
          <a:lstStyle/>
          <a:p>
            <a:pPr/>
          </a:p>
        </p:txBody>
      </p:sp>
      <p:sp>
        <p:nvSpPr>
          <p:cNvPr id="185" name="Shape 185"/>
          <p:cNvSpPr/>
          <p:nvPr>
            <p:ph type="body" sz="quarter" idx="1"/>
          </p:nvPr>
        </p:nvSpPr>
        <p:spPr>
          <a:prstGeom prst="rect">
            <a:avLst/>
          </a:prstGeom>
        </p:spPr>
        <p:txBody>
          <a:bodyPr/>
          <a:lstStyle/>
          <a:p>
            <a:pPr/>
          </a:p>
          <a:p>
            <a:pPr/>
            <a:r>
              <a:t>These vitamins are required to convert food into ATP. When they are deficient, metabolism slows or stops — leading to fatigue, neurologic symptoms, anemia, immune weakness, and impaired detoxification.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1" name="Shape 221"/>
          <p:cNvSpPr/>
          <p:nvPr>
            <p:ph type="sldImg"/>
          </p:nvPr>
        </p:nvSpPr>
        <p:spPr>
          <a:prstGeom prst="rect">
            <a:avLst/>
          </a:prstGeom>
        </p:spPr>
        <p:txBody>
          <a:bodyPr/>
          <a:lstStyle/>
          <a:p>
            <a:pPr/>
          </a:p>
        </p:txBody>
      </p:sp>
      <p:sp>
        <p:nvSpPr>
          <p:cNvPr id="222" name="Shape 222"/>
          <p:cNvSpPr/>
          <p:nvPr>
            <p:ph type="body" sz="quarter" idx="1"/>
          </p:nvPr>
        </p:nvSpPr>
        <p:spPr>
          <a:prstGeom prst="rect">
            <a:avLst/>
          </a:prstGeom>
        </p:spPr>
        <p:txBody>
          <a:bodyPr/>
          <a:lstStyle/>
          <a:p>
            <a:pPr/>
            <a:r>
              <a:t>Insufficiency creates chronic low-grade symptoms that can significantly impair quality of life even when labs appear “normal.”</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3" name="Shape 233"/>
          <p:cNvSpPr/>
          <p:nvPr>
            <p:ph type="sldImg"/>
          </p:nvPr>
        </p:nvSpPr>
        <p:spPr>
          <a:prstGeom prst="rect">
            <a:avLst/>
          </a:prstGeom>
        </p:spPr>
        <p:txBody>
          <a:bodyPr/>
          <a:lstStyle/>
          <a:p>
            <a:pPr/>
          </a:p>
        </p:txBody>
      </p:sp>
      <p:sp>
        <p:nvSpPr>
          <p:cNvPr id="234" name="Shape 234"/>
          <p:cNvSpPr/>
          <p:nvPr>
            <p:ph type="body" sz="quarter" idx="1"/>
          </p:nvPr>
        </p:nvSpPr>
        <p:spPr>
          <a:prstGeom prst="rect">
            <a:avLst/>
          </a:prstGeom>
        </p:spPr>
        <p:txBody>
          <a:bodyPr/>
          <a:lstStyle/>
          <a:p>
            <a:pPr/>
            <a:r>
              <a:t>B12 absorption requires gastric acid, intrinsic factor, and healthy ileum—making it the most common malabsorbed vitamin</a:t>
            </a:r>
          </a:p>
          <a:p>
            <a:pPr/>
            <a:r>
              <a:t>Excess alcohol also increases urinary vitamin loss and impairs hepatic storage. Confusion + ataxia + alcoholism = B1 deficiency (Wernicke encephalopathy)</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hape 272"/>
          <p:cNvSpPr/>
          <p:nvPr>
            <p:ph type="sldImg"/>
          </p:nvPr>
        </p:nvSpPr>
        <p:spPr>
          <a:prstGeom prst="rect">
            <a:avLst/>
          </a:prstGeom>
        </p:spPr>
        <p:txBody>
          <a:bodyPr/>
          <a:lstStyle/>
          <a:p>
            <a:pPr/>
          </a:p>
        </p:txBody>
      </p:sp>
      <p:sp>
        <p:nvSpPr>
          <p:cNvPr id="273" name="Shape 273"/>
          <p:cNvSpPr/>
          <p:nvPr>
            <p:ph type="body" sz="quarter" idx="1"/>
          </p:nvPr>
        </p:nvSpPr>
        <p:spPr>
          <a:prstGeom prst="rect">
            <a:avLst/>
          </a:prstGeom>
        </p:spPr>
        <p:txBody>
          <a:bodyPr/>
          <a:lstStyle/>
          <a:p>
            <a:pPr/>
            <a:r>
              <a:t>Water-soluble vitamins must be consumed daily</a:t>
            </a:r>
          </a:p>
          <a:p>
            <a:pPr/>
            <a:r>
              <a:t>• Deficiency leads to metabolic fatigue syndromes</a:t>
            </a:r>
          </a:p>
          <a:p>
            <a:pPr/>
            <a:r>
              <a:t>• Alcohol strongly depletes thiamine</a:t>
            </a:r>
          </a:p>
          <a:p>
            <a:pPr/>
            <a:r>
              <a:t>• B12 is unique – requires intrinsic factor</a:t>
            </a:r>
          </a:p>
          <a:p>
            <a:pPr marL="120315" indent="-120315">
              <a:buSzPct val="100000"/>
              <a:buChar char="•"/>
            </a:pPr>
            <a:r>
              <a:t>Folate is critical in pregnancy</a:t>
            </a:r>
          </a:p>
          <a:p>
            <a:pPr/>
          </a:p>
          <a:p>
            <a:pPr/>
            <a:r>
              <a:t>Water-soluble vitamin deficiency presents as a state of cellular “energy failure”—manifesting as fatigue, neurologic dysfunction, anemia, and immune fragility, driven by disruption of metabolic cofactors, neurotransmitter synthesis, and tissue repair.</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1" name="Shape 281"/>
          <p:cNvSpPr/>
          <p:nvPr>
            <p:ph type="sldImg"/>
          </p:nvPr>
        </p:nvSpPr>
        <p:spPr>
          <a:prstGeom prst="rect">
            <a:avLst/>
          </a:prstGeom>
        </p:spPr>
        <p:txBody>
          <a:bodyPr/>
          <a:lstStyle/>
          <a:p>
            <a:pPr/>
          </a:p>
        </p:txBody>
      </p:sp>
      <p:sp>
        <p:nvSpPr>
          <p:cNvPr id="282" name="Shape 282"/>
          <p:cNvSpPr/>
          <p:nvPr>
            <p:ph type="body" sz="quarter" idx="1"/>
          </p:nvPr>
        </p:nvSpPr>
        <p:spPr>
          <a:prstGeom prst="rect">
            <a:avLst/>
          </a:prstGeom>
        </p:spPr>
        <p:txBody>
          <a:bodyPr/>
          <a:lstStyle/>
          <a:p>
            <a:pPr/>
          </a:p>
          <a:p>
            <a:pPr/>
            <a:r>
              <a:t>Without water-soluble vitamins, the body cannot neutralize oxidative stress or effectively detoxify environmental toxins, metabolic waste, or inflammatory byproducts → leading to tissue damage and chronic disease risk.</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2130425"/>
            <a:ext cx="7772400" cy="1470025"/>
          </a:xfrm>
          <a:prstGeom prst="rect">
            <a:avLst/>
          </a:prstGeom>
        </p:spPr>
        <p:txBody>
          <a:bodyPr/>
          <a:lstStyle/>
          <a:p>
            <a:pPr/>
            <a:r>
              <a:t>Title Text</a:t>
            </a:r>
          </a:p>
        </p:txBody>
      </p:sp>
      <p:sp>
        <p:nvSpPr>
          <p:cNvPr id="12" name="Body Level One…"/>
          <p:cNvSpPr txBox="1"/>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sz="quarter" idx="1"/>
          </p:nvPr>
        </p:nvSpPr>
        <p:spPr>
          <a:xfrm>
            <a:off x="457200" y="1600200"/>
            <a:ext cx="8229600" cy="4525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4406900"/>
            <a:ext cx="7772401" cy="1362075"/>
          </a:xfrm>
          <a:prstGeom prst="rect">
            <a:avLst/>
          </a:prstGeom>
        </p:spPr>
        <p:txBody>
          <a:bodyPr anchor="t"/>
          <a:lstStyle>
            <a:lvl1pPr algn="l">
              <a:defRPr b="1" cap="all" sz="4000"/>
            </a:lvl1pPr>
          </a:lstStyle>
          <a:p>
            <a:pPr/>
            <a:r>
              <a:t>Title Text</a:t>
            </a:r>
          </a:p>
        </p:txBody>
      </p:sp>
      <p:sp>
        <p:nvSpPr>
          <p:cNvPr id="30" name="Body Level One…"/>
          <p:cNvSpPr txBox="1"/>
          <p:nvPr>
            <p:ph type="body" sz="quarter" idx="1"/>
          </p:nvPr>
        </p:nvSpPr>
        <p:spPr>
          <a:xfrm>
            <a:off x="722312" y="2906713"/>
            <a:ext cx="7772401" cy="1500202"/>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quarter"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marL="0" indent="0">
              <a:spcBef>
                <a:spcPts val="500"/>
              </a:spcBef>
              <a:buSzTx/>
              <a:buFontTx/>
              <a:buNone/>
              <a:defRPr b="1" sz="2400"/>
            </a:lvl1pPr>
            <a:lvl2pPr marL="0" indent="0">
              <a:spcBef>
                <a:spcPts val="500"/>
              </a:spcBef>
              <a:buSzTx/>
              <a:buFontTx/>
              <a:buNone/>
              <a:defRPr b="1" sz="2400"/>
            </a:lvl2pPr>
            <a:lvl3pPr marL="0" indent="0">
              <a:spcBef>
                <a:spcPts val="500"/>
              </a:spcBef>
              <a:buSzTx/>
              <a:buFontTx/>
              <a:buNone/>
              <a:defRPr b="1" sz="2400"/>
            </a:lvl3pPr>
            <a:lvl4pPr marL="0" indent="0">
              <a:spcBef>
                <a:spcPts val="500"/>
              </a:spcBef>
              <a:buSzTx/>
              <a:buFontTx/>
              <a:buNone/>
              <a:defRPr b="1" sz="2400"/>
            </a:lvl4pPr>
            <a:lvl5pPr marL="0" indent="0">
              <a:spcBef>
                <a:spcPts val="500"/>
              </a:spcBef>
              <a:buSzTx/>
              <a:buFontTx/>
              <a:buNone/>
              <a:defRPr b="1" sz="24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4645025" y="1535111"/>
            <a:ext cx="4041775" cy="639778"/>
          </a:xfrm>
          <a:prstGeom prst="rect">
            <a:avLst/>
          </a:prstGeom>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6" cy="1162050"/>
          </a:xfrm>
          <a:prstGeom prst="rect">
            <a:avLst/>
          </a:prstGeom>
        </p:spPr>
        <p:txBody>
          <a:bodyPr anchor="b"/>
          <a:lstStyle>
            <a:lvl1pPr algn="l">
              <a:defRPr b="1" sz="2000"/>
            </a:lvl1pPr>
          </a:lstStyle>
          <a:p>
            <a:pPr/>
            <a:r>
              <a:t>Title Text</a:t>
            </a:r>
          </a:p>
        </p:txBody>
      </p:sp>
      <p:sp>
        <p:nvSpPr>
          <p:cNvPr id="73" name="Body Level One…"/>
          <p:cNvSpPr txBox="1"/>
          <p:nvPr>
            <p:ph type="body" sz="quarter" idx="1"/>
          </p:nvPr>
        </p:nvSpPr>
        <p:spPr>
          <a:xfrm>
            <a:off x="3575050" y="273050"/>
            <a:ext cx="5111750" cy="585311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457198" y="1435100"/>
            <a:ext cx="3008317" cy="4691063"/>
          </a:xfrm>
          <a:prstGeom prst="rect">
            <a:avLst/>
          </a:prstGeom>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792288" y="4800600"/>
            <a:ext cx="5486404" cy="566738"/>
          </a:xfrm>
          <a:prstGeom prst="rect">
            <a:avLst/>
          </a:prstGeom>
        </p:spPr>
        <p:txBody>
          <a:bodyPr anchor="b"/>
          <a:lstStyle>
            <a:lvl1pPr algn="l">
              <a:defRPr b="1" sz="2000"/>
            </a:lvl1pPr>
          </a:lstStyle>
          <a:p>
            <a:pPr/>
            <a:r>
              <a:t>Title Text</a:t>
            </a:r>
          </a:p>
        </p:txBody>
      </p:sp>
      <p:sp>
        <p:nvSpPr>
          <p:cNvPr id="83" name="Picture Placeholder 2"/>
          <p:cNvSpPr/>
          <p:nvPr>
            <p:ph type="pic" sz="quarter" idx="21"/>
          </p:nvPr>
        </p:nvSpPr>
        <p:spPr>
          <a:xfrm>
            <a:off x="1792288" y="612775"/>
            <a:ext cx="5486404" cy="4114800"/>
          </a:xfrm>
          <a:prstGeom prst="rect">
            <a:avLst/>
          </a:prstGeom>
        </p:spPr>
        <p:txBody>
          <a:bodyPr lIns="91439" tIns="45719" rIns="91439" bIns="45719">
            <a:noAutofit/>
          </a:bodyPr>
          <a:lstStyle/>
          <a:p>
            <a:pPr/>
          </a:p>
        </p:txBody>
      </p:sp>
      <p:sp>
        <p:nvSpPr>
          <p:cNvPr id="84" name="Body Level One…"/>
          <p:cNvSpPr txBox="1"/>
          <p:nvPr>
            <p:ph type="body" sz="quarter" idx="1"/>
          </p:nvPr>
        </p:nvSpPr>
        <p:spPr>
          <a:xfrm>
            <a:off x="1792288" y="5367337"/>
            <a:ext cx="5486404" cy="804877"/>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chor="ctr">
            <a:normAutofit fontScale="100000" lnSpcReduction="0"/>
          </a:bodyPr>
          <a:lstStyle/>
          <a:p>
            <a:pPr/>
            <a:r>
              <a:t>Title Text</a:t>
            </a:r>
          </a:p>
        </p:txBody>
      </p:sp>
      <p:sp>
        <p:nvSpPr>
          <p:cNvPr id="3" name="Body Level One…"/>
          <p:cNvSpPr txBox="1"/>
          <p:nvPr>
            <p:ph type="body" idx="1"/>
          </p:nvPr>
        </p:nvSpPr>
        <p:spPr>
          <a:xfrm>
            <a:off x="10207625" y="3657600"/>
            <a:ext cx="7162800" cy="6629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8181" y="6414762"/>
            <a:ext cx="258620" cy="248302"/>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5pPr>
      <a:lvl6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6pPr>
      <a:lvl7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7pPr>
      <a:lvl8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8pPr>
      <a:lvl9pPr marL="0" marR="0" indent="0" algn="ctr" defTabSz="914400" rtl="0" latinLnBrk="0">
        <a:lnSpc>
          <a:spcPct val="100000"/>
        </a:lnSpc>
        <a:spcBef>
          <a:spcPts val="0"/>
        </a:spcBef>
        <a:spcAft>
          <a:spcPts val="0"/>
        </a:spcAft>
        <a:buClrTx/>
        <a:buSzTx/>
        <a:buFontTx/>
        <a:buNone/>
        <a:tabLst/>
        <a:defRPr b="0" baseline="0" cap="none" i="0" spc="0" strike="noStrike" sz="4400" u="none">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b="0" baseline="0" cap="none" i="0" spc="0" strike="noStrike" sz="3200" u="none">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3.png"/><Relationship Id="rId4" Type="http://schemas.openxmlformats.org/officeDocument/2006/relationships/image" Target="../media/image4.png"/></Relationships>

</file>

<file path=ppt/slides/_rels/slide10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3.png"/><Relationship Id="rId4" Type="http://schemas.openxmlformats.org/officeDocument/2006/relationships/image" Target="../media/image4.png"/></Relationships>

</file>

<file path=ppt/slides/_rels/slide10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3.xml"/><Relationship Id="rId3" Type="http://schemas.openxmlformats.org/officeDocument/2006/relationships/image" Target="../media/image3.png"/><Relationship Id="rId4" Type="http://schemas.openxmlformats.org/officeDocument/2006/relationships/image" Target="../media/image4.png"/></Relationships>

</file>

<file path=ppt/slides/_rels/slide10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0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4.xml"/><Relationship Id="rId3" Type="http://schemas.openxmlformats.org/officeDocument/2006/relationships/image" Target="../media/image3.png"/><Relationship Id="rId4" Type="http://schemas.openxmlformats.org/officeDocument/2006/relationships/image" Target="../media/image4.png"/></Relationships>

</file>

<file path=ppt/slides/_rels/slide10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5.xml"/><Relationship Id="rId3" Type="http://schemas.openxmlformats.org/officeDocument/2006/relationships/image" Target="../media/image3.png"/><Relationship Id="rId4" Type="http://schemas.openxmlformats.org/officeDocument/2006/relationships/image" Target="../media/image4.png"/></Relationships>

</file>

<file path=ppt/slides/_rels/slide1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6.xml"/><Relationship Id="rId3" Type="http://schemas.openxmlformats.org/officeDocument/2006/relationships/image" Target="../media/image3.png"/><Relationship Id="rId4" Type="http://schemas.openxmlformats.org/officeDocument/2006/relationships/image" Target="../media/image4.png"/></Relationships>

</file>

<file path=ppt/slides/_rels/slide1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7.xml"/><Relationship Id="rId3" Type="http://schemas.openxmlformats.org/officeDocument/2006/relationships/image" Target="../media/image3.png"/><Relationship Id="rId4" Type="http://schemas.openxmlformats.org/officeDocument/2006/relationships/image" Target="../media/image4.png"/></Relationships>

</file>

<file path=ppt/slides/_rels/slide1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4.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image" Target="../media/image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4.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4.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4.png"/></Relationships>

</file>

<file path=ppt/slides/_rels/slide3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4.png"/></Relationships>

</file>

<file path=ppt/slides/_rels/slide4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4.png"/></Relationships>

</file>

<file path=ppt/slides/_rels/slide4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3.png"/><Relationship Id="rId4" Type="http://schemas.openxmlformats.org/officeDocument/2006/relationships/image" Target="../media/image4.png"/></Relationships>

</file>

<file path=ppt/slides/_rels/slide4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4.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4.png"/></Relationships>

</file>

<file path=ppt/slides/_rels/slide4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5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3.png"/><Relationship Id="rId4" Type="http://schemas.openxmlformats.org/officeDocument/2006/relationships/image" Target="../media/image4.png"/></Relationships>

</file>

<file path=ppt/slides/_rels/slide5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3.png"/><Relationship Id="rId4" Type="http://schemas.openxmlformats.org/officeDocument/2006/relationships/image" Target="../media/image4.png"/></Relationships>

</file>

<file path=ppt/slides/_rels/slide5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3.png"/><Relationship Id="rId4" Type="http://schemas.openxmlformats.org/officeDocument/2006/relationships/image" Target="../media/image4.png"/></Relationships>

</file>

<file path=ppt/slides/_rels/slide5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3.png"/><Relationship Id="rId4" Type="http://schemas.openxmlformats.org/officeDocument/2006/relationships/image" Target="../media/image4.png"/></Relationships>

</file>

<file path=ppt/slides/_rels/slide5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png"/><Relationship Id="rId4" Type="http://schemas.openxmlformats.org/officeDocument/2006/relationships/image" Target="../media/image4.png"/></Relationships>

</file>

<file path=ppt/slides/_rels/slide5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 Id="rId3" Type="http://schemas.openxmlformats.org/officeDocument/2006/relationships/image" Target="../media/image3.png"/><Relationship Id="rId4" Type="http://schemas.openxmlformats.org/officeDocument/2006/relationships/image" Target="../media/image4.png"/></Relationships>

</file>

<file path=ppt/slides/_rels/slide5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png"/><Relationship Id="rId4" Type="http://schemas.openxmlformats.org/officeDocument/2006/relationships/image" Target="../media/image4.png"/></Relationships>

</file>

<file path=ppt/slides/_rels/slide5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3.png"/><Relationship Id="rId4" Type="http://schemas.openxmlformats.org/officeDocument/2006/relationships/image" Target="../media/image4.png"/></Relationships>

</file>

<file path=ppt/slides/_rels/slide5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6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 Id="rId3" Type="http://schemas.openxmlformats.org/officeDocument/2006/relationships/image" Target="../media/image3.png"/><Relationship Id="rId4" Type="http://schemas.openxmlformats.org/officeDocument/2006/relationships/image" Target="../media/image4.png"/></Relationships>

</file>

<file path=ppt/slides/_rels/slide6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3.png"/><Relationship Id="rId4" Type="http://schemas.openxmlformats.org/officeDocument/2006/relationships/image" Target="../media/image4.png"/></Relationships>

</file>

<file path=ppt/slides/_rels/slide6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 Id="rId3" Type="http://schemas.openxmlformats.org/officeDocument/2006/relationships/image" Target="../media/image3.png"/><Relationship Id="rId4" Type="http://schemas.openxmlformats.org/officeDocument/2006/relationships/image" Target="../media/image4.png"/></Relationships>

</file>

<file path=ppt/slides/_rels/slide6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 Id="rId3" Type="http://schemas.openxmlformats.org/officeDocument/2006/relationships/image" Target="../media/image3.png"/><Relationship Id="rId4" Type="http://schemas.openxmlformats.org/officeDocument/2006/relationships/image" Target="../media/image4.png"/></Relationships>

</file>

<file path=ppt/slides/_rels/slide6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6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 Id="rId3" Type="http://schemas.openxmlformats.org/officeDocument/2006/relationships/image" Target="../media/image3.png"/><Relationship Id="rId4"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 Id="rId3" Type="http://schemas.openxmlformats.org/officeDocument/2006/relationships/image" Target="../media/image3.png"/><Relationship Id="rId4" Type="http://schemas.openxmlformats.org/officeDocument/2006/relationships/image" Target="../media/image4.png"/></Relationships>

</file>

<file path=ppt/slides/_rels/slide7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 Id="rId3" Type="http://schemas.openxmlformats.org/officeDocument/2006/relationships/image" Target="../media/image3.png"/><Relationship Id="rId4" Type="http://schemas.openxmlformats.org/officeDocument/2006/relationships/image" Target="../media/image4.png"/></Relationships>

</file>

<file path=ppt/slides/_rels/slide7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7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 Id="rId3" Type="http://schemas.openxmlformats.org/officeDocument/2006/relationships/image" Target="../media/image3.png"/><Relationship Id="rId4" Type="http://schemas.openxmlformats.org/officeDocument/2006/relationships/image" Target="../media/image4.png"/></Relationships>

</file>

<file path=ppt/slides/_rels/slide7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 Id="rId3" Type="http://schemas.openxmlformats.org/officeDocument/2006/relationships/image" Target="../media/image3.png"/><Relationship Id="rId4"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4.png"/></Relationships>

</file>

<file path=ppt/slides/_rels/slide8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 Id="rId3" Type="http://schemas.openxmlformats.org/officeDocument/2006/relationships/image" Target="../media/image3.png"/><Relationship Id="rId4" Type="http://schemas.openxmlformats.org/officeDocument/2006/relationships/image" Target="../media/image4.png"/></Relationships>

</file>

<file path=ppt/slides/_rels/slide8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 Id="rId3" Type="http://schemas.openxmlformats.org/officeDocument/2006/relationships/image" Target="../media/image3.png"/><Relationship Id="rId4" Type="http://schemas.openxmlformats.org/officeDocument/2006/relationships/image" Target="../media/image4.png"/></Relationships>

</file>

<file path=ppt/slides/_rels/slide8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 Id="rId3" Type="http://schemas.openxmlformats.org/officeDocument/2006/relationships/image" Target="../media/image3.png"/><Relationship Id="rId4" Type="http://schemas.openxmlformats.org/officeDocument/2006/relationships/image" Target="../media/image4.png"/></Relationships>

</file>

<file path=ppt/slides/_rels/slide8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 Id="rId3" Type="http://schemas.openxmlformats.org/officeDocument/2006/relationships/image" Target="../media/image3.png"/><Relationship Id="rId4" Type="http://schemas.openxmlformats.org/officeDocument/2006/relationships/image" Target="../media/image4.png"/></Relationships>

</file>

<file path=ppt/slides/_rels/slide8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8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9.xml"/><Relationship Id="rId3" Type="http://schemas.openxmlformats.org/officeDocument/2006/relationships/image" Target="../media/image3.png"/><Relationship Id="rId4"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4.png"/></Relationships>

</file>

<file path=ppt/slides/_rels/slide9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 Id="rId3" Type="http://schemas.openxmlformats.org/officeDocument/2006/relationships/image" Target="../media/image3.png"/><Relationship Id="rId4" Type="http://schemas.openxmlformats.org/officeDocument/2006/relationships/image" Target="../media/image4.png"/></Relationships>

</file>

<file path=ppt/slides/_rels/slide95.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image" Target="../media/image3.png"/><Relationship Id="rId4" Type="http://schemas.openxmlformats.org/officeDocument/2006/relationships/image" Target="../media/image4.png"/></Relationships>

</file>

<file path=ppt/slides/_rels/slide9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_rels/slide9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sp>
        <p:nvSpPr>
          <p:cNvPr id="94" name="Freeform 3"/>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95" name="Freeform 6"/>
          <p:cNvSpPr/>
          <p:nvPr/>
        </p:nvSpPr>
        <p:spPr>
          <a:xfrm>
            <a:off x="1227773" y="4163619"/>
            <a:ext cx="110239" cy="2819010"/>
          </a:xfrm>
          <a:prstGeom prst="rect">
            <a:avLst/>
          </a:prstGeom>
          <a:solidFill>
            <a:srgbClr val="FFFFFF"/>
          </a:solidFill>
          <a:ln w="12700">
            <a:miter lim="400000"/>
          </a:ln>
        </p:spPr>
        <p:txBody>
          <a:bodyPr lIns="45718" tIns="45718" rIns="45718" bIns="45718"/>
          <a:lstStyle/>
          <a:p>
            <a:pPr/>
          </a:p>
        </p:txBody>
      </p:sp>
      <p:sp>
        <p:nvSpPr>
          <p:cNvPr id="96" name="Freeform 8"/>
          <p:cNvSpPr/>
          <p:nvPr/>
        </p:nvSpPr>
        <p:spPr>
          <a:xfrm>
            <a:off x="-2777871" y="-207073"/>
            <a:ext cx="3806574" cy="2083237"/>
          </a:xfrm>
          <a:prstGeom prst="rect">
            <a:avLst/>
          </a:prstGeom>
          <a:blipFill>
            <a:blip r:embed="rId2"/>
            <a:stretch>
              <a:fillRect/>
            </a:stretch>
          </a:blipFill>
          <a:ln w="12700">
            <a:miter lim="400000"/>
          </a:ln>
        </p:spPr>
        <p:txBody>
          <a:bodyPr lIns="45718" tIns="45718" rIns="45718" bIns="45718"/>
          <a:lstStyle/>
          <a:p>
            <a:pPr/>
          </a:p>
        </p:txBody>
      </p:sp>
      <p:sp>
        <p:nvSpPr>
          <p:cNvPr id="97" name="Freeform 9"/>
          <p:cNvSpPr/>
          <p:nvPr/>
        </p:nvSpPr>
        <p:spPr>
          <a:xfrm>
            <a:off x="1543050" y="-1"/>
            <a:ext cx="3515334" cy="3194719"/>
          </a:xfrm>
          <a:prstGeom prst="rect">
            <a:avLst/>
          </a:prstGeom>
          <a:blipFill>
            <a:blip r:embed="rId3"/>
            <a:stretch>
              <a:fillRect/>
            </a:stretch>
          </a:blipFill>
          <a:ln w="12700">
            <a:miter lim="400000"/>
          </a:ln>
        </p:spPr>
        <p:txBody>
          <a:bodyPr lIns="45718" tIns="45718" rIns="45718" bIns="45718"/>
          <a:lstStyle/>
          <a:p>
            <a:pPr/>
          </a:p>
        </p:txBody>
      </p:sp>
      <p:sp>
        <p:nvSpPr>
          <p:cNvPr id="98" name="TextBox 10"/>
          <p:cNvSpPr txBox="1"/>
          <p:nvPr/>
        </p:nvSpPr>
        <p:spPr>
          <a:xfrm>
            <a:off x="1848442" y="8986256"/>
            <a:ext cx="14601579" cy="60755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4600"/>
              </a:lnSpc>
              <a:defRPr b="1" spc="246" sz="4800">
                <a:solidFill>
                  <a:srgbClr val="0433FF"/>
                </a:solidFill>
                <a:latin typeface="Open Sauce Bold"/>
                <a:ea typeface="Open Sauce Bold"/>
                <a:cs typeface="Open Sauce Bold"/>
                <a:sym typeface="Open Sauce Bold"/>
              </a:defRPr>
            </a:lvl1pPr>
          </a:lstStyle>
          <a:p>
            <a:pPr/>
            <a:r>
              <a:t>CNS EXAM PREP COURSE</a:t>
            </a:r>
          </a:p>
        </p:txBody>
      </p:sp>
      <p:sp>
        <p:nvSpPr>
          <p:cNvPr id="99" name="TextBox 11"/>
          <p:cNvSpPr txBox="1"/>
          <p:nvPr/>
        </p:nvSpPr>
        <p:spPr>
          <a:xfrm>
            <a:off x="17258517" y="9210674"/>
            <a:ext cx="153963"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latin typeface="Canva Sans"/>
                <a:ea typeface="Canva Sans"/>
                <a:cs typeface="Canva Sans"/>
                <a:sym typeface="Canva Sans"/>
              </a:defRPr>
            </a:lvl1pPr>
          </a:lstStyle>
          <a:p>
            <a:pPr/>
            <a:r>
              <a:t>1</a:t>
            </a:r>
          </a:p>
        </p:txBody>
      </p:sp>
      <p:sp>
        <p:nvSpPr>
          <p:cNvPr id="100" name="Freeform 13"/>
          <p:cNvSpPr/>
          <p:nvPr/>
        </p:nvSpPr>
        <p:spPr>
          <a:xfrm>
            <a:off x="14240805" y="-207074"/>
            <a:ext cx="3086115" cy="11299906"/>
          </a:xfrm>
          <a:prstGeom prst="rect">
            <a:avLst/>
          </a:prstGeom>
          <a:solidFill>
            <a:srgbClr val="66BB6A"/>
          </a:solidFill>
          <a:ln w="12700">
            <a:miter lim="400000"/>
          </a:ln>
        </p:spPr>
        <p:txBody>
          <a:bodyPr lIns="45718" tIns="45718" rIns="45718" bIns="45718"/>
          <a:lstStyle/>
          <a:p>
            <a:pPr/>
          </a:p>
        </p:txBody>
      </p:sp>
      <p:sp>
        <p:nvSpPr>
          <p:cNvPr id="101" name="TextBox 16"/>
          <p:cNvSpPr txBox="1"/>
          <p:nvPr/>
        </p:nvSpPr>
        <p:spPr>
          <a:xfrm>
            <a:off x="1848443" y="3792182"/>
            <a:ext cx="9853147" cy="242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600"/>
              </a:lnSpc>
              <a:defRPr spc="39" sz="7800">
                <a:solidFill>
                  <a:srgbClr val="1C5739"/>
                </a:solidFill>
                <a:latin typeface="Poppins Semi-Bold"/>
                <a:ea typeface="Poppins Semi-Bold"/>
                <a:cs typeface="Poppins Semi-Bold"/>
                <a:sym typeface="Poppins Semi-Bold"/>
              </a:defRPr>
            </a:lvl1pPr>
          </a:lstStyle>
          <a:p>
            <a:pPr/>
            <a:r>
              <a:t>Domain III: Nutrients &amp; Human Health</a:t>
            </a:r>
          </a:p>
        </p:txBody>
      </p:sp>
      <p:grpSp>
        <p:nvGrpSpPr>
          <p:cNvPr id="104" name="Image Gallery"/>
          <p:cNvGrpSpPr/>
          <p:nvPr/>
        </p:nvGrpSpPr>
        <p:grpSpPr>
          <a:xfrm>
            <a:off x="11608618" y="-86294"/>
            <a:ext cx="6670083" cy="10975065"/>
            <a:chOff x="-1" y="0"/>
            <a:chExt cx="6670082" cy="10975064"/>
          </a:xfrm>
        </p:grpSpPr>
        <p:pic>
          <p:nvPicPr>
            <p:cNvPr id="102" name="student-849828_1280.jpg" descr="student-849828_1280.jpg"/>
            <p:cNvPicPr>
              <a:picLocks noChangeAspect="1"/>
            </p:cNvPicPr>
            <p:nvPr/>
          </p:nvPicPr>
          <p:blipFill>
            <a:blip r:embed="rId4">
              <a:extLst/>
            </a:blip>
            <a:srcRect l="28766" t="0" r="28766" b="0"/>
            <a:stretch>
              <a:fillRect/>
            </a:stretch>
          </p:blipFill>
          <p:spPr>
            <a:xfrm>
              <a:off x="-2" y="-1"/>
              <a:ext cx="6670083" cy="10467080"/>
            </a:xfrm>
            <a:prstGeom prst="rect">
              <a:avLst/>
            </a:prstGeom>
            <a:ln w="12700" cap="flat">
              <a:noFill/>
              <a:miter lim="400000"/>
            </a:ln>
            <a:effectLst/>
          </p:spPr>
        </p:pic>
        <p:sp>
          <p:nvSpPr>
            <p:cNvPr id="103" name="Caption"/>
            <p:cNvSpPr txBox="1"/>
            <p:nvPr/>
          </p:nvSpPr>
          <p:spPr>
            <a:xfrm>
              <a:off x="-2" y="10543263"/>
              <a:ext cx="6670080" cy="431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lvl1pPr>
                <a:defRPr>
                  <a:latin typeface="+mj-lt"/>
                  <a:ea typeface="+mj-ea"/>
                  <a:cs typeface="+mj-cs"/>
                  <a:sym typeface="Helvetica"/>
                </a:defRPr>
              </a:lvl1pPr>
            </a:lstStyle>
            <a:p>
              <a:pPr/>
              <a:r>
                <a:t>Caption</a:t>
              </a:r>
            </a:p>
          </p:txBody>
        </p:sp>
      </p:grpSp>
      <p:sp>
        <p:nvSpPr>
          <p:cNvPr id="105"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8"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7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80" name="TextBox 6"/>
          <p:cNvSpPr txBox="1"/>
          <p:nvPr/>
        </p:nvSpPr>
        <p:spPr>
          <a:xfrm>
            <a:off x="627937" y="31200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Why These Deficiencies Present as “Energy Failure”</a:t>
            </a:r>
          </a:p>
        </p:txBody>
      </p:sp>
      <p:sp>
        <p:nvSpPr>
          <p:cNvPr id="18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8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83" name="Table 1"/>
          <p:cNvGraphicFramePr/>
          <p:nvPr/>
        </p:nvGraphicFramePr>
        <p:xfrm>
          <a:off x="1644374" y="3194135"/>
          <a:ext cx="15601250" cy="668955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268349"/>
                <a:gridCol w="8332900"/>
              </a:tblGrid>
              <a:tr h="822893">
                <a:tc>
                  <a:txBody>
                    <a:bodyPr/>
                    <a:lstStyle/>
                    <a:p>
                      <a:pPr algn="ctr" defTabSz="457200">
                        <a:defRPr sz="1800"/>
                      </a:pPr>
                      <a:r>
                        <a:rPr b="1" sz="3100">
                          <a:latin typeface="Times Roman"/>
                          <a:ea typeface="Times Roman"/>
                          <a:cs typeface="Times Roman"/>
                          <a:sym typeface="Times Roman"/>
                        </a:rPr>
                        <a:t>Metabolic Blockade</a:t>
                      </a:r>
                    </a:p>
                  </a:txBody>
                  <a:tcPr marL="12700" marR="12700" marT="12700" marB="12700" anchor="ctr" anchorCtr="0" horzOverflow="overflow"/>
                </a:tc>
                <a:tc>
                  <a:txBody>
                    <a:bodyPr/>
                    <a:lstStyle/>
                    <a:p>
                      <a:pPr algn="ctr" defTabSz="457200">
                        <a:defRPr sz="1800"/>
                      </a:pPr>
                      <a:r>
                        <a:rPr b="1" sz="3100">
                          <a:latin typeface="Times Roman"/>
                          <a:ea typeface="Times Roman"/>
                          <a:cs typeface="Times Roman"/>
                          <a:sym typeface="Times Roman"/>
                        </a:rPr>
                        <a:t>Clinical Manifestation</a:t>
                      </a:r>
                    </a:p>
                  </a:txBody>
                  <a:tcPr marL="12700" marR="12700" marT="12700" marB="12700" anchor="ctr" anchorCtr="0" horzOverflow="overflow"/>
                </a:tc>
              </a:tr>
              <a:tr h="1275486">
                <a:tc>
                  <a:txBody>
                    <a:bodyPr/>
                    <a:lstStyle/>
                    <a:p>
                      <a:pPr algn="ctr" defTabSz="457200">
                        <a:defRPr sz="1800"/>
                      </a:pPr>
                      <a:r>
                        <a:rPr sz="3100">
                          <a:latin typeface="Times Roman"/>
                          <a:ea typeface="Times Roman"/>
                          <a:cs typeface="Times Roman"/>
                          <a:sym typeface="Times Roman"/>
                        </a:rPr>
                        <a:t>Pyruvate can't enter TCA (↓ B1)</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Muscle weakness, lactic acidosis, confusion</a:t>
                      </a:r>
                    </a:p>
                  </a:txBody>
                  <a:tcPr marL="12700" marR="12700" marT="12700" marB="12700" anchor="ctr" anchorCtr="0" horzOverflow="overflow"/>
                </a:tc>
              </a:tr>
              <a:tr h="822893">
                <a:tc>
                  <a:txBody>
                    <a:bodyPr/>
                    <a:lstStyle/>
                    <a:p>
                      <a:pPr algn="ctr" defTabSz="457200">
                        <a:defRPr sz="1800"/>
                      </a:pPr>
                      <a:r>
                        <a:rPr sz="3100">
                          <a:latin typeface="Times Roman"/>
                          <a:ea typeface="Times Roman"/>
                          <a:cs typeface="Times Roman"/>
                          <a:sym typeface="Times Roman"/>
                        </a:rPr>
                        <a:t>ETC slows (↓ B2 &amp; B3)</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Systemic fatigue</a:t>
                      </a:r>
                    </a:p>
                  </a:txBody>
                  <a:tcPr marL="12700" marR="12700" marT="12700" marB="12700" anchor="ctr" anchorCtr="0" horzOverflow="overflow"/>
                </a:tc>
              </a:tr>
              <a:tr h="822893">
                <a:tc>
                  <a:txBody>
                    <a:bodyPr/>
                    <a:lstStyle/>
                    <a:p>
                      <a:pPr algn="ctr" defTabSz="457200">
                        <a:defRPr sz="1800"/>
                      </a:pPr>
                      <a:r>
                        <a:rPr sz="3100">
                          <a:latin typeface="Times Roman"/>
                          <a:ea typeface="Times Roman"/>
                          <a:cs typeface="Times Roman"/>
                          <a:sym typeface="Times Roman"/>
                        </a:rPr>
                        <a:t>Fuel can’t enter metabolism (↓ B5)</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Total energy shortage</a:t>
                      </a:r>
                    </a:p>
                  </a:txBody>
                  <a:tcPr marL="12700" marR="12700" marT="12700" marB="12700" anchor="ctr" anchorCtr="0" horzOverflow="overflow"/>
                </a:tc>
              </a:tr>
              <a:tr h="822893">
                <a:tc>
                  <a:txBody>
                    <a:bodyPr/>
                    <a:lstStyle/>
                    <a:p>
                      <a:pPr algn="ctr" defTabSz="457200">
                        <a:defRPr sz="1800"/>
                      </a:pPr>
                      <a:r>
                        <a:rPr sz="3100">
                          <a:latin typeface="Times Roman"/>
                          <a:ea typeface="Times Roman"/>
                          <a:cs typeface="Times Roman"/>
                          <a:sym typeface="Times Roman"/>
                        </a:rPr>
                        <a:t>Protein energy blocked (↓ B6)</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Anemia + depression + weakness</a:t>
                      </a:r>
                    </a:p>
                  </a:txBody>
                  <a:tcPr marL="12700" marR="12700" marT="12700" marB="12700" anchor="ctr" anchorCtr="0" horzOverflow="overflow"/>
                </a:tc>
              </a:tr>
              <a:tr h="1299595">
                <a:tc>
                  <a:txBody>
                    <a:bodyPr/>
                    <a:lstStyle/>
                    <a:p>
                      <a:pPr algn="ctr" defTabSz="457200">
                        <a:defRPr sz="1800"/>
                      </a:pPr>
                      <a:r>
                        <a:rPr sz="3100">
                          <a:latin typeface="Times Roman"/>
                          <a:ea typeface="Times Roman"/>
                          <a:cs typeface="Times Roman"/>
                          <a:sym typeface="Times Roman"/>
                        </a:rPr>
                        <a:t>Impaired RBC production (↓ B9/B12)</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Fatigue, dizziness, exercise intolerance</a:t>
                      </a:r>
                    </a:p>
                  </a:txBody>
                  <a:tcPr marL="12700" marR="12700" marT="12700" marB="12700" anchor="ctr" anchorCtr="0" horzOverflow="overflow"/>
                </a:tc>
              </a:tr>
              <a:tr h="822893">
                <a:tc>
                  <a:txBody>
                    <a:bodyPr/>
                    <a:lstStyle/>
                    <a:p>
                      <a:pPr algn="ctr" defTabSz="457200">
                        <a:defRPr sz="1800"/>
                      </a:pPr>
                      <a:r>
                        <a:rPr sz="3100">
                          <a:latin typeface="Times Roman"/>
                          <a:ea typeface="Times Roman"/>
                          <a:cs typeface="Times Roman"/>
                          <a:sym typeface="Times Roman"/>
                        </a:rPr>
                        <a:t>Decreased iron absorption (↓ C)</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Anemia + immune dysfunction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6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68" name="TextBox 6"/>
          <p:cNvSpPr txBox="1"/>
          <p:nvPr/>
        </p:nvSpPr>
        <p:spPr>
          <a:xfrm>
            <a:off x="1325354" y="389008"/>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Trace Minerals: Food Sources &amp; Health Impact</a:t>
            </a:r>
          </a:p>
        </p:txBody>
      </p:sp>
      <p:sp>
        <p:nvSpPr>
          <p:cNvPr id="96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70" name="Table 1"/>
          <p:cNvGraphicFramePr/>
          <p:nvPr/>
        </p:nvGraphicFramePr>
        <p:xfrm>
          <a:off x="1701305" y="3554719"/>
          <a:ext cx="14885388" cy="633372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10622"/>
                <a:gridCol w="3777441"/>
                <a:gridCol w="4988282"/>
                <a:gridCol w="4509043"/>
              </a:tblGrid>
              <a:tr h="1609390">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Primary Food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Physiologic Role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Health Impact (Deficiency)</a:t>
                      </a:r>
                    </a:p>
                  </a:txBody>
                  <a:tcPr marL="12700" marR="12700" marT="12700" marB="12700" anchor="ctr" anchorCtr="0" horzOverflow="overflow"/>
                </a:tc>
              </a:tr>
              <a:tr h="1038316">
                <a:tc>
                  <a:txBody>
                    <a:bodyPr/>
                    <a:lstStyle/>
                    <a:p>
                      <a:pPr algn="ctr" defTabSz="457200">
                        <a:defRPr sz="1800"/>
                      </a:pPr>
                      <a:r>
                        <a:rPr b="1"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 meat, lentils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Oxygen transport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Anemia</a:t>
                      </a:r>
                    </a:p>
                  </a:txBody>
                  <a:tcPr marL="12700" marR="12700" marT="12700" marB="12700" anchor="ctr" anchorCtr="0" horzOverflow="overflow"/>
                </a:tc>
              </a:tr>
              <a:tr h="1038316">
                <a:tc>
                  <a:txBody>
                    <a:bodyPr/>
                    <a:lstStyle/>
                    <a:p>
                      <a:pPr algn="ctr" defTabSz="457200">
                        <a:defRPr sz="1800"/>
                      </a:pPr>
                      <a:r>
                        <a:rPr b="1"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Shellfish, seeds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Immunity, wound healing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Infections</a:t>
                      </a:r>
                    </a:p>
                  </a:txBody>
                  <a:tcPr marL="12700" marR="12700" marT="12700" marB="12700" anchor="ctr" anchorCtr="0" horzOverflow="overflow"/>
                </a:tc>
              </a:tr>
              <a:tr h="1609390">
                <a:tc>
                  <a:txBody>
                    <a:bodyPr/>
                    <a:lstStyle/>
                    <a:p>
                      <a:pPr algn="ctr" defTabSz="457200">
                        <a:defRPr sz="1800"/>
                      </a:pPr>
                      <a:r>
                        <a:rPr b="1"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Brazil nuts, eggs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Thyroid &amp; antioxidant enzymes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Thyroid dysfunction</a:t>
                      </a:r>
                    </a:p>
                  </a:txBody>
                  <a:tcPr marL="12700" marR="12700" marT="12700" marB="12700" anchor="ctr" anchorCtr="0" horzOverflow="overflow"/>
                </a:tc>
              </a:tr>
              <a:tr h="1038316">
                <a:tc>
                  <a:txBody>
                    <a:bodyPr/>
                    <a:lstStyle/>
                    <a:p>
                      <a:pPr algn="ctr" defTabSz="457200">
                        <a:defRPr sz="1800"/>
                      </a:pPr>
                      <a:r>
                        <a:rPr b="1" sz="28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Seaweed, iodized salt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Thyroid hormone synthesis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Goiter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7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74" name="TextBox 6"/>
          <p:cNvSpPr txBox="1"/>
          <p:nvPr/>
        </p:nvSpPr>
        <p:spPr>
          <a:xfrm>
            <a:off x="1399361"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 Treatment Protocol</a:t>
            </a:r>
          </a:p>
        </p:txBody>
      </p:sp>
      <p:sp>
        <p:nvSpPr>
          <p:cNvPr id="9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76" name="Food First Strategy"/>
          <p:cNvSpPr txBox="1"/>
          <p:nvPr/>
        </p:nvSpPr>
        <p:spPr>
          <a:xfrm>
            <a:off x="2575841" y="3669496"/>
            <a:ext cx="4224278"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defTabSz="457200">
              <a:defRPr b="1" sz="2800">
                <a:latin typeface="Times Roman"/>
                <a:ea typeface="Times Roman"/>
                <a:cs typeface="Times Roman"/>
                <a:sym typeface="Times Roman"/>
              </a:defRPr>
            </a:lvl1pPr>
          </a:lstStyle>
          <a:p>
            <a:pPr/>
            <a:r>
              <a:t>Food First Strategy</a:t>
            </a:r>
          </a:p>
        </p:txBody>
      </p:sp>
      <p:sp>
        <p:nvSpPr>
          <p:cNvPr id="977" name="When to Supplement…"/>
          <p:cNvSpPr txBox="1"/>
          <p:nvPr/>
        </p:nvSpPr>
        <p:spPr>
          <a:xfrm>
            <a:off x="9427719" y="3771610"/>
            <a:ext cx="5858988" cy="299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900">
                <a:latin typeface="Times Roman"/>
                <a:ea typeface="Times Roman"/>
                <a:cs typeface="Times Roman"/>
                <a:sym typeface="Times Roman"/>
              </a:defRPr>
            </a:pPr>
            <a:r>
              <a:t>When to Supplement</a:t>
            </a:r>
          </a:p>
          <a:p>
            <a:pPr defTabSz="457200">
              <a:spcBef>
                <a:spcPts val="1200"/>
              </a:spcBef>
              <a:defRPr sz="2800">
                <a:latin typeface="Times Roman"/>
                <a:ea typeface="Times Roman"/>
                <a:cs typeface="Times Roman"/>
                <a:sym typeface="Times Roman"/>
              </a:defRPr>
            </a:pPr>
            <a:r>
              <a:t>Supplement when:</a:t>
            </a:r>
          </a:p>
          <a:p>
            <a:pPr defTabSz="457200">
              <a:spcBef>
                <a:spcPts val="1200"/>
              </a:spcBef>
              <a:defRPr sz="2800">
                <a:latin typeface="Times Roman"/>
                <a:ea typeface="Times Roman"/>
                <a:cs typeface="Times Roman"/>
                <a:sym typeface="Times Roman"/>
              </a:defRPr>
            </a:pPr>
            <a:r>
              <a:t>• Dietary intake is inadequate</a:t>
            </a:r>
            <a:br/>
            <a:r>
              <a:t>• Symptoms persist</a:t>
            </a:r>
            <a:br/>
            <a:r>
              <a:t>• Laboratory deficiency exists</a:t>
            </a:r>
            <a:br/>
            <a:r>
              <a:t>• GI absorption is impaired</a:t>
            </a:r>
          </a:p>
        </p:txBody>
      </p:sp>
      <p:graphicFrame>
        <p:nvGraphicFramePr>
          <p:cNvPr id="978" name="Table 1"/>
          <p:cNvGraphicFramePr/>
          <p:nvPr/>
        </p:nvGraphicFramePr>
        <p:xfrm>
          <a:off x="1981641" y="4349572"/>
          <a:ext cx="5590476" cy="45583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89622"/>
                <a:gridCol w="2800854"/>
              </a:tblGrid>
              <a:tr h="642020">
                <a:tc>
                  <a:txBody>
                    <a:bodyPr/>
                    <a:lstStyle/>
                    <a:p>
                      <a:pPr algn="ctr" defTabSz="457200">
                        <a:defRPr sz="1800"/>
                      </a:pPr>
                      <a:r>
                        <a:rPr b="1" sz="2400">
                          <a:latin typeface="Times Roman"/>
                          <a:ea typeface="Times Roman"/>
                          <a:cs typeface="Times Roman"/>
                          <a:sym typeface="Times Roman"/>
                        </a:rPr>
                        <a:t>Issue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Food Strategy</a:t>
                      </a:r>
                    </a:p>
                  </a:txBody>
                  <a:tcPr marL="12700" marR="12700" marT="12700" marB="12700" anchor="ctr" anchorCtr="0" horzOverflow="overflow"/>
                </a:tc>
              </a:tr>
              <a:tr h="642020">
                <a:tc>
                  <a:txBody>
                    <a:bodyPr/>
                    <a:lstStyle/>
                    <a:p>
                      <a:pPr algn="l" defTabSz="457200">
                        <a:defRPr sz="1800"/>
                      </a:pPr>
                      <a:r>
                        <a:rPr sz="2400">
                          <a:latin typeface="Times Roman"/>
                          <a:ea typeface="Times Roman"/>
                          <a:cs typeface="Times Roman"/>
                          <a:sym typeface="Times Roman"/>
                        </a:rPr>
                        <a:t>Low magnesium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Greens, seeds</a:t>
                      </a:r>
                    </a:p>
                  </a:txBody>
                  <a:tcPr marL="12700" marR="12700" marT="12700" marB="12700" anchor="ctr" anchorCtr="0" horzOverflow="overflow"/>
                </a:tc>
              </a:tr>
              <a:tr h="995131">
                <a:tc>
                  <a:txBody>
                    <a:bodyPr/>
                    <a:lstStyle/>
                    <a:p>
                      <a:pPr algn="l" defTabSz="457200">
                        <a:defRPr sz="1800"/>
                      </a:pPr>
                      <a:r>
                        <a:rPr sz="2400">
                          <a:latin typeface="Times Roman"/>
                          <a:ea typeface="Times Roman"/>
                          <a:cs typeface="Times Roman"/>
                          <a:sym typeface="Times Roman"/>
                        </a:rPr>
                        <a:t>Iron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Red meat + vitamin C</a:t>
                      </a:r>
                    </a:p>
                  </a:txBody>
                  <a:tcPr marL="12700" marR="12700" marT="12700" marB="12700" anchor="ctr" anchorCtr="0" horzOverflow="overflow"/>
                </a:tc>
              </a:tr>
              <a:tr h="642020">
                <a:tc>
                  <a:txBody>
                    <a:bodyPr/>
                    <a:lstStyle/>
                    <a:p>
                      <a:pPr algn="l" defTabSz="457200">
                        <a:defRPr sz="1800"/>
                      </a:pPr>
                      <a:r>
                        <a:rPr sz="2400">
                          <a:latin typeface="Times Roman"/>
                          <a:ea typeface="Times Roman"/>
                          <a:cs typeface="Times Roman"/>
                          <a:sym typeface="Times Roman"/>
                        </a:rPr>
                        <a:t>Zinc insufficiency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Shellfish, seeds</a:t>
                      </a:r>
                    </a:p>
                  </a:txBody>
                  <a:tcPr marL="12700" marR="12700" marT="12700" marB="12700" anchor="ctr" anchorCtr="0" horzOverflow="overflow"/>
                </a:tc>
              </a:tr>
              <a:tr h="995131">
                <a:tc>
                  <a:txBody>
                    <a:bodyPr/>
                    <a:lstStyle/>
                    <a:p>
                      <a:pPr algn="l" defTabSz="457200">
                        <a:defRPr sz="1800"/>
                      </a:pPr>
                      <a:r>
                        <a:rPr sz="2400">
                          <a:latin typeface="Times Roman"/>
                          <a:ea typeface="Times Roman"/>
                          <a:cs typeface="Times Roman"/>
                          <a:sym typeface="Times Roman"/>
                        </a:rPr>
                        <a:t>Calcium insufficiency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Sardines, dairy</a:t>
                      </a:r>
                    </a:p>
                  </a:txBody>
                  <a:tcPr marL="12700" marR="12700" marT="12700" marB="12700" anchor="ctr" anchorCtr="0" horzOverflow="overflow"/>
                </a:tc>
              </a:tr>
              <a:tr h="642020">
                <a:tc>
                  <a:txBody>
                    <a:bodyPr/>
                    <a:lstStyle/>
                    <a:p>
                      <a:pPr algn="l" defTabSz="457200">
                        <a:defRPr sz="1800"/>
                      </a:pPr>
                      <a:r>
                        <a:rPr sz="2400">
                          <a:latin typeface="Times Roman"/>
                          <a:ea typeface="Times Roman"/>
                          <a:cs typeface="Times Roman"/>
                          <a:sym typeface="Times Roman"/>
                        </a:rPr>
                        <a:t>Iodine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Seaweed, iodized salt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8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82" name="TextBox 6"/>
          <p:cNvSpPr txBox="1"/>
          <p:nvPr/>
        </p:nvSpPr>
        <p:spPr>
          <a:xfrm>
            <a:off x="1448699" y="1051854"/>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 Supplementation</a:t>
            </a:r>
          </a:p>
        </p:txBody>
      </p:sp>
      <p:sp>
        <p:nvSpPr>
          <p:cNvPr id="98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84" name="Table 1"/>
          <p:cNvGraphicFramePr/>
          <p:nvPr/>
        </p:nvGraphicFramePr>
        <p:xfrm>
          <a:off x="3955624" y="4213476"/>
          <a:ext cx="10081073" cy="55750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047543"/>
                <a:gridCol w="7033528"/>
              </a:tblGrid>
              <a:tr h="688273">
                <a:tc>
                  <a:txBody>
                    <a:bodyPr/>
                    <a:lstStyle/>
                    <a:p>
                      <a:pPr algn="ctr" defTabSz="457200">
                        <a:defRPr sz="1800"/>
                      </a:pPr>
                      <a:r>
                        <a:rPr b="1" sz="24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Preferred Form</a:t>
                      </a:r>
                    </a:p>
                  </a:txBody>
                  <a:tcPr marL="12700" marR="12700" marT="12700" marB="12700" anchor="ctr" anchorCtr="0" horzOverflow="overflow"/>
                </a:tc>
              </a:tr>
              <a:tr h="1066823">
                <a:tc>
                  <a:txBody>
                    <a:bodyPr/>
                    <a:lstStyle/>
                    <a:p>
                      <a:pPr algn="ctr" defTabSz="457200">
                        <a:defRPr sz="1800"/>
                      </a:pPr>
                      <a:r>
                        <a:rPr sz="24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Glycinate/bisglycinate</a:t>
                      </a:r>
                    </a:p>
                  </a:txBody>
                  <a:tcPr marL="12700" marR="12700" marT="12700" marB="12700" anchor="ctr" anchorCtr="0" horzOverflow="overflow"/>
                </a:tc>
              </a:tr>
              <a:tr h="688273">
                <a:tc>
                  <a:txBody>
                    <a:bodyPr/>
                    <a:lstStyle/>
                    <a:p>
                      <a:pPr algn="ctr" defTabSz="457200">
                        <a:defRPr sz="1800"/>
                      </a:pPr>
                      <a:r>
                        <a:rPr sz="24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Bisglycinate</a:t>
                      </a:r>
                    </a:p>
                  </a:txBody>
                  <a:tcPr marL="12700" marR="12700" marT="12700" marB="12700" anchor="ctr" anchorCtr="0" horzOverflow="overflow"/>
                </a:tc>
              </a:tr>
              <a:tr h="688273">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Picolinate</a:t>
                      </a:r>
                    </a:p>
                  </a:txBody>
                  <a:tcPr marL="12700" marR="12700" marT="12700" marB="12700" anchor="ctr" anchorCtr="0" horzOverflow="overflow"/>
                </a:tc>
              </a:tr>
              <a:tr h="1066823">
                <a:tc>
                  <a:txBody>
                    <a:bodyPr/>
                    <a:lstStyle/>
                    <a:p>
                      <a:pPr algn="ctr" defTabSz="457200">
                        <a:defRPr sz="1800"/>
                      </a:pPr>
                      <a:r>
                        <a:rPr sz="24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Citrate or carbonate + D/K2</a:t>
                      </a:r>
                    </a:p>
                  </a:txBody>
                  <a:tcPr marL="12700" marR="12700" marT="12700" marB="12700" anchor="ctr" anchorCtr="0" horzOverflow="overflow"/>
                </a:tc>
              </a:tr>
              <a:tr h="688273">
                <a:tc>
                  <a:txBody>
                    <a:bodyPr/>
                    <a:lstStyle/>
                    <a:p>
                      <a:pPr algn="ctr" defTabSz="457200">
                        <a:defRPr sz="1800"/>
                      </a:pPr>
                      <a:r>
                        <a:rPr sz="24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Methionine</a:t>
                      </a:r>
                    </a:p>
                  </a:txBody>
                  <a:tcPr marL="12700" marR="12700" marT="12700" marB="12700" anchor="ctr" anchorCtr="0" horzOverflow="overflow"/>
                </a:tc>
              </a:tr>
              <a:tr h="688273">
                <a:tc>
                  <a:txBody>
                    <a:bodyPr/>
                    <a:lstStyle/>
                    <a:p>
                      <a:pPr algn="ctr" defTabSz="457200">
                        <a:defRPr sz="1800"/>
                      </a:pPr>
                      <a:r>
                        <a:rPr sz="24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Potassium iodide</a:t>
                      </a:r>
                    </a:p>
                  </a:txBody>
                  <a:tcPr marL="12700" marR="12700" marT="12700" marB="12700" anchor="ctr" anchorCtr="0" horzOverflow="overflow"/>
                </a:tc>
              </a:tr>
            </a:tbl>
          </a:graphicData>
        </a:graphic>
      </p:graphicFrame>
      <p:sp>
        <p:nvSpPr>
          <p:cNvPr id="985" name="When diet alone is insufficient or labs indicate a deficiency:"/>
          <p:cNvSpPr txBox="1"/>
          <p:nvPr/>
        </p:nvSpPr>
        <p:spPr>
          <a:xfrm>
            <a:off x="4698667" y="3307388"/>
            <a:ext cx="8594985" cy="95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200"/>
              </a:spcBef>
              <a:defRPr sz="2800">
                <a:latin typeface="Times Roman"/>
                <a:ea typeface="Times Roman"/>
                <a:cs typeface="Times Roman"/>
                <a:sym typeface="Times Roman"/>
              </a:defRPr>
            </a:lvl1pPr>
          </a:lstStyle>
          <a:p>
            <a:pPr/>
            <a:r>
              <a:t>When diet alone is insufficient or labs indicate a deficiency:</a:t>
            </a:r>
          </a:p>
        </p:txBody>
      </p:sp>
    </p:spTree>
  </p:cSld>
  <p:clrMapOvr>
    <a:masterClrMapping/>
  </p:clrMapOvr>
  <p:transition xmlns:p14="http://schemas.microsoft.com/office/powerpoint/2010/main" spd="med" advClick="1"/>
</p:sld>
</file>

<file path=ppt/slides/slide10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7"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9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89" name="TextBox 6"/>
          <p:cNvSpPr txBox="1"/>
          <p:nvPr/>
        </p:nvSpPr>
        <p:spPr>
          <a:xfrm>
            <a:off x="1325354" y="389008"/>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 Supplementation Dosing Guidelines</a:t>
            </a:r>
          </a:p>
        </p:txBody>
      </p:sp>
      <p:sp>
        <p:nvSpPr>
          <p:cNvPr id="99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graphicFrame>
        <p:nvGraphicFramePr>
          <p:cNvPr id="991" name="Table 1"/>
          <p:cNvGraphicFramePr/>
          <p:nvPr/>
        </p:nvGraphicFramePr>
        <p:xfrm>
          <a:off x="1038521" y="3831242"/>
          <a:ext cx="12013834" cy="573991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67709"/>
                <a:gridCol w="3450839"/>
                <a:gridCol w="6095284"/>
              </a:tblGrid>
              <a:tr h="912498">
                <a:tc>
                  <a:txBody>
                    <a:bodyPr/>
                    <a:lstStyle/>
                    <a:p>
                      <a:pPr algn="ctr" defTabSz="457200">
                        <a:defRPr sz="1800"/>
                      </a:pPr>
                      <a:r>
                        <a:rPr b="1" sz="2800">
                          <a:latin typeface="Times Roman"/>
                          <a:ea typeface="Times Roman"/>
                          <a:cs typeface="Times Roman"/>
                          <a:sym typeface="Times Roman"/>
                        </a:rPr>
                        <a:t>Supplement</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Typical Range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Clinical Notes</a:t>
                      </a:r>
                    </a:p>
                  </a:txBody>
                  <a:tcPr marL="12700" marR="12700" marT="12700" marB="12700" anchor="ctr" anchorCtr="0" horzOverflow="overflow"/>
                </a:tc>
              </a:tr>
              <a:tr h="912498">
                <a:tc>
                  <a:txBody>
                    <a:bodyPr/>
                    <a:lstStyle/>
                    <a:p>
                      <a:pPr algn="ctr" defTabSz="457200">
                        <a:defRPr sz="1800"/>
                      </a:pPr>
                      <a:r>
                        <a:rPr b="1" sz="28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500–1000 mg/day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Always include Vitamin D</a:t>
                      </a:r>
                    </a:p>
                  </a:txBody>
                  <a:tcPr marL="12700" marR="12700" marT="12700" marB="12700" anchor="ctr" anchorCtr="0" horzOverflow="overflow"/>
                </a:tc>
              </a:tr>
              <a:tr h="912498">
                <a:tc>
                  <a:txBody>
                    <a:bodyPr/>
                    <a:lstStyle/>
                    <a:p>
                      <a:pPr algn="ctr" defTabSz="457200">
                        <a:defRPr sz="1800"/>
                      </a:pPr>
                      <a:r>
                        <a:rPr b="1" sz="28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200–400 mg/day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Bedsore cramps &amp; sleep support</a:t>
                      </a:r>
                    </a:p>
                  </a:txBody>
                  <a:tcPr marL="12700" marR="12700" marT="12700" marB="12700" anchor="ctr" anchorCtr="0" horzOverflow="overflow"/>
                </a:tc>
              </a:tr>
              <a:tr h="588709">
                <a:tc>
                  <a:txBody>
                    <a:bodyPr/>
                    <a:lstStyle/>
                    <a:p>
                      <a:pPr algn="ctr" defTabSz="457200">
                        <a:defRPr sz="1800"/>
                      </a:pPr>
                      <a:r>
                        <a:rPr b="1"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25–65 mg/day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Take with Vitamin C</a:t>
                      </a:r>
                    </a:p>
                  </a:txBody>
                  <a:tcPr marL="12700" marR="12700" marT="12700" marB="12700" anchor="ctr" anchorCtr="0" horzOverflow="overflow"/>
                </a:tc>
              </a:tr>
              <a:tr h="588709">
                <a:tc>
                  <a:txBody>
                    <a:bodyPr/>
                    <a:lstStyle/>
                    <a:p>
                      <a:pPr algn="ctr" defTabSz="457200">
                        <a:defRPr sz="1800"/>
                      </a:pPr>
                      <a:r>
                        <a:rPr b="1"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15–30 mg/day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Add copper if long-term</a:t>
                      </a:r>
                    </a:p>
                  </a:txBody>
                  <a:tcPr marL="12700" marR="12700" marT="12700" marB="12700" anchor="ctr" anchorCtr="0" horzOverflow="overflow"/>
                </a:tc>
              </a:tr>
              <a:tr h="912498">
                <a:tc>
                  <a:txBody>
                    <a:bodyPr/>
                    <a:lstStyle/>
                    <a:p>
                      <a:pPr algn="ctr" defTabSz="457200">
                        <a:defRPr sz="1800"/>
                      </a:pPr>
                      <a:r>
                        <a:rPr b="1"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100–200 mcg/day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Do not exceed 400 mcg</a:t>
                      </a:r>
                    </a:p>
                  </a:txBody>
                  <a:tcPr marL="12700" marR="12700" marT="12700" marB="12700" anchor="ctr" anchorCtr="0" horzOverflow="overflow"/>
                </a:tc>
              </a:tr>
              <a:tr h="912498">
                <a:tc>
                  <a:txBody>
                    <a:bodyPr/>
                    <a:lstStyle/>
                    <a:p>
                      <a:pPr algn="ctr" defTabSz="457200">
                        <a:defRPr sz="1800"/>
                      </a:pPr>
                      <a:r>
                        <a:rPr b="1" sz="28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150–300 mcg/day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Avoid excess intake</a:t>
                      </a:r>
                    </a:p>
                  </a:txBody>
                  <a:tcPr marL="12700" marR="12700" marT="12700" marB="12700" anchor="ctr" anchorCtr="0" horzOverflow="overflow"/>
                </a:tc>
              </a:tr>
            </a:tbl>
          </a:graphicData>
        </a:graphic>
      </p:graphicFrame>
      <p:sp>
        <p:nvSpPr>
          <p:cNvPr id="992" name="✔ Use glycinate or bisglycinate salts for absorption…"/>
          <p:cNvSpPr txBox="1"/>
          <p:nvPr/>
        </p:nvSpPr>
        <p:spPr>
          <a:xfrm>
            <a:off x="13494461" y="4162878"/>
            <a:ext cx="4224277" cy="51504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400">
                <a:latin typeface="Times Roman"/>
                <a:ea typeface="Times Roman"/>
                <a:cs typeface="Times Roman"/>
                <a:sym typeface="Times Roman"/>
              </a:defRPr>
            </a:pPr>
            <a:r>
              <a:t>✔ </a:t>
            </a:r>
            <a:r>
              <a:rPr b="0"/>
              <a:t>Use </a:t>
            </a:r>
            <a:r>
              <a:t>glycinate or bisglycinate salts</a:t>
            </a:r>
            <a:r>
              <a:rPr b="0"/>
              <a:t> for absorption</a:t>
            </a:r>
          </a:p>
          <a:p>
            <a:pPr defTabSz="457200">
              <a:spcBef>
                <a:spcPts val="1200"/>
              </a:spcBef>
              <a:defRPr sz="2400">
                <a:latin typeface="Times Roman"/>
                <a:ea typeface="Times Roman"/>
                <a:cs typeface="Times Roman"/>
                <a:sym typeface="Times Roman"/>
              </a:defRPr>
            </a:pPr>
            <a:r>
              <a:t>✔ Avoid oxide forms (poor absorption)</a:t>
            </a:r>
          </a:p>
          <a:p>
            <a:pPr defTabSz="457200">
              <a:spcBef>
                <a:spcPts val="1200"/>
              </a:spcBef>
              <a:defRPr sz="2400">
                <a:latin typeface="Times Roman"/>
                <a:ea typeface="Times Roman"/>
                <a:cs typeface="Times Roman"/>
                <a:sym typeface="Times Roman"/>
              </a:defRPr>
            </a:pPr>
            <a:r>
              <a:t>✔ Combine calcium with </a:t>
            </a:r>
            <a:r>
              <a:rPr b="1"/>
              <a:t>Vitamin D &amp; K2</a:t>
            </a:r>
          </a:p>
          <a:p>
            <a:pPr defTabSz="457200">
              <a:spcBef>
                <a:spcPts val="1200"/>
              </a:spcBef>
              <a:defRPr sz="2400">
                <a:latin typeface="Times Roman"/>
                <a:ea typeface="Times Roman"/>
                <a:cs typeface="Times Roman"/>
                <a:sym typeface="Times Roman"/>
              </a:defRPr>
            </a:pPr>
            <a:r>
              <a:t>✔ Excess iodine worsens thyroid autoimmunity</a:t>
            </a:r>
            <a:br/>
            <a:r>
              <a:t>✔ High zinc → copper depletion</a:t>
            </a:r>
            <a:br/>
            <a:r>
              <a:t>✔ Calcium without magnesium → constipation risk</a:t>
            </a:r>
          </a:p>
          <a:p>
            <a:pPr defTabSz="457200">
              <a:spcBef>
                <a:spcPts val="1200"/>
              </a:spcBef>
              <a:defRPr sz="2400">
                <a:latin typeface="Times Roman"/>
                <a:ea typeface="Times Roman"/>
                <a:cs typeface="Times Roman"/>
                <a:sym typeface="Times Roman"/>
              </a:defRPr>
            </a:pPr>
            <a:r>
              <a:t>✔ Excess Iron = toxicity</a:t>
            </a:r>
          </a:p>
        </p:txBody>
      </p:sp>
    </p:spTree>
  </p:cSld>
  <p:clrMapOvr>
    <a:masterClrMapping/>
  </p:clrMapOvr>
  <p:transition xmlns:p14="http://schemas.microsoft.com/office/powerpoint/2010/main" spd="med" advClick="1"/>
</p:sld>
</file>

<file path=ppt/slides/slide10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6"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99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98" name="TextBox 6"/>
          <p:cNvSpPr txBox="1"/>
          <p:nvPr/>
        </p:nvSpPr>
        <p:spPr>
          <a:xfrm>
            <a:off x="957961" y="415297"/>
            <a:ext cx="17129743" cy="22555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0433FF"/>
                </a:solidFill>
                <a:latin typeface="Poppins"/>
                <a:ea typeface="Poppins"/>
                <a:cs typeface="Poppins"/>
                <a:sym typeface="Poppins"/>
              </a:defRPr>
            </a:lvl1pPr>
          </a:lstStyle>
          <a:p>
            <a:pPr/>
            <a:r>
              <a:t>Minerals: Role of Oxidative Stress and Detoxification Pathways on Health Status</a:t>
            </a:r>
          </a:p>
        </p:txBody>
      </p:sp>
      <p:sp>
        <p:nvSpPr>
          <p:cNvPr id="99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000" name="Minerals are the essential cofactors of the body’s enzymatic defense systems. While vitamins may donate electrons or regulate gene transcription, minerals activate and stabilize the antioxidant enzymes that protect tissues and enable detoxification.…"/>
          <p:cNvSpPr txBox="1"/>
          <p:nvPr/>
        </p:nvSpPr>
        <p:spPr>
          <a:xfrm>
            <a:off x="1379059" y="3916186"/>
            <a:ext cx="13762126" cy="42465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Minerals are the </a:t>
            </a:r>
            <a:r>
              <a:rPr b="1"/>
              <a:t>essential cofactors of the body’s enzymatic defense systems</a:t>
            </a:r>
            <a:r>
              <a:t>. While vitamins may donate electrons or regulate gene transcription, </a:t>
            </a:r>
            <a:r>
              <a:rPr b="1"/>
              <a:t>minerals activate and stabilize the antioxidant enzymes that protect tissues and enable detoxification.</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These inorganic nutrients govern:</a:t>
            </a:r>
          </a:p>
          <a:p>
            <a:pPr defTabSz="457200">
              <a:spcBef>
                <a:spcPts val="1200"/>
              </a:spcBef>
              <a:defRPr sz="2400">
                <a:latin typeface="Times Roman"/>
                <a:ea typeface="Times Roman"/>
                <a:cs typeface="Times Roman"/>
                <a:sym typeface="Times Roman"/>
              </a:defRPr>
            </a:pPr>
            <a:r>
              <a:t>• Cellular redox balance</a:t>
            </a:r>
            <a:br/>
            <a:r>
              <a:t>• Mitochondrial energy stability</a:t>
            </a:r>
            <a:br/>
            <a:r>
              <a:t>• Phase I → Phase II detox coordination</a:t>
            </a:r>
            <a:br/>
            <a:r>
              <a:t>• Immune resilience</a:t>
            </a:r>
            <a:br/>
            <a:r>
              <a:t>• Hormonal clearance</a:t>
            </a:r>
          </a:p>
        </p:txBody>
      </p:sp>
    </p:spTree>
  </p:cSld>
  <p:clrMapOvr>
    <a:masterClrMapping/>
  </p:clrMapOvr>
  <p:transition xmlns:p14="http://schemas.microsoft.com/office/powerpoint/2010/main" spd="med" advClick="1"/>
</p:sld>
</file>

<file path=ppt/slides/slide10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4"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0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06" name="TextBox 6"/>
          <p:cNvSpPr txBox="1"/>
          <p:nvPr/>
        </p:nvSpPr>
        <p:spPr>
          <a:xfrm>
            <a:off x="1350023" y="1104412"/>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Minerals&amp; Oxidative Stress</a:t>
            </a:r>
          </a:p>
        </p:txBody>
      </p:sp>
      <p:sp>
        <p:nvSpPr>
          <p:cNvPr id="100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08" name="Oxidative stress occurs when:…"/>
          <p:cNvSpPr txBox="1"/>
          <p:nvPr/>
        </p:nvSpPr>
        <p:spPr>
          <a:xfrm>
            <a:off x="1379059" y="3916188"/>
            <a:ext cx="13762126" cy="386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Oxidative stress occurs when:</a:t>
            </a:r>
          </a:p>
          <a:p>
            <a:pPr defTabSz="457200">
              <a:spcBef>
                <a:spcPts val="1200"/>
              </a:spcBef>
              <a:defRPr sz="2400">
                <a:latin typeface="Times Roman"/>
                <a:ea typeface="Times Roman"/>
                <a:cs typeface="Times Roman"/>
                <a:sym typeface="Times Roman"/>
              </a:defRPr>
            </a:pPr>
            <a:r>
              <a:t>• Reactive Oxygen Species (ROS) production exceeds antioxidant capacity</a:t>
            </a:r>
            <a:br/>
            <a:r>
              <a:t>• Mitochondrial electron leakage increases</a:t>
            </a:r>
            <a:br/>
            <a:r>
              <a:t>• Environmental toxins trigger inflammatory cascades</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Without minerals:</a:t>
            </a:r>
          </a:p>
          <a:p>
            <a:pPr defTabSz="457200">
              <a:spcBef>
                <a:spcPts val="1200"/>
              </a:spcBef>
              <a:defRPr sz="2400">
                <a:latin typeface="Times Roman"/>
                <a:ea typeface="Times Roman"/>
                <a:cs typeface="Times Roman"/>
                <a:sym typeface="Times Roman"/>
              </a:defRPr>
            </a:pPr>
            <a:r>
              <a:t>➡ Antioxidant enzymes fail</a:t>
            </a:r>
            <a:br/>
            <a:r>
              <a:t>➡ Free radicals accumulate</a:t>
            </a:r>
            <a:br/>
            <a:r>
              <a:t>➡ Cellular membranes, mitochondria, and DNA experience damage</a:t>
            </a:r>
          </a:p>
        </p:txBody>
      </p:sp>
    </p:spTree>
  </p:cSld>
  <p:clrMapOvr>
    <a:masterClrMapping/>
  </p:clrMapOvr>
  <p:transition xmlns:p14="http://schemas.microsoft.com/office/powerpoint/2010/main" spd="med" advClick="1"/>
</p:sld>
</file>

<file path=ppt/slides/slide10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0"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1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12" name="TextBox 6"/>
          <p:cNvSpPr txBox="1"/>
          <p:nvPr/>
        </p:nvSpPr>
        <p:spPr>
          <a:xfrm>
            <a:off x="1350023" y="598907"/>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Mineral-Dependant Antioxidant Systems</a:t>
            </a:r>
          </a:p>
        </p:txBody>
      </p:sp>
      <p:sp>
        <p:nvSpPr>
          <p:cNvPr id="101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14" name="Table 1"/>
          <p:cNvGraphicFramePr/>
          <p:nvPr/>
        </p:nvGraphicFramePr>
        <p:xfrm>
          <a:off x="1706738" y="3880598"/>
          <a:ext cx="15340061" cy="56787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833241"/>
                <a:gridCol w="5270830"/>
                <a:gridCol w="7235988"/>
              </a:tblGrid>
              <a:tr h="948170">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Antioxidant Enzyme Activated</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Protective Function</a:t>
                      </a:r>
                    </a:p>
                  </a:txBody>
                  <a:tcPr marL="12700" marR="12700" marT="12700" marB="12700" anchor="ctr" anchorCtr="0" horzOverflow="overflow"/>
                </a:tc>
              </a:tr>
              <a:tr h="937884">
                <a:tc>
                  <a:txBody>
                    <a:bodyPr/>
                    <a:lstStyle/>
                    <a:p>
                      <a:pPr algn="ctr" defTabSz="457200">
                        <a:defRPr sz="1800"/>
                      </a:pPr>
                      <a:r>
                        <a:rPr b="1"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Glutathione peroxidase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Neutralizes hydrogen peroxide &amp; lipid peroxides</a:t>
                      </a:r>
                    </a:p>
                  </a:txBody>
                  <a:tcPr marL="12700" marR="12700" marT="12700" marB="12700" anchor="ctr" anchorCtr="0" horzOverflow="overflow"/>
                </a:tc>
              </a:tr>
              <a:tr h="948170">
                <a:tc>
                  <a:txBody>
                    <a:bodyPr/>
                    <a:lstStyle/>
                    <a:p>
                      <a:pPr algn="ctr" defTabSz="457200">
                        <a:defRPr sz="1800"/>
                      </a:pPr>
                      <a:r>
                        <a:rPr b="1"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Superoxide dismutase (Zn-SOD)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Converts superoxide radicals to peroxide</a:t>
                      </a:r>
                    </a:p>
                  </a:txBody>
                  <a:tcPr marL="12700" marR="12700" marT="12700" marB="12700" anchor="ctr" anchorCtr="0" horzOverflow="overflow"/>
                </a:tc>
              </a:tr>
              <a:tr h="948170">
                <a:tc>
                  <a:txBody>
                    <a:bodyPr/>
                    <a:lstStyle/>
                    <a:p>
                      <a:pPr algn="ctr" defTabSz="457200">
                        <a:defRPr sz="1800"/>
                      </a:pPr>
                      <a:r>
                        <a:rPr b="1" sz="28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Superoxide dismutase (Cu-SOD)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Completes ROS neutralization</a:t>
                      </a:r>
                    </a:p>
                  </a:txBody>
                  <a:tcPr marL="12700" marR="12700" marT="12700" marB="12700" anchor="ctr" anchorCtr="0" horzOverflow="overflow"/>
                </a:tc>
              </a:tr>
              <a:tr h="948170">
                <a:tc>
                  <a:txBody>
                    <a:bodyPr/>
                    <a:lstStyle/>
                    <a:p>
                      <a:pPr algn="ctr" defTabSz="457200">
                        <a:defRPr sz="1800"/>
                      </a:pPr>
                      <a:r>
                        <a:rPr b="1" sz="28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Mitochondrial enzyme stabilizer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Maintains ETC efficiency, reduces ROS leakage</a:t>
                      </a:r>
                    </a:p>
                  </a:txBody>
                  <a:tcPr marL="12700" marR="12700" marT="12700" marB="12700" anchor="ctr" anchorCtr="0" horzOverflow="overflow"/>
                </a:tc>
              </a:tr>
              <a:tr h="948170">
                <a:tc>
                  <a:txBody>
                    <a:bodyPr/>
                    <a:lstStyle/>
                    <a:p>
                      <a:pPr algn="ctr" defTabSz="457200">
                        <a:defRPr sz="1800"/>
                      </a:pPr>
                      <a:r>
                        <a:rPr b="1"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Cytochrome oxidase &amp; catalase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Supports oxygen metabolism (balanced iron only)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0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1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18" name="TextBox 6"/>
          <p:cNvSpPr txBox="1"/>
          <p:nvPr/>
        </p:nvSpPr>
        <p:spPr>
          <a:xfrm>
            <a:off x="1350023" y="598907"/>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Clinical Impact of Antioxidant Enzyme Failure</a:t>
            </a:r>
          </a:p>
        </p:txBody>
      </p:sp>
      <p:sp>
        <p:nvSpPr>
          <p:cNvPr id="101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20" name="Deficiencies lead to:…"/>
          <p:cNvSpPr txBox="1"/>
          <p:nvPr/>
        </p:nvSpPr>
        <p:spPr>
          <a:xfrm>
            <a:off x="2559051" y="3991226"/>
            <a:ext cx="9358083" cy="306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900">
                <a:latin typeface="Times Roman"/>
                <a:ea typeface="Times Roman"/>
                <a:cs typeface="Times Roman"/>
                <a:sym typeface="Times Roman"/>
              </a:defRPr>
            </a:pPr>
            <a:r>
              <a:t>Deficiencies lead to:</a:t>
            </a:r>
          </a:p>
          <a:p>
            <a:pPr defTabSz="457200">
              <a:spcBef>
                <a:spcPts val="1200"/>
              </a:spcBef>
              <a:defRPr sz="2900">
                <a:latin typeface="Times Roman"/>
                <a:ea typeface="Times Roman"/>
                <a:cs typeface="Times Roman"/>
                <a:sym typeface="Times Roman"/>
              </a:defRPr>
            </a:pPr>
          </a:p>
          <a:p>
            <a:pPr defTabSz="457200">
              <a:spcBef>
                <a:spcPts val="1200"/>
              </a:spcBef>
              <a:defRPr sz="2900">
                <a:latin typeface="Times Roman"/>
                <a:ea typeface="Times Roman"/>
                <a:cs typeface="Times Roman"/>
                <a:sym typeface="Times Roman"/>
              </a:defRPr>
            </a:pPr>
            <a:r>
              <a:t>• Accelerated cellular aging</a:t>
            </a:r>
            <a:br/>
            <a:r>
              <a:t>• Chronic inflammation</a:t>
            </a:r>
            <a:br/>
            <a:r>
              <a:t>• Neurodegenerative risk</a:t>
            </a:r>
            <a:br/>
            <a:r>
              <a:t>• Cardiovascular oxidative injury</a:t>
            </a:r>
          </a:p>
        </p:txBody>
      </p:sp>
    </p:spTree>
  </p:cSld>
  <p:clrMapOvr>
    <a:masterClrMapping/>
  </p:clrMapOvr>
  <p:transition xmlns:p14="http://schemas.microsoft.com/office/powerpoint/2010/main" spd="med" advClick="1"/>
</p:sld>
</file>

<file path=ppt/slides/slide10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22"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02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24" name="TextBox 6"/>
          <p:cNvSpPr txBox="1"/>
          <p:nvPr/>
        </p:nvSpPr>
        <p:spPr>
          <a:xfrm>
            <a:off x="1350023" y="598907"/>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Minerals in Detoxification Pathways</a:t>
            </a:r>
          </a:p>
        </p:txBody>
      </p:sp>
      <p:sp>
        <p:nvSpPr>
          <p:cNvPr id="102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026" name="Liver Detox Overview…"/>
          <p:cNvSpPr txBox="1"/>
          <p:nvPr/>
        </p:nvSpPr>
        <p:spPr>
          <a:xfrm>
            <a:off x="2559051" y="3991226"/>
            <a:ext cx="9358083" cy="41455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500">
                <a:latin typeface="Times Roman"/>
                <a:ea typeface="Times Roman"/>
                <a:cs typeface="Times Roman"/>
                <a:sym typeface="Times Roman"/>
              </a:defRPr>
            </a:pPr>
            <a:r>
              <a:t>Liver Detox Overview</a:t>
            </a:r>
          </a:p>
          <a:p>
            <a:pPr defTabSz="457200">
              <a:spcBef>
                <a:spcPts val="1200"/>
              </a:spcBef>
              <a:defRPr sz="2500">
                <a:latin typeface="Times Roman"/>
                <a:ea typeface="Times Roman"/>
                <a:cs typeface="Times Roman"/>
                <a:sym typeface="Times Roman"/>
              </a:defRPr>
            </a:pPr>
          </a:p>
          <a:p>
            <a:pPr defTabSz="457200">
              <a:spcBef>
                <a:spcPts val="1200"/>
              </a:spcBef>
              <a:defRPr b="1" sz="2500">
                <a:latin typeface="Times Roman"/>
                <a:ea typeface="Times Roman"/>
                <a:cs typeface="Times Roman"/>
                <a:sym typeface="Times Roman"/>
              </a:defRPr>
            </a:pPr>
            <a:r>
              <a:t>Phase I — Oxidation</a:t>
            </a:r>
            <a:br/>
            <a:r>
              <a:rPr b="0"/>
              <a:t>• CYP450 enzymes convert toxins → reactive intermediates</a:t>
            </a:r>
          </a:p>
          <a:p>
            <a:pPr defTabSz="457200">
              <a:spcBef>
                <a:spcPts val="1200"/>
              </a:spcBef>
              <a:defRPr b="1" sz="2500">
                <a:latin typeface="Times Roman"/>
                <a:ea typeface="Times Roman"/>
                <a:cs typeface="Times Roman"/>
                <a:sym typeface="Times Roman"/>
              </a:defRPr>
            </a:pPr>
            <a:r>
              <a:t>Phase II — Conjugation</a:t>
            </a:r>
            <a:br/>
            <a:r>
              <a:rPr b="0"/>
              <a:t>• Glutathione, sulfation, methylation pathways attach polar molecules to toxins</a:t>
            </a:r>
          </a:p>
          <a:p>
            <a:pPr defTabSz="457200">
              <a:spcBef>
                <a:spcPts val="1200"/>
              </a:spcBef>
              <a:defRPr b="1" sz="2500">
                <a:latin typeface="Times Roman"/>
                <a:ea typeface="Times Roman"/>
                <a:cs typeface="Times Roman"/>
                <a:sym typeface="Times Roman"/>
              </a:defRPr>
            </a:pPr>
            <a:r>
              <a:t>Phase III — Elimination</a:t>
            </a:r>
            <a:br/>
            <a:r>
              <a:rPr b="0"/>
              <a:t>• Biliary and renal transport systems remove conjugated toxins</a:t>
            </a:r>
          </a:p>
        </p:txBody>
      </p:sp>
    </p:spTree>
  </p:cSld>
  <p:clrMapOvr>
    <a:masterClrMapping/>
  </p:clrMapOvr>
  <p:transition xmlns:p14="http://schemas.microsoft.com/office/powerpoint/2010/main" spd="med" advClick="1"/>
</p:sld>
</file>

<file path=ppt/slides/slide10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0"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3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32" name="TextBox 6"/>
          <p:cNvSpPr txBox="1"/>
          <p:nvPr/>
        </p:nvSpPr>
        <p:spPr>
          <a:xfrm>
            <a:off x="1350023" y="598907"/>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Minerals Across Detoxification Phase</a:t>
            </a:r>
          </a:p>
        </p:txBody>
      </p:sp>
      <p:sp>
        <p:nvSpPr>
          <p:cNvPr id="10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34" name="Table 1"/>
          <p:cNvGraphicFramePr/>
          <p:nvPr/>
        </p:nvGraphicFramePr>
        <p:xfrm>
          <a:off x="1828136" y="3680369"/>
          <a:ext cx="14336046" cy="547823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25576"/>
                <a:gridCol w="2226795"/>
                <a:gridCol w="9983674"/>
              </a:tblGrid>
              <a:tr h="981648">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Detox Phase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Function</a:t>
                      </a:r>
                    </a:p>
                  </a:txBody>
                  <a:tcPr marL="12700" marR="12700" marT="12700" marB="12700" anchor="ctr" anchorCtr="0" horzOverflow="overflow"/>
                </a:tc>
              </a:tr>
              <a:tr h="981648">
                <a:tc>
                  <a:txBody>
                    <a:bodyPr/>
                    <a:lstStyle/>
                    <a:p>
                      <a:pPr algn="ctr" defTabSz="457200">
                        <a:defRPr sz="1800"/>
                      </a:pPr>
                      <a:r>
                        <a:rPr b="1" sz="28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 &amp;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Stabilizes detox enzymes &amp; ATP generation</a:t>
                      </a:r>
                    </a:p>
                  </a:txBody>
                  <a:tcPr marL="12700" marR="12700" marT="12700" marB="12700" anchor="ctr" anchorCtr="0" horzOverflow="overflow"/>
                </a:tc>
              </a:tr>
              <a:tr h="981648">
                <a:tc>
                  <a:txBody>
                    <a:bodyPr/>
                    <a:lstStyle/>
                    <a:p>
                      <a:pPr algn="ctr" defTabSz="457200">
                        <a:defRPr sz="1800"/>
                      </a:pPr>
                      <a:r>
                        <a:rPr b="1"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Enables glutathione peroxidase for antioxidant neutralization</a:t>
                      </a:r>
                    </a:p>
                  </a:txBody>
                  <a:tcPr marL="12700" marR="12700" marT="12700" marB="12700" anchor="ctr" anchorCtr="0" horzOverflow="overflow"/>
                </a:tc>
              </a:tr>
              <a:tr h="633321">
                <a:tc>
                  <a:txBody>
                    <a:bodyPr/>
                    <a:lstStyle/>
                    <a:p>
                      <a:pPr algn="ctr" defTabSz="457200">
                        <a:defRPr sz="1800"/>
                      </a:pPr>
                      <a:r>
                        <a:rPr b="1"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 &amp;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Activates detox enzymes and metallothionein synthesis</a:t>
                      </a:r>
                    </a:p>
                  </a:txBody>
                  <a:tcPr marL="12700" marR="12700" marT="12700" marB="12700" anchor="ctr" anchorCtr="0" horzOverflow="overflow"/>
                </a:tc>
              </a:tr>
              <a:tr h="633321">
                <a:tc>
                  <a:txBody>
                    <a:bodyPr/>
                    <a:lstStyle/>
                    <a:p>
                      <a:pPr algn="ctr" defTabSz="457200">
                        <a:defRPr sz="1800"/>
                      </a:pPr>
                      <a:r>
                        <a:rPr b="1"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Supports cytochrome enzyme activity</a:t>
                      </a:r>
                    </a:p>
                  </a:txBody>
                  <a:tcPr marL="12700" marR="12700" marT="12700" marB="12700" anchor="ctr" anchorCtr="0" horzOverflow="overflow"/>
                </a:tc>
              </a:tr>
              <a:tr h="633321">
                <a:tc>
                  <a:txBody>
                    <a:bodyPr/>
                    <a:lstStyle/>
                    <a:p>
                      <a:pPr algn="ctr" defTabSz="457200">
                        <a:defRPr sz="1800"/>
                      </a:pPr>
                      <a:r>
                        <a:rPr b="1" sz="28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Electron transfer for detox enzymes</a:t>
                      </a:r>
                    </a:p>
                  </a:txBody>
                  <a:tcPr marL="12700" marR="12700" marT="12700" marB="12700" anchor="ctr" anchorCtr="0" horzOverflow="overflow"/>
                </a:tc>
              </a:tr>
              <a:tr h="633321">
                <a:tc>
                  <a:txBody>
                    <a:bodyPr/>
                    <a:lstStyle/>
                    <a:p>
                      <a:pPr algn="ctr" defTabSz="457200">
                        <a:defRPr sz="1800"/>
                      </a:pPr>
                      <a:r>
                        <a:rPr b="1" sz="2800">
                          <a:latin typeface="Times Roman"/>
                          <a:ea typeface="Times Roman"/>
                          <a:cs typeface="Times Roman"/>
                          <a:sym typeface="Times Roman"/>
                        </a:rPr>
                        <a:t>Manganese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Activates mitochondrial SOD (MnSOD)</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7"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8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89" name="TextBox 6"/>
          <p:cNvSpPr txBox="1"/>
          <p:nvPr/>
        </p:nvSpPr>
        <p:spPr>
          <a:xfrm>
            <a:off x="953749" y="474002"/>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Food Sources &amp; Functions of Water Soluble Vitamins</a:t>
            </a:r>
          </a:p>
        </p:txBody>
      </p:sp>
      <p:sp>
        <p:nvSpPr>
          <p:cNvPr id="19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9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92" name="Table 1"/>
          <p:cNvGraphicFramePr/>
          <p:nvPr/>
        </p:nvGraphicFramePr>
        <p:xfrm>
          <a:off x="579231" y="3509962"/>
          <a:ext cx="17129536" cy="605789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14936"/>
                <a:gridCol w="5827152"/>
                <a:gridCol w="5594603"/>
                <a:gridCol w="3292845"/>
              </a:tblGrid>
              <a:tr h="901700">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Top Food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Key Function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High-Yield Clinical Tie-In</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Citrus, strawberries, bell peppers, broccoli, kiwi, tomatoes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Collagen synthesis, antioxidant defense, iron 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Wound healing, immune support</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B1 – Thiamine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Pork, sunflower seeds, whole grains, legumes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Pyruvate → Acetyl-CoA conversion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Alcohol-related deficiency</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B2 – Riboflavin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Eggs, dairy, liver, spinach, almonds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FAD/FMN for ETC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Skin/mouth lesions</a:t>
                      </a:r>
                    </a:p>
                  </a:txBody>
                  <a:tcPr marL="12700" marR="12700" marT="12700" marB="12700" anchor="ctr" anchorCtr="0" horzOverflow="overflow"/>
                </a:tc>
              </a:tr>
              <a:tr h="414866">
                <a:tc>
                  <a:txBody>
                    <a:bodyPr/>
                    <a:lstStyle/>
                    <a:p>
                      <a:pPr algn="ctr" defTabSz="457200">
                        <a:defRPr sz="1800"/>
                      </a:pPr>
                      <a:r>
                        <a:rPr b="1" sz="2400">
                          <a:latin typeface="Times Roman"/>
                          <a:ea typeface="Times Roman"/>
                          <a:cs typeface="Times Roman"/>
                          <a:sym typeface="Times Roman"/>
                        </a:rPr>
                        <a:t>B3 – Niacin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Poultry, tuna, salmon, peanuts, whole grains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NAD/NADP electron transport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Pellagra prevention</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B5 – Pantothenic Acid</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Mushrooms, avocado, chicken, eggs, whole grains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Coenzyme A synthesis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Energy metabolism</a:t>
                      </a:r>
                    </a:p>
                  </a:txBody>
                  <a:tcPr marL="12700" marR="12700" marT="12700" marB="12700" anchor="ctr" anchorCtr="0" horzOverflow="overflow"/>
                </a:tc>
              </a:tr>
              <a:tr h="414866">
                <a:tc>
                  <a:txBody>
                    <a:bodyPr/>
                    <a:lstStyle/>
                    <a:p>
                      <a:pPr algn="ctr" defTabSz="457200">
                        <a:defRPr sz="1800"/>
                      </a:pPr>
                      <a:r>
                        <a:rPr b="1" sz="2400">
                          <a:latin typeface="Times Roman"/>
                          <a:ea typeface="Times Roman"/>
                          <a:cs typeface="Times Roman"/>
                          <a:sym typeface="Times Roman"/>
                        </a:rPr>
                        <a:t>B6 – Pyridoxine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Chickpeas, bananas, poultry, potatoes, salmon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Amino acid metabolism, neurotransmitters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Neuropathy &amp; anemia</a:t>
                      </a:r>
                    </a:p>
                  </a:txBody>
                  <a:tcPr marL="12700" marR="12700" marT="12700" marB="12700" anchor="ctr" anchorCtr="0" horzOverflow="overflow"/>
                </a:tc>
              </a:tr>
              <a:tr h="406400">
                <a:tc>
                  <a:txBody>
                    <a:bodyPr/>
                    <a:lstStyle/>
                    <a:p>
                      <a:pPr algn="ctr" defTabSz="457200">
                        <a:defRPr sz="1800"/>
                      </a:pPr>
                      <a:r>
                        <a:rPr b="1" sz="2400">
                          <a:latin typeface="Times Roman"/>
                          <a:ea typeface="Times Roman"/>
                          <a:cs typeface="Times Roman"/>
                          <a:sym typeface="Times Roman"/>
                        </a:rPr>
                        <a:t>B7 – Biotin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Eggs, nuts, seeds, sweet potato</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Fatty acid synthesis, gluconeogenesis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Hair/skin health</a:t>
                      </a:r>
                    </a:p>
                  </a:txBody>
                  <a:tcPr marL="12700" marR="12700" marT="12700" marB="12700" anchor="ctr" anchorCtr="0" horzOverflow="overflow"/>
                </a:tc>
              </a:tr>
              <a:tr h="774700">
                <a:tc>
                  <a:txBody>
                    <a:bodyPr/>
                    <a:lstStyle/>
                    <a:p>
                      <a:pPr algn="ctr" defTabSz="457200">
                        <a:defRPr sz="1800"/>
                      </a:pPr>
                      <a:r>
                        <a:rPr b="1" sz="2400">
                          <a:latin typeface="Times Roman"/>
                          <a:ea typeface="Times Roman"/>
                          <a:cs typeface="Times Roman"/>
                          <a:sym typeface="Times Roman"/>
                        </a:rPr>
                        <a:t>B9 – 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Leafy greens, lentils, asparagus, citrus, fortified grains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DNA synthesis, pregnancy support</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Neural tube defect prevention</a:t>
                      </a:r>
                    </a:p>
                  </a:txBody>
                  <a:tcPr marL="12700" marR="12700" marT="12700" marB="12700" anchor="ctr" anchorCtr="0" horzOverflow="overflow"/>
                </a:tc>
              </a:tr>
              <a:tr h="414866">
                <a:tc>
                  <a:txBody>
                    <a:bodyPr/>
                    <a:lstStyle/>
                    <a:p>
                      <a:pPr algn="ctr" defTabSz="457200">
                        <a:defRPr sz="1800"/>
                      </a:pPr>
                      <a:r>
                        <a:rPr b="1" sz="2400">
                          <a:latin typeface="Times Roman"/>
                          <a:ea typeface="Times Roman"/>
                          <a:cs typeface="Times Roman"/>
                          <a:sym typeface="Times Roman"/>
                        </a:rPr>
                        <a:t>B12 – Cobalamin</a:t>
                      </a:r>
                    </a:p>
                  </a:txBody>
                  <a:tcPr marL="12700" marR="12700" marT="12700" marB="12700" anchor="ctr" anchorCtr="0" horzOverflow="overflow"/>
                </a:tc>
                <a:tc>
                  <a:txBody>
                    <a:bodyPr/>
                    <a:lstStyle/>
                    <a:p>
                      <a:pPr algn="ctr" defTabSz="457200">
                        <a:defRPr b="1" sz="2400">
                          <a:latin typeface="Times Roman"/>
                          <a:ea typeface="Times Roman"/>
                          <a:cs typeface="Times Roman"/>
                          <a:sym typeface="Times Roman"/>
                        </a:defRPr>
                      </a:pPr>
                      <a:r>
                        <a:t>Animal foods only:</a:t>
                      </a:r>
                      <a:r>
                        <a:rPr b="0"/>
                        <a:t> Meat, fish, eggs, dairy</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Myelin formation, RBC production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Vegan deficiency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3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38" name="TextBox 6"/>
          <p:cNvSpPr txBox="1"/>
          <p:nvPr/>
        </p:nvSpPr>
        <p:spPr>
          <a:xfrm>
            <a:off x="1350023" y="598907"/>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Detoxification Failure in Mineral Deficiency</a:t>
            </a:r>
          </a:p>
        </p:txBody>
      </p:sp>
      <p:sp>
        <p:nvSpPr>
          <p:cNvPr id="10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40" name="Deficient mineral status results in:…"/>
          <p:cNvSpPr txBox="1"/>
          <p:nvPr/>
        </p:nvSpPr>
        <p:spPr>
          <a:xfrm>
            <a:off x="1630833" y="3965676"/>
            <a:ext cx="7907323" cy="4599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Deficient mineral status results in:</a:t>
            </a:r>
          </a:p>
          <a:p>
            <a:pPr defTabSz="457200">
              <a:spcBef>
                <a:spcPts val="1200"/>
              </a:spcBef>
              <a:defRPr sz="2400">
                <a:latin typeface="Times Roman"/>
                <a:ea typeface="Times Roman"/>
                <a:cs typeface="Times Roman"/>
                <a:sym typeface="Times Roman"/>
              </a:defRPr>
            </a:pPr>
            <a:r>
              <a:t>➡ Reactive toxins not neutralized</a:t>
            </a:r>
            <a:br/>
            <a:r>
              <a:t>➡ Prolonged oxidative injury</a:t>
            </a:r>
            <a:br/>
            <a:r>
              <a:t>➡ Poor toxin clearance</a:t>
            </a:r>
            <a:br/>
            <a:r>
              <a:t>➡ Tissue inflammation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Clinical signs often include:</a:t>
            </a:r>
          </a:p>
          <a:p>
            <a:pPr defTabSz="457200">
              <a:spcBef>
                <a:spcPts val="1200"/>
              </a:spcBef>
              <a:defRPr sz="2400">
                <a:latin typeface="Times Roman"/>
                <a:ea typeface="Times Roman"/>
                <a:cs typeface="Times Roman"/>
                <a:sym typeface="Times Roman"/>
              </a:defRPr>
            </a:pPr>
            <a:r>
              <a:t>• Chemical sensitivity</a:t>
            </a:r>
            <a:br/>
            <a:r>
              <a:t>• Fatigue</a:t>
            </a:r>
            <a:br/>
            <a:r>
              <a:t>• Brain fog</a:t>
            </a:r>
            <a:br/>
            <a:r>
              <a:t>• Chronic inflammatory pain</a:t>
            </a:r>
          </a:p>
        </p:txBody>
      </p:sp>
    </p:spTree>
  </p:cSld>
  <p:clrMapOvr>
    <a:masterClrMapping/>
  </p:clrMapOvr>
  <p:transition xmlns:p14="http://schemas.microsoft.com/office/powerpoint/2010/main" spd="med" advClick="1"/>
</p:sld>
</file>

<file path=ppt/slides/slide1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4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44" name="TextBox 6"/>
          <p:cNvSpPr txBox="1"/>
          <p:nvPr/>
        </p:nvSpPr>
        <p:spPr>
          <a:xfrm>
            <a:off x="1350023"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Health Status Impact</a:t>
            </a:r>
          </a:p>
        </p:txBody>
      </p:sp>
      <p:sp>
        <p:nvSpPr>
          <p:cNvPr id="104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46" name="Table 1"/>
          <p:cNvGraphicFramePr/>
          <p:nvPr/>
        </p:nvGraphicFramePr>
        <p:xfrm>
          <a:off x="2583537" y="3928393"/>
          <a:ext cx="12395335" cy="546930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150135"/>
                <a:gridCol w="5245199"/>
              </a:tblGrid>
              <a:tr h="896607">
                <a:tc>
                  <a:txBody>
                    <a:bodyPr/>
                    <a:lstStyle/>
                    <a:p>
                      <a:pPr algn="ctr" defTabSz="457200">
                        <a:defRPr sz="1800"/>
                      </a:pPr>
                      <a:r>
                        <a:rPr b="1" sz="28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Health Impact</a:t>
                      </a:r>
                    </a:p>
                  </a:txBody>
                  <a:tcPr marL="12700" marR="12700" marT="12700" marB="12700" anchor="ctr" anchorCtr="0" horzOverflow="overflow"/>
                </a:tc>
              </a:tr>
              <a:tr h="1389741">
                <a:tc>
                  <a:txBody>
                    <a:bodyPr/>
                    <a:lstStyle/>
                    <a:p>
                      <a:pPr algn="l" defTabSz="457200">
                        <a:defRPr sz="1800"/>
                      </a:pPr>
                      <a:r>
                        <a:rPr sz="2800">
                          <a:latin typeface="Times Roman"/>
                          <a:ea typeface="Times Roman"/>
                          <a:cs typeface="Times Roman"/>
                          <a:sym typeface="Times Roman"/>
                        </a:rPr>
                        <a:t>Reduced antioxidant enzyme activity</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Accelerated cellular aging</a:t>
                      </a:r>
                    </a:p>
                  </a:txBody>
                  <a:tcPr marL="12700" marR="12700" marT="12700" marB="12700" anchor="ctr" anchorCtr="0" horzOverflow="overflow"/>
                </a:tc>
              </a:tr>
              <a:tr h="1389741">
                <a:tc>
                  <a:txBody>
                    <a:bodyPr/>
                    <a:lstStyle/>
                    <a:p>
                      <a:pPr algn="l" defTabSz="457200">
                        <a:defRPr sz="1800"/>
                      </a:pPr>
                      <a:r>
                        <a:rPr sz="2800">
                          <a:latin typeface="Times Roman"/>
                          <a:ea typeface="Times Roman"/>
                          <a:cs typeface="Times Roman"/>
                          <a:sym typeface="Times Roman"/>
                        </a:rPr>
                        <a:t>Mitochondrial instability</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Chronic fatigue syndromes</a:t>
                      </a:r>
                    </a:p>
                  </a:txBody>
                  <a:tcPr marL="12700" marR="12700" marT="12700" marB="12700" anchor="ctr" anchorCtr="0" horzOverflow="overflow"/>
                </a:tc>
              </a:tr>
              <a:tr h="896607">
                <a:tc>
                  <a:txBody>
                    <a:bodyPr/>
                    <a:lstStyle/>
                    <a:p>
                      <a:pPr algn="l" defTabSz="457200">
                        <a:defRPr sz="1800"/>
                      </a:pPr>
                      <a:r>
                        <a:rPr sz="2800">
                          <a:latin typeface="Times Roman"/>
                          <a:ea typeface="Times Roman"/>
                          <a:cs typeface="Times Roman"/>
                          <a:sym typeface="Times Roman"/>
                        </a:rPr>
                        <a:t>Impaired toxic clearance</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Chemical sensitivities</a:t>
                      </a:r>
                    </a:p>
                  </a:txBody>
                  <a:tcPr marL="12700" marR="12700" marT="12700" marB="12700" anchor="ctr" anchorCtr="0" horzOverflow="overflow"/>
                </a:tc>
              </a:tr>
              <a:tr h="896607">
                <a:tc>
                  <a:txBody>
                    <a:bodyPr/>
                    <a:lstStyle/>
                    <a:p>
                      <a:pPr algn="l" defTabSz="457200">
                        <a:defRPr sz="1800"/>
                      </a:pPr>
                      <a:r>
                        <a:rPr sz="2800">
                          <a:latin typeface="Times Roman"/>
                          <a:ea typeface="Times Roman"/>
                          <a:cs typeface="Times Roman"/>
                          <a:sym typeface="Times Roman"/>
                        </a:rPr>
                        <a:t>Elevated inflammatory cytokines</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Autoimmune disease risk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8"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04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50" name="TextBox 6"/>
          <p:cNvSpPr txBox="1"/>
          <p:nvPr/>
        </p:nvSpPr>
        <p:spPr>
          <a:xfrm>
            <a:off x="1251347"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Clinical Pattern Recognition</a:t>
            </a:r>
          </a:p>
        </p:txBody>
      </p:sp>
      <p:sp>
        <p:nvSpPr>
          <p:cNvPr id="10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52" name="Table 1"/>
          <p:cNvGraphicFramePr/>
          <p:nvPr/>
        </p:nvGraphicFramePr>
        <p:xfrm>
          <a:off x="2898892" y="3472815"/>
          <a:ext cx="13060876" cy="612866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7379578"/>
                <a:gridCol w="5681295"/>
              </a:tblGrid>
              <a:tr h="863191">
                <a:tc>
                  <a:txBody>
                    <a:bodyPr/>
                    <a:lstStyle/>
                    <a:p>
                      <a:pPr algn="ctr" defTabSz="457200">
                        <a:defRPr sz="1800"/>
                      </a:pPr>
                      <a:r>
                        <a:rPr b="1" sz="2800">
                          <a:latin typeface="Times Roman"/>
                          <a:ea typeface="Times Roman"/>
                          <a:cs typeface="Times Roman"/>
                          <a:sym typeface="Times Roman"/>
                        </a:rPr>
                        <a:t>Symptom Cluster</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Likely Mineral Issues</a:t>
                      </a:r>
                    </a:p>
                  </a:txBody>
                  <a:tcPr marL="12700" marR="12700" marT="12700" marB="12700" anchor="ctr" anchorCtr="0" horzOverflow="overflow"/>
                </a:tc>
              </a:tr>
              <a:tr h="863191">
                <a:tc>
                  <a:txBody>
                    <a:bodyPr/>
                    <a:lstStyle/>
                    <a:p>
                      <a:pPr algn="ctr" defTabSz="457200">
                        <a:defRPr sz="1800"/>
                      </a:pPr>
                      <a:r>
                        <a:rPr sz="2800">
                          <a:latin typeface="Times Roman"/>
                          <a:ea typeface="Times Roman"/>
                          <a:cs typeface="Times Roman"/>
                          <a:sym typeface="Times Roman"/>
                        </a:rPr>
                        <a:t>Fatigue, muscle pain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Magnesium</a:t>
                      </a:r>
                    </a:p>
                  </a:txBody>
                  <a:tcPr marL="12700" marR="12700" marT="12700" marB="12700" anchor="ctr" anchorCtr="0" horzOverflow="overflow"/>
                </a:tc>
              </a:tr>
              <a:tr h="863191">
                <a:tc>
                  <a:txBody>
                    <a:bodyPr/>
                    <a:lstStyle/>
                    <a:p>
                      <a:pPr algn="ctr" defTabSz="457200">
                        <a:defRPr sz="1800"/>
                      </a:pPr>
                      <a:r>
                        <a:rPr sz="2800">
                          <a:latin typeface="Times Roman"/>
                          <a:ea typeface="Times Roman"/>
                          <a:cs typeface="Times Roman"/>
                          <a:sym typeface="Times Roman"/>
                        </a:rPr>
                        <a:t>Chemical sensitivity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Zinc + Selenium</a:t>
                      </a:r>
                    </a:p>
                  </a:txBody>
                  <a:tcPr marL="12700" marR="12700" marT="12700" marB="12700" anchor="ctr" anchorCtr="0" horzOverflow="overflow"/>
                </a:tc>
              </a:tr>
              <a:tr h="863191">
                <a:tc>
                  <a:txBody>
                    <a:bodyPr/>
                    <a:lstStyle/>
                    <a:p>
                      <a:pPr algn="ctr" defTabSz="457200">
                        <a:defRPr sz="1800"/>
                      </a:pPr>
                      <a:r>
                        <a:rPr sz="2800">
                          <a:latin typeface="Times Roman"/>
                          <a:ea typeface="Times Roman"/>
                          <a:cs typeface="Times Roman"/>
                          <a:sym typeface="Times Roman"/>
                        </a:rPr>
                        <a:t>Immune weakness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Zinc</a:t>
                      </a:r>
                    </a:p>
                  </a:txBody>
                  <a:tcPr marL="12700" marR="12700" marT="12700" marB="12700" anchor="ctr" anchorCtr="0" horzOverflow="overflow"/>
                </a:tc>
              </a:tr>
              <a:tr h="1337947">
                <a:tc>
                  <a:txBody>
                    <a:bodyPr/>
                    <a:lstStyle/>
                    <a:p>
                      <a:pPr algn="ctr" defTabSz="457200">
                        <a:defRPr sz="1800"/>
                      </a:pPr>
                      <a:r>
                        <a:rPr sz="2800">
                          <a:latin typeface="Times Roman"/>
                          <a:ea typeface="Times Roman"/>
                          <a:cs typeface="Times Roman"/>
                          <a:sym typeface="Times Roman"/>
                        </a:rPr>
                        <a:t>Neurocognitive decline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Copper/Zinc imbalance</a:t>
                      </a:r>
                    </a:p>
                  </a:txBody>
                  <a:tcPr marL="12700" marR="12700" marT="12700" marB="12700" anchor="ctr" anchorCtr="0" horzOverflow="overflow"/>
                </a:tc>
              </a:tr>
              <a:tr h="1337947">
                <a:tc>
                  <a:txBody>
                    <a:bodyPr/>
                    <a:lstStyle/>
                    <a:p>
                      <a:pPr algn="ctr" defTabSz="457200">
                        <a:defRPr sz="1800"/>
                      </a:pPr>
                      <a:r>
                        <a:rPr sz="2800">
                          <a:latin typeface="Times Roman"/>
                          <a:ea typeface="Times Roman"/>
                          <a:cs typeface="Times Roman"/>
                          <a:sym typeface="Times Roman"/>
                        </a:rPr>
                        <a:t>Cardiovascular oxidative stress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Magnesium + Selenium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4"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05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56" name="TextBox 6"/>
          <p:cNvSpPr txBox="1"/>
          <p:nvPr/>
        </p:nvSpPr>
        <p:spPr>
          <a:xfrm>
            <a:off x="1022848" y="284428"/>
            <a:ext cx="16812962" cy="2258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624" sz="6300">
                <a:solidFill>
                  <a:srgbClr val="0433FF"/>
                </a:solidFill>
                <a:latin typeface="Poppins"/>
                <a:ea typeface="Poppins"/>
                <a:cs typeface="Poppins"/>
                <a:sym typeface="Poppins"/>
              </a:defRPr>
            </a:pPr>
            <a:r>
              <a:t>Malabsorption and Effects on Fiber </a:t>
            </a:r>
            <a:r>
              <a:rPr spc="604" sz="6100"/>
              <a:t>and Mineral Status</a:t>
            </a:r>
          </a:p>
        </p:txBody>
      </p:sp>
      <p:sp>
        <p:nvSpPr>
          <p:cNvPr id="105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058" name="Malabsorption refers to any condition in which the gastrointestinal tract is unable to digest or absorb nutrients effectively. While often discussed with fat-soluble vitamins or macronutrient deficits, malabsorption also profoundly impacts both:…"/>
          <p:cNvSpPr txBox="1"/>
          <p:nvPr/>
        </p:nvSpPr>
        <p:spPr>
          <a:xfrm>
            <a:off x="1674421" y="3965950"/>
            <a:ext cx="16010291" cy="32791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2400">
                <a:latin typeface="Times Roman"/>
                <a:ea typeface="Times Roman"/>
                <a:cs typeface="Times Roman"/>
                <a:sym typeface="Times Roman"/>
              </a:defRPr>
            </a:pPr>
            <a:r>
              <a:t>Malabsorption refers to any condition in which the gastrointestinal tract is unable to </a:t>
            </a:r>
            <a:r>
              <a:rPr b="1"/>
              <a:t>digest or absorb nutrients effectively</a:t>
            </a:r>
            <a:r>
              <a:t>.</a:t>
            </a:r>
            <a:br/>
            <a:r>
              <a:t>While often discussed with fat-soluble vitamins or macronutrient deficits, malabsorption also profoundly impacts both:</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 </a:t>
            </a:r>
            <a:r>
              <a:rPr b="1"/>
              <a:t>Fiber utilization &amp; microbiome function</a:t>
            </a:r>
            <a:br>
              <a:rPr b="1"/>
            </a:br>
            <a:r>
              <a:t>• </a:t>
            </a:r>
            <a:r>
              <a:rPr b="1"/>
              <a:t>Mineral absorption &amp; enzymatic stability</a:t>
            </a:r>
            <a:endParaRPr b="1"/>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Malabsorption leads not to a single deficiency, but to a cascade of metabolic and detoxification disruptions across various systems</a:t>
            </a:r>
            <a:r>
              <a:rPr sz="1200"/>
              <a:t>.</a:t>
            </a:r>
          </a:p>
        </p:txBody>
      </p:sp>
    </p:spTree>
  </p:cSld>
  <p:clrMapOvr>
    <a:masterClrMapping/>
  </p:clrMapOvr>
  <p:transition xmlns:p14="http://schemas.microsoft.com/office/powerpoint/2010/main" spd="med" advClick="1"/>
</p:sld>
</file>

<file path=ppt/slides/slide1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2"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06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64" name="TextBox 6"/>
          <p:cNvSpPr txBox="1"/>
          <p:nvPr/>
        </p:nvSpPr>
        <p:spPr>
          <a:xfrm>
            <a:off x="1256419" y="1093235"/>
            <a:ext cx="16812960"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Malabsorption Mechanisms</a:t>
            </a:r>
          </a:p>
        </p:txBody>
      </p:sp>
      <p:sp>
        <p:nvSpPr>
          <p:cNvPr id="106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66" name="Malabsorption occurs due to four primary dysfunction patterns:"/>
          <p:cNvSpPr txBox="1"/>
          <p:nvPr/>
        </p:nvSpPr>
        <p:spPr>
          <a:xfrm>
            <a:off x="4201940" y="3839574"/>
            <a:ext cx="10561612"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Malabsorption occurs due to </a:t>
            </a:r>
            <a:r>
              <a:rPr b="1"/>
              <a:t>four primary dysfunction patterns:</a:t>
            </a:r>
          </a:p>
        </p:txBody>
      </p:sp>
      <p:sp>
        <p:nvSpPr>
          <p:cNvPr id="1067" name="1. Reduced digestive secretions…"/>
          <p:cNvSpPr txBox="1"/>
          <p:nvPr/>
        </p:nvSpPr>
        <p:spPr>
          <a:xfrm>
            <a:off x="3746987" y="5116286"/>
            <a:ext cx="4815291" cy="1717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1. Reduced digestive secretions</a:t>
            </a:r>
          </a:p>
          <a:p>
            <a:pPr defTabSz="457200">
              <a:spcBef>
                <a:spcPts val="1200"/>
              </a:spcBef>
              <a:defRPr sz="2400">
                <a:latin typeface="Times Roman"/>
                <a:ea typeface="Times Roman"/>
                <a:cs typeface="Times Roman"/>
                <a:sym typeface="Times Roman"/>
              </a:defRPr>
            </a:pPr>
            <a:r>
              <a:t>• Low stomach acid (hypochlorhydria)</a:t>
            </a:r>
            <a:br/>
            <a:r>
              <a:t>• Pancreatic enzyme insufficiency</a:t>
            </a:r>
            <a:br/>
            <a:r>
              <a:t>• Reduced bile release</a:t>
            </a:r>
          </a:p>
        </p:txBody>
      </p:sp>
      <p:sp>
        <p:nvSpPr>
          <p:cNvPr id="1068" name="2. Damaged intestinal lining…"/>
          <p:cNvSpPr txBox="1"/>
          <p:nvPr/>
        </p:nvSpPr>
        <p:spPr>
          <a:xfrm>
            <a:off x="3722274" y="7125971"/>
            <a:ext cx="4510864" cy="245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Damaged intestinal lining</a:t>
            </a:r>
          </a:p>
          <a:p>
            <a:pPr defTabSz="457200">
              <a:spcBef>
                <a:spcPts val="1200"/>
              </a:spcBef>
              <a:defRPr sz="2400">
                <a:latin typeface="Times Roman"/>
                <a:ea typeface="Times Roman"/>
                <a:cs typeface="Times Roman"/>
                <a:sym typeface="Times Roman"/>
              </a:defRPr>
            </a:pPr>
            <a:r>
              <a:t>• Celiac disease</a:t>
            </a:r>
            <a:br/>
            <a:r>
              <a:t>• Crohn’s disease</a:t>
            </a:r>
            <a:br/>
            <a:r>
              <a:t>• IBS with permeability</a:t>
            </a:r>
            <a:br/>
            <a:r>
              <a:t>• Post-chemotherapy damage</a:t>
            </a:r>
          </a:p>
        </p:txBody>
      </p:sp>
      <p:sp>
        <p:nvSpPr>
          <p:cNvPr id="1069" name="3. Accelerated transit…"/>
          <p:cNvSpPr txBox="1"/>
          <p:nvPr/>
        </p:nvSpPr>
        <p:spPr>
          <a:xfrm>
            <a:off x="9965304" y="5116286"/>
            <a:ext cx="4720214" cy="134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Accelerated transit</a:t>
            </a:r>
          </a:p>
          <a:p>
            <a:pPr defTabSz="457200">
              <a:spcBef>
                <a:spcPts val="1200"/>
              </a:spcBef>
              <a:defRPr sz="2400">
                <a:latin typeface="Times Roman"/>
                <a:ea typeface="Times Roman"/>
                <a:cs typeface="Times Roman"/>
                <a:sym typeface="Times Roman"/>
              </a:defRPr>
            </a:pPr>
            <a:r>
              <a:t>• Chronic diarrhea</a:t>
            </a:r>
            <a:br/>
            <a:r>
              <a:t>• Post-resection bowel syndromes</a:t>
            </a:r>
          </a:p>
        </p:txBody>
      </p:sp>
      <p:sp>
        <p:nvSpPr>
          <p:cNvPr id="1070" name="4. Microbial dysbiosis…"/>
          <p:cNvSpPr txBox="1"/>
          <p:nvPr/>
        </p:nvSpPr>
        <p:spPr>
          <a:xfrm>
            <a:off x="9965304" y="7113647"/>
            <a:ext cx="4720214" cy="134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Microbial dysbiosis</a:t>
            </a:r>
          </a:p>
          <a:p>
            <a:pPr defTabSz="457200">
              <a:spcBef>
                <a:spcPts val="1200"/>
              </a:spcBef>
              <a:defRPr sz="2400">
                <a:latin typeface="Times Roman"/>
                <a:ea typeface="Times Roman"/>
                <a:cs typeface="Times Roman"/>
                <a:sym typeface="Times Roman"/>
              </a:defRPr>
            </a:pPr>
            <a:r>
              <a:t>• Reduced fiber fermentation</a:t>
            </a:r>
            <a:br/>
            <a:r>
              <a:t>• Altered mineral binding</a:t>
            </a:r>
          </a:p>
        </p:txBody>
      </p:sp>
    </p:spTree>
  </p:cSld>
  <p:clrMapOvr>
    <a:masterClrMapping/>
  </p:clrMapOvr>
  <p:transition xmlns:p14="http://schemas.microsoft.com/office/powerpoint/2010/main" spd="med" advClick="1"/>
</p:sld>
</file>

<file path=ppt/slides/slide1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2"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07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74" name="TextBox 6"/>
          <p:cNvSpPr txBox="1"/>
          <p:nvPr/>
        </p:nvSpPr>
        <p:spPr>
          <a:xfrm>
            <a:off x="1076266" y="410805"/>
            <a:ext cx="16812962"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Effects of Malabsorption on Fiber Status</a:t>
            </a:r>
          </a:p>
        </p:txBody>
      </p:sp>
      <p:sp>
        <p:nvSpPr>
          <p:cNvPr id="107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76" name="Malabsorption occurs due to four primary dysfunction patterns:"/>
          <p:cNvSpPr txBox="1"/>
          <p:nvPr/>
        </p:nvSpPr>
        <p:spPr>
          <a:xfrm>
            <a:off x="4201940" y="3839574"/>
            <a:ext cx="10561612"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Malabsorption occurs due to </a:t>
            </a:r>
            <a:r>
              <a:rPr b="1"/>
              <a:t>four primary dysfunction patterns:</a:t>
            </a:r>
          </a:p>
        </p:txBody>
      </p:sp>
      <p:sp>
        <p:nvSpPr>
          <p:cNvPr id="1077" name="Fiber is not absorbed into the bloodstream — instead, it requires:…"/>
          <p:cNvSpPr txBox="1"/>
          <p:nvPr/>
        </p:nvSpPr>
        <p:spPr>
          <a:xfrm>
            <a:off x="3746987" y="5116286"/>
            <a:ext cx="8035932" cy="4384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2400">
                <a:latin typeface="Times Roman"/>
                <a:ea typeface="Times Roman"/>
                <a:cs typeface="Times Roman"/>
                <a:sym typeface="Times Roman"/>
              </a:defRPr>
            </a:pPr>
            <a:r>
              <a:t>Fiber is not absorbed into the bloodstream — instead, it requires:</a:t>
            </a:r>
          </a:p>
          <a:p>
            <a:pPr defTabSz="457200">
              <a:spcBef>
                <a:spcPts val="1200"/>
              </a:spcBef>
              <a:defRPr sz="2400">
                <a:latin typeface="Times Roman"/>
                <a:ea typeface="Times Roman"/>
                <a:cs typeface="Times Roman"/>
                <a:sym typeface="Times Roman"/>
              </a:defRPr>
            </a:pPr>
            <a:r>
              <a:t>• Fermentation by gut microbiota</a:t>
            </a:r>
            <a:br/>
            <a:r>
              <a:t>• Adequate transit time</a:t>
            </a:r>
            <a:br/>
            <a:r>
              <a:t>• Healthy mucosal lining</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With malabsorption:</a:t>
            </a:r>
          </a:p>
          <a:p>
            <a:pPr defTabSz="457200">
              <a:spcBef>
                <a:spcPts val="1200"/>
              </a:spcBef>
              <a:defRPr sz="2400">
                <a:latin typeface="Times Roman"/>
                <a:ea typeface="Times Roman"/>
                <a:cs typeface="Times Roman"/>
                <a:sym typeface="Times Roman"/>
              </a:defRPr>
            </a:pPr>
            <a:r>
              <a:t>➡ Dysbiosis impairs fiber fermentation</a:t>
            </a:r>
            <a:br/>
            <a:r>
              <a:t>➡ Reduced SCFA production</a:t>
            </a:r>
            <a:br/>
            <a:r>
              <a:t>➡ Altered stool bulk</a:t>
            </a:r>
            <a:br/>
            <a:r>
              <a:t>➡ Increased intestinal permeability</a:t>
            </a:r>
          </a:p>
        </p:txBody>
      </p:sp>
    </p:spTree>
  </p:cSld>
  <p:clrMapOvr>
    <a:masterClrMapping/>
  </p:clrMapOvr>
  <p:transition xmlns:p14="http://schemas.microsoft.com/office/powerpoint/2010/main" spd="med" advClick="1"/>
</p:sld>
</file>

<file path=ppt/slides/slide1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08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81" name="TextBox 6"/>
          <p:cNvSpPr txBox="1"/>
          <p:nvPr/>
        </p:nvSpPr>
        <p:spPr>
          <a:xfrm>
            <a:off x="1076266" y="988766"/>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Fiber-Related Health Disruptions</a:t>
            </a:r>
          </a:p>
        </p:txBody>
      </p:sp>
      <p:sp>
        <p:nvSpPr>
          <p:cNvPr id="10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1083" name="Table 1"/>
          <p:cNvGraphicFramePr/>
          <p:nvPr/>
        </p:nvGraphicFramePr>
        <p:xfrm>
          <a:off x="2639723" y="3649109"/>
          <a:ext cx="12712871" cy="599967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6035117"/>
                <a:gridCol w="6677752"/>
              </a:tblGrid>
              <a:tr h="983552">
                <a:tc>
                  <a:txBody>
                    <a:bodyPr/>
                    <a:lstStyle/>
                    <a:p>
                      <a:pPr algn="ctr" defTabSz="457200">
                        <a:defRPr sz="1800"/>
                      </a:pPr>
                      <a:r>
                        <a:rPr b="1" sz="2800">
                          <a:latin typeface="Times Roman"/>
                          <a:ea typeface="Times Roman"/>
                          <a:cs typeface="Times Roman"/>
                          <a:sym typeface="Times Roman"/>
                        </a:rPr>
                        <a:t>Mechanism Impaired</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Clinical Result</a:t>
                      </a:r>
                    </a:p>
                  </a:txBody>
                  <a:tcPr marL="12700" marR="12700" marT="12700" marB="12700" anchor="ctr" anchorCtr="0" horzOverflow="overflow"/>
                </a:tc>
              </a:tr>
              <a:tr h="1524506">
                <a:tc>
                  <a:txBody>
                    <a:bodyPr/>
                    <a:lstStyle/>
                    <a:p>
                      <a:pPr algn="ctr" defTabSz="457200">
                        <a:defRPr sz="1800"/>
                      </a:pPr>
                      <a:r>
                        <a:rPr sz="2800">
                          <a:latin typeface="Times Roman"/>
                          <a:ea typeface="Times Roman"/>
                          <a:cs typeface="Times Roman"/>
                          <a:sym typeface="Times Roman"/>
                        </a:rPr>
                        <a:t>Reduced SCFA formation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Less gut barrier integrity</a:t>
                      </a:r>
                    </a:p>
                  </a:txBody>
                  <a:tcPr marL="12700" marR="12700" marT="12700" marB="12700" anchor="ctr" anchorCtr="0" horzOverflow="overflow"/>
                </a:tc>
              </a:tr>
              <a:tr h="983552">
                <a:tc>
                  <a:txBody>
                    <a:bodyPr/>
                    <a:lstStyle/>
                    <a:p>
                      <a:pPr algn="ctr" defTabSz="457200">
                        <a:defRPr sz="1800"/>
                      </a:pPr>
                      <a:r>
                        <a:rPr sz="2800">
                          <a:latin typeface="Times Roman"/>
                          <a:ea typeface="Times Roman"/>
                          <a:cs typeface="Times Roman"/>
                          <a:sym typeface="Times Roman"/>
                        </a:rPr>
                        <a:t>Poor stool formation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Constipation or diarrhea</a:t>
                      </a:r>
                    </a:p>
                  </a:txBody>
                  <a:tcPr marL="12700" marR="12700" marT="12700" marB="12700" anchor="ctr" anchorCtr="0" horzOverflow="overflow"/>
                </a:tc>
              </a:tr>
              <a:tr h="1524506">
                <a:tc>
                  <a:txBody>
                    <a:bodyPr/>
                    <a:lstStyle/>
                    <a:p>
                      <a:pPr algn="ctr" defTabSz="457200">
                        <a:defRPr sz="1800"/>
                      </a:pPr>
                      <a:r>
                        <a:rPr sz="2800">
                          <a:latin typeface="Times Roman"/>
                          <a:ea typeface="Times Roman"/>
                          <a:cs typeface="Times Roman"/>
                          <a:sym typeface="Times Roman"/>
                        </a:rPr>
                        <a:t>Loss of bile binding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Increased toxin recirculation</a:t>
                      </a:r>
                    </a:p>
                  </a:txBody>
                  <a:tcPr marL="12700" marR="12700" marT="12700" marB="12700" anchor="ctr" anchorCtr="0" horzOverflow="overflow"/>
                </a:tc>
              </a:tr>
              <a:tr h="983552">
                <a:tc>
                  <a:txBody>
                    <a:bodyPr/>
                    <a:lstStyle/>
                    <a:p>
                      <a:pPr algn="ctr" defTabSz="457200">
                        <a:defRPr sz="1800"/>
                      </a:pPr>
                      <a:r>
                        <a:rPr sz="2800">
                          <a:latin typeface="Times Roman"/>
                          <a:ea typeface="Times Roman"/>
                          <a:cs typeface="Times Roman"/>
                          <a:sym typeface="Times Roman"/>
                        </a:rPr>
                        <a:t>Microbiome depletion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Increased inflammation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5"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08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87" name="TextBox 6"/>
          <p:cNvSpPr txBox="1"/>
          <p:nvPr/>
        </p:nvSpPr>
        <p:spPr>
          <a:xfrm>
            <a:off x="1076266" y="410805"/>
            <a:ext cx="16812960"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Effects of Malabsorption on Mineral Status</a:t>
            </a:r>
          </a:p>
        </p:txBody>
      </p:sp>
      <p:sp>
        <p:nvSpPr>
          <p:cNvPr id="108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89" name="Mineral absorption depends on:…"/>
          <p:cNvSpPr txBox="1"/>
          <p:nvPr/>
        </p:nvSpPr>
        <p:spPr>
          <a:xfrm>
            <a:off x="1421668" y="4029452"/>
            <a:ext cx="9868445" cy="4752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Mineral absorption depends on:</a:t>
            </a:r>
          </a:p>
          <a:p>
            <a:pPr defTabSz="457200">
              <a:spcBef>
                <a:spcPts val="1200"/>
              </a:spcBef>
              <a:defRPr sz="2400">
                <a:latin typeface="Times Roman"/>
                <a:ea typeface="Times Roman"/>
                <a:cs typeface="Times Roman"/>
                <a:sym typeface="Times Roman"/>
              </a:defRPr>
            </a:pPr>
            <a:r>
              <a:t>• </a:t>
            </a:r>
            <a:r>
              <a:rPr b="1"/>
              <a:t>Adequate stomach acid</a:t>
            </a:r>
            <a:r>
              <a:t> (liberation from food)</a:t>
            </a:r>
            <a:br/>
            <a:r>
              <a:t>• </a:t>
            </a:r>
            <a:r>
              <a:rPr b="1"/>
              <a:t>Healthy intestinal villi</a:t>
            </a:r>
            <a:br>
              <a:rPr b="1"/>
            </a:br>
            <a:r>
              <a:t>• Specific transport proteins</a:t>
            </a:r>
            <a:br/>
            <a:r>
              <a:t>• Microbiome metabolism (zinc, magnesium)</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Malabsorption disrupts all of these steps:</a:t>
            </a:r>
          </a:p>
          <a:p>
            <a:pPr defTabSz="457200">
              <a:spcBef>
                <a:spcPts val="1200"/>
              </a:spcBef>
              <a:defRPr sz="2400">
                <a:latin typeface="Times Roman"/>
                <a:ea typeface="Times Roman"/>
                <a:cs typeface="Times Roman"/>
                <a:sym typeface="Times Roman"/>
              </a:defRPr>
            </a:pPr>
            <a:r>
              <a:t>➡ Minerals remain bound in food matrix</a:t>
            </a:r>
            <a:br/>
            <a:r>
              <a:t>➡ Contact with absorptive sites decreases</a:t>
            </a:r>
            <a:br/>
            <a:r>
              <a:t>➡ Transport enzyme activity declines</a:t>
            </a:r>
          </a:p>
        </p:txBody>
      </p:sp>
    </p:spTree>
  </p:cSld>
  <p:clrMapOvr>
    <a:masterClrMapping/>
  </p:clrMapOvr>
  <p:transition xmlns:p14="http://schemas.microsoft.com/office/powerpoint/2010/main" spd="med" advClick="1"/>
</p:sld>
</file>

<file path=ppt/slides/slide1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1"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09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093" name="TextBox 6"/>
          <p:cNvSpPr txBox="1"/>
          <p:nvPr/>
        </p:nvSpPr>
        <p:spPr>
          <a:xfrm>
            <a:off x="1076266" y="410805"/>
            <a:ext cx="16812960" cy="22642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Oxidative Stress &amp; Detoxifcation Cascade</a:t>
            </a:r>
          </a:p>
        </p:txBody>
      </p:sp>
      <p:sp>
        <p:nvSpPr>
          <p:cNvPr id="10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095" name="Reduced antioxidant defense…"/>
          <p:cNvSpPr txBox="1"/>
          <p:nvPr/>
        </p:nvSpPr>
        <p:spPr>
          <a:xfrm>
            <a:off x="2078824" y="4382606"/>
            <a:ext cx="6071933" cy="18843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Reduced antioxidant defense</a:t>
            </a:r>
          </a:p>
          <a:p>
            <a:pPr defTabSz="457200">
              <a:spcBef>
                <a:spcPts val="1200"/>
              </a:spcBef>
              <a:defRPr sz="2400">
                <a:latin typeface="Times Roman"/>
                <a:ea typeface="Times Roman"/>
                <a:cs typeface="Times Roman"/>
                <a:sym typeface="Times Roman"/>
              </a:defRPr>
            </a:pPr>
            <a:r>
              <a:t>↓ Zinc, selenium &amp; magnesium</a:t>
            </a:r>
          </a:p>
          <a:p>
            <a:pPr defTabSz="457200">
              <a:spcBef>
                <a:spcPts val="1200"/>
              </a:spcBef>
              <a:defRPr sz="2400">
                <a:latin typeface="Times Roman"/>
                <a:ea typeface="Times Roman"/>
                <a:cs typeface="Times Roman"/>
                <a:sym typeface="Times Roman"/>
              </a:defRPr>
            </a:pPr>
            <a:r>
              <a:t>➡ Lower SOD &amp; glutathione enzyme activity</a:t>
            </a:r>
            <a:br/>
            <a:r>
              <a:t>➡ Increased ROS accumulation</a:t>
            </a:r>
          </a:p>
        </p:txBody>
      </p:sp>
      <p:sp>
        <p:nvSpPr>
          <p:cNvPr id="1096" name="Reduced fiber detox function…"/>
          <p:cNvSpPr txBox="1"/>
          <p:nvPr/>
        </p:nvSpPr>
        <p:spPr>
          <a:xfrm>
            <a:off x="9156500" y="4484332"/>
            <a:ext cx="6071931" cy="1348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Reduced fiber detox function</a:t>
            </a:r>
          </a:p>
          <a:p>
            <a:pPr defTabSz="457200">
              <a:spcBef>
                <a:spcPts val="1200"/>
              </a:spcBef>
              <a:defRPr sz="2400">
                <a:latin typeface="Times Roman"/>
                <a:ea typeface="Times Roman"/>
                <a:cs typeface="Times Roman"/>
                <a:sym typeface="Times Roman"/>
              </a:defRPr>
            </a:pPr>
            <a:r>
              <a:t>➡ Diminished bile toxin binding</a:t>
            </a:r>
            <a:br/>
            <a:r>
              <a:t>➡ Prolonged toxin contact with mucosa</a:t>
            </a:r>
          </a:p>
        </p:txBody>
      </p:sp>
      <p:sp>
        <p:nvSpPr>
          <p:cNvPr id="1097" name="COMBINED EFFECT…"/>
          <p:cNvSpPr txBox="1"/>
          <p:nvPr/>
        </p:nvSpPr>
        <p:spPr>
          <a:xfrm>
            <a:off x="5365846" y="7033234"/>
            <a:ext cx="6071932" cy="2275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400"/>
              </a:spcBef>
              <a:defRPr b="1" sz="2400">
                <a:latin typeface="Times Roman"/>
                <a:ea typeface="Times Roman"/>
                <a:cs typeface="Times Roman"/>
                <a:sym typeface="Times Roman"/>
              </a:defRPr>
            </a:pPr>
            <a:r>
              <a:t>COMBINED EFFECT</a:t>
            </a:r>
          </a:p>
          <a:p>
            <a:pPr algn="ctr" defTabSz="457200">
              <a:spcBef>
                <a:spcPts val="1500"/>
              </a:spcBef>
              <a:defRPr b="1" sz="2400">
                <a:latin typeface="Times Roman"/>
                <a:ea typeface="Times Roman"/>
                <a:cs typeface="Times Roman"/>
                <a:sym typeface="Times Roman"/>
              </a:defRPr>
            </a:pPr>
            <a:r>
              <a:t>Oxidative amplification</a:t>
            </a:r>
          </a:p>
          <a:p>
            <a:pPr algn="ctr" defTabSz="457200">
              <a:spcBef>
                <a:spcPts val="1200"/>
              </a:spcBef>
              <a:defRPr sz="2400">
                <a:latin typeface="Times Roman"/>
                <a:ea typeface="Times Roman"/>
                <a:cs typeface="Times Roman"/>
                <a:sym typeface="Times Roman"/>
              </a:defRPr>
            </a:pPr>
            <a:r>
              <a:t>• Gut-derived endotoxins enter circulation</a:t>
            </a:r>
            <a:br/>
            <a:r>
              <a:t>• Inflammatory cytokine production increases</a:t>
            </a:r>
            <a:br/>
            <a:r>
              <a:t>• Detoxification burden mounts</a:t>
            </a:r>
          </a:p>
        </p:txBody>
      </p:sp>
    </p:spTree>
  </p:cSld>
  <p:clrMapOvr>
    <a:masterClrMapping/>
  </p:clrMapOvr>
  <p:transition xmlns:p14="http://schemas.microsoft.com/office/powerpoint/2010/main" spd="med" advClick="1"/>
</p:sld>
</file>

<file path=ppt/slides/slide1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9"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10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01"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Clinical Intervention</a:t>
            </a:r>
          </a:p>
        </p:txBody>
      </p:sp>
      <p:sp>
        <p:nvSpPr>
          <p:cNvPr id="110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03" name="STEP 1 — PRACTITIONER APPROACH…"/>
          <p:cNvSpPr txBox="1"/>
          <p:nvPr/>
        </p:nvSpPr>
        <p:spPr>
          <a:xfrm>
            <a:off x="1421670" y="3694177"/>
            <a:ext cx="6071931" cy="235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STEP 1 — PRACTITIONER APPROACH</a:t>
            </a:r>
          </a:p>
          <a:p>
            <a:pPr defTabSz="457200">
              <a:spcBef>
                <a:spcPts val="1200"/>
              </a:spcBef>
              <a:defRPr sz="2400">
                <a:latin typeface="Times Roman"/>
                <a:ea typeface="Times Roman"/>
                <a:cs typeface="Times Roman"/>
                <a:sym typeface="Times Roman"/>
              </a:defRPr>
            </a:pPr>
            <a:r>
              <a:t>Address malabsorption first:</a:t>
            </a:r>
          </a:p>
          <a:p>
            <a:pPr defTabSz="457200">
              <a:spcBef>
                <a:spcPts val="1200"/>
              </a:spcBef>
              <a:defRPr sz="2400">
                <a:latin typeface="Times Roman"/>
                <a:ea typeface="Times Roman"/>
                <a:cs typeface="Times Roman"/>
                <a:sym typeface="Times Roman"/>
              </a:defRPr>
            </a:pPr>
            <a:r>
              <a:t>✅ Restore stomach acid (as tolerated)</a:t>
            </a:r>
            <a:br/>
            <a:r>
              <a:t>✅ Improve bile flow</a:t>
            </a:r>
            <a:br/>
            <a:r>
              <a:t>✅ Microbiome restoration</a:t>
            </a:r>
          </a:p>
        </p:txBody>
      </p:sp>
      <p:sp>
        <p:nvSpPr>
          <p:cNvPr id="1104" name="STEP 2 — TARGETED NUTRIENT REPLETION"/>
          <p:cNvSpPr txBox="1"/>
          <p:nvPr/>
        </p:nvSpPr>
        <p:spPr>
          <a:xfrm>
            <a:off x="1447569" y="6367603"/>
            <a:ext cx="6872148"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400">
                <a:latin typeface="Times Roman"/>
                <a:ea typeface="Times Roman"/>
                <a:cs typeface="Times Roman"/>
                <a:sym typeface="Times Roman"/>
              </a:defRPr>
            </a:lvl1pPr>
          </a:lstStyle>
          <a:p>
            <a:pPr/>
            <a:r>
              <a:t>STEP 2 — TARGETED NUTRIENT REPLETION</a:t>
            </a:r>
          </a:p>
        </p:txBody>
      </p:sp>
      <p:graphicFrame>
        <p:nvGraphicFramePr>
          <p:cNvPr id="1105" name="Table 1"/>
          <p:cNvGraphicFramePr/>
          <p:nvPr/>
        </p:nvGraphicFramePr>
        <p:xfrm>
          <a:off x="1396550" y="7027570"/>
          <a:ext cx="6614664" cy="26074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34216"/>
                <a:gridCol w="4780447"/>
              </a:tblGrid>
              <a:tr h="36724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Treatment Strategy</a:t>
                      </a:r>
                    </a:p>
                  </a:txBody>
                  <a:tcPr marL="12700" marR="12700" marT="12700" marB="12700" anchor="ctr" anchorCtr="0" horzOverflow="overflow"/>
                </a:tc>
              </a:tr>
              <a:tr h="569230">
                <a:tc>
                  <a:txBody>
                    <a:bodyPr/>
                    <a:lstStyle/>
                    <a:p>
                      <a:pPr algn="l" defTabSz="457200">
                        <a:defRPr sz="1800"/>
                      </a:pPr>
                      <a:r>
                        <a:rPr b="1" sz="2400">
                          <a:latin typeface="Times Roman"/>
                          <a:ea typeface="Times Roman"/>
                          <a:cs typeface="Times Roman"/>
                          <a:sym typeface="Times Roman"/>
                        </a:rPr>
                        <a:t>Fiber</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Low-FODMAP PHGG or partially hydrolyzed guar gum</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Gentle bisglycinate + Vitamin C</a:t>
                      </a:r>
                    </a:p>
                  </a:txBody>
                  <a:tcPr marL="12700" marR="12700" marT="12700" marB="12700" anchor="ctr" anchorCtr="0" horzOverflow="overflow"/>
                </a:tc>
              </a:tr>
              <a:tr h="569230">
                <a:tc>
                  <a:txBody>
                    <a:bodyPr/>
                    <a:lstStyle/>
                    <a:p>
                      <a:pPr algn="l"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Glycinate/bisglycinate</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Picolinate</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Methionine</a:t>
                      </a:r>
                    </a:p>
                  </a:txBody>
                  <a:tcPr marL="12700" marR="12700" marT="12700" marB="12700" anchor="ctr" anchorCtr="0" horzOverflow="overflow"/>
                </a:tc>
              </a:tr>
            </a:tbl>
          </a:graphicData>
        </a:graphic>
      </p:graphicFrame>
      <p:sp>
        <p:nvSpPr>
          <p:cNvPr id="1106" name="STEP 3 — THERAPEUTIC DIET…"/>
          <p:cNvSpPr txBox="1"/>
          <p:nvPr/>
        </p:nvSpPr>
        <p:spPr>
          <a:xfrm>
            <a:off x="9636728" y="3694176"/>
            <a:ext cx="6071933"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STEP 3 — THERAPEUTIC DIET</a:t>
            </a:r>
          </a:p>
          <a:p>
            <a:pPr defTabSz="457200">
              <a:defRPr sz="2300">
                <a:solidFill>
                  <a:srgbClr val="808080"/>
                </a:solidFill>
                <a:latin typeface="Times Roman"/>
                <a:ea typeface="Times Roman"/>
                <a:cs typeface="Times Roman"/>
                <a:sym typeface="Times Roman"/>
              </a:defRPr>
            </a:pPr>
          </a:p>
          <a:p>
            <a:pPr defTabSz="457200">
              <a:spcBef>
                <a:spcPts val="1200"/>
              </a:spcBef>
              <a:defRPr sz="2300">
                <a:latin typeface="Times Roman"/>
                <a:ea typeface="Times Roman"/>
                <a:cs typeface="Times Roman"/>
                <a:sym typeface="Times Roman"/>
              </a:defRPr>
            </a:pPr>
            <a:r>
              <a:t>Support digestion with:</a:t>
            </a:r>
          </a:p>
          <a:p>
            <a:pPr defTabSz="457200">
              <a:spcBef>
                <a:spcPts val="1200"/>
              </a:spcBef>
              <a:defRPr sz="2300">
                <a:latin typeface="Times Roman"/>
                <a:ea typeface="Times Roman"/>
                <a:cs typeface="Times Roman"/>
                <a:sym typeface="Times Roman"/>
              </a:defRPr>
            </a:pPr>
            <a:r>
              <a:t>• Well-cooked vegetables</a:t>
            </a:r>
            <a:br/>
            <a:r>
              <a:t>• Prebiotic fibers gradually introduced</a:t>
            </a:r>
            <a:br/>
            <a:r>
              <a:t>• Mineral-rich broths</a:t>
            </a:r>
            <a:br/>
            <a:r>
              <a:t>• Avoid mucosal irritants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4"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9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96" name="TextBox 6"/>
          <p:cNvSpPr txBox="1"/>
          <p:nvPr/>
        </p:nvSpPr>
        <p:spPr>
          <a:xfrm>
            <a:off x="953749" y="474002"/>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“Best Food Picks” By Diet Type of Water Soluble Vitamins</a:t>
            </a:r>
          </a:p>
        </p:txBody>
      </p:sp>
      <p:sp>
        <p:nvSpPr>
          <p:cNvPr id="19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9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99" name="Table 1"/>
          <p:cNvGraphicFramePr/>
          <p:nvPr/>
        </p:nvGraphicFramePr>
        <p:xfrm>
          <a:off x="481249" y="4157302"/>
          <a:ext cx="5306284" cy="417901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96102"/>
                <a:gridCol w="3710180"/>
              </a:tblGrid>
              <a:tr h="58859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Foods</a:t>
                      </a:r>
                    </a:p>
                  </a:txBody>
                  <a:tcPr marL="12700" marR="12700" marT="12700" marB="12700" anchor="ctr" anchorCtr="0" horzOverflow="overflow"/>
                </a:tc>
              </a:tr>
              <a:tr h="912320">
                <a:tc>
                  <a:txBody>
                    <a:bodyPr/>
                    <a:lstStyle/>
                    <a:p>
                      <a:pPr algn="ctr" defTabSz="457200">
                        <a:defRPr sz="1800"/>
                      </a:pPr>
                      <a:r>
                        <a:rPr sz="24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Salmon, beef, eggs, milk</a:t>
                      </a:r>
                    </a:p>
                  </a:txBody>
                  <a:tcPr marL="12700" marR="12700" marT="12700" marB="12700" anchor="ctr" anchorCtr="0" horzOverflow="overflow"/>
                </a:tc>
              </a:tr>
              <a:tr h="588593">
                <a:tc>
                  <a:txBody>
                    <a:bodyPr/>
                    <a:lstStyle/>
                    <a:p>
                      <a:pPr algn="ctr" defTabSz="457200">
                        <a:defRPr sz="1800"/>
                      </a:pPr>
                      <a:r>
                        <a:rPr sz="24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Poultry, bananas</a:t>
                      </a:r>
                    </a:p>
                  </a:txBody>
                  <a:tcPr marL="12700" marR="12700" marT="12700" marB="12700" anchor="ctr" anchorCtr="0" horzOverflow="overflow"/>
                </a:tc>
              </a:tr>
              <a:tr h="588593">
                <a:tc>
                  <a:txBody>
                    <a:bodyPr/>
                    <a:lstStyle/>
                    <a:p>
                      <a:pPr algn="ctr" defTabSz="457200">
                        <a:defRPr sz="1800"/>
                      </a:pPr>
                      <a:r>
                        <a:rPr sz="2400">
                          <a:latin typeface="Times Roman"/>
                          <a:ea typeface="Times Roman"/>
                          <a:cs typeface="Times Roman"/>
                          <a:sym typeface="Times Roman"/>
                        </a:rPr>
                        <a:t>Niacin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Tuna, chicken</a:t>
                      </a:r>
                    </a:p>
                  </a:txBody>
                  <a:tcPr marL="12700" marR="12700" marT="12700" marB="12700" anchor="ctr" anchorCtr="0" horzOverflow="overflow"/>
                </a:tc>
              </a:tr>
              <a:tr h="588593">
                <a:tc>
                  <a:txBody>
                    <a:bodyPr/>
                    <a:lstStyle/>
                    <a:p>
                      <a:pPr algn="ctr" defTabSz="457200">
                        <a:defRPr sz="1800"/>
                      </a:pPr>
                      <a:r>
                        <a:rPr sz="2400">
                          <a:latin typeface="Times Roman"/>
                          <a:ea typeface="Times Roman"/>
                          <a:cs typeface="Times Roman"/>
                          <a:sym typeface="Times Roman"/>
                        </a:rPr>
                        <a:t>B1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Pork, whole grains</a:t>
                      </a:r>
                    </a:p>
                  </a:txBody>
                  <a:tcPr marL="12700" marR="12700" marT="12700" marB="12700" anchor="ctr" anchorCtr="0" horzOverflow="overflow"/>
                </a:tc>
              </a:tr>
              <a:tr h="912320">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Citrus, peppers</a:t>
                      </a:r>
                    </a:p>
                  </a:txBody>
                  <a:tcPr marL="12700" marR="12700" marT="12700" marB="12700" anchor="ctr" anchorCtr="0" horzOverflow="overflow"/>
                </a:tc>
              </a:tr>
            </a:tbl>
          </a:graphicData>
        </a:graphic>
      </p:graphicFrame>
      <p:graphicFrame>
        <p:nvGraphicFramePr>
          <p:cNvPr id="200" name="Table 1-1"/>
          <p:cNvGraphicFramePr/>
          <p:nvPr/>
        </p:nvGraphicFramePr>
        <p:xfrm>
          <a:off x="6481416" y="4117938"/>
          <a:ext cx="5325168" cy="42831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42715"/>
                <a:gridCol w="3682452"/>
              </a:tblGrid>
              <a:tr h="528783">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Foods</a:t>
                      </a:r>
                    </a:p>
                  </a:txBody>
                  <a:tcPr marL="12700" marR="12700" marT="12700" marB="12700" anchor="ctr" anchorCtr="0" horzOverflow="overflow"/>
                </a:tc>
              </a:tr>
              <a:tr h="528783">
                <a:tc>
                  <a:txBody>
                    <a:bodyPr/>
                    <a:lstStyle/>
                    <a:p>
                      <a:pPr algn="ctr" defTabSz="457200">
                        <a:defRPr sz="1800"/>
                      </a:pPr>
                      <a:r>
                        <a:rPr sz="24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Chickpeas, potatoes</a:t>
                      </a:r>
                    </a:p>
                  </a:txBody>
                  <a:tcPr marL="12700" marR="12700" marT="12700" marB="12700" anchor="ctr" anchorCtr="0" horzOverflow="overflow"/>
                </a:tc>
              </a:tr>
              <a:tr h="528783">
                <a:tc>
                  <a:txBody>
                    <a:bodyPr/>
                    <a:lstStyle/>
                    <a:p>
                      <a:pPr algn="ctr" defTabSz="457200">
                        <a:defRPr sz="1800"/>
                      </a:pPr>
                      <a:r>
                        <a:rPr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Spinach, lentils</a:t>
                      </a:r>
                    </a:p>
                  </a:txBody>
                  <a:tcPr marL="12700" marR="12700" marT="12700" marB="12700" anchor="ctr" anchorCtr="0" horzOverflow="overflow"/>
                </a:tc>
              </a:tr>
              <a:tr h="528783">
                <a:tc>
                  <a:txBody>
                    <a:bodyPr/>
                    <a:lstStyle/>
                    <a:p>
                      <a:pPr algn="ctr" defTabSz="457200">
                        <a:defRPr sz="1800"/>
                      </a:pPr>
                      <a:r>
                        <a:rPr sz="2400">
                          <a:latin typeface="Times Roman"/>
                          <a:ea typeface="Times Roman"/>
                          <a:cs typeface="Times Roman"/>
                          <a:sym typeface="Times Roman"/>
                        </a:rPr>
                        <a:t>B1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Oats, legumes</a:t>
                      </a:r>
                    </a:p>
                  </a:txBody>
                  <a:tcPr marL="12700" marR="12700" marT="12700" marB="12700" anchor="ctr" anchorCtr="0" horzOverflow="overflow"/>
                </a:tc>
              </a:tr>
              <a:tr h="528783">
                <a:tc>
                  <a:txBody>
                    <a:bodyPr/>
                    <a:lstStyle/>
                    <a:p>
                      <a:pPr algn="ctr" defTabSz="457200">
                        <a:defRPr sz="1800"/>
                      </a:pPr>
                      <a:r>
                        <a:rPr sz="2400">
                          <a:latin typeface="Times Roman"/>
                          <a:ea typeface="Times Roman"/>
                          <a:cs typeface="Times Roman"/>
                          <a:sym typeface="Times Roman"/>
                        </a:rPr>
                        <a:t>Niacin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Peanuts, mushrooms</a:t>
                      </a:r>
                    </a:p>
                  </a:txBody>
                  <a:tcPr marL="12700" marR="12700" marT="12700" marB="12700" anchor="ctr" anchorCtr="0" horzOverflow="overflow"/>
                </a:tc>
              </a:tr>
              <a:tr h="819614">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Strawberries, kiwis</a:t>
                      </a:r>
                    </a:p>
                  </a:txBody>
                  <a:tcPr marL="12700" marR="12700" marT="12700" marB="12700" anchor="ctr" anchorCtr="0" horzOverflow="overflow"/>
                </a:tc>
              </a:tr>
              <a:tr h="819614">
                <a:tc>
                  <a:txBody>
                    <a:bodyPr/>
                    <a:lstStyle/>
                    <a:p>
                      <a:pPr algn="ctr" defTabSz="457200">
                        <a:defRPr sz="1800"/>
                      </a:pPr>
                      <a:r>
                        <a:rPr sz="2400">
                          <a:latin typeface="Times Roman"/>
                          <a:ea typeface="Times Roman"/>
                          <a:cs typeface="Times Roman"/>
                          <a:sym typeface="Times Roman"/>
                        </a:rPr>
                        <a:t>⚠️ B12</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Eggs and dairy required</a:t>
                      </a:r>
                    </a:p>
                  </a:txBody>
                  <a:tcPr marL="12700" marR="12700" marT="12700" marB="12700" anchor="ctr" anchorCtr="0" horzOverflow="overflow"/>
                </a:tc>
              </a:tr>
            </a:tbl>
          </a:graphicData>
        </a:graphic>
      </p:graphicFrame>
      <p:graphicFrame>
        <p:nvGraphicFramePr>
          <p:cNvPr id="201" name="Table 1-2"/>
          <p:cNvGraphicFramePr/>
          <p:nvPr/>
        </p:nvGraphicFramePr>
        <p:xfrm>
          <a:off x="12851476" y="4080223"/>
          <a:ext cx="5129210" cy="451097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45600"/>
                <a:gridCol w="3583608"/>
              </a:tblGrid>
              <a:tr h="479890">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Best Vegan Sources</a:t>
                      </a:r>
                    </a:p>
                  </a:txBody>
                  <a:tcPr marL="12700" marR="12700" marT="12700" marB="12700" anchor="ctr" anchorCtr="0" horzOverflow="overflow"/>
                </a:tc>
              </a:tr>
              <a:tr h="479890">
                <a:tc>
                  <a:txBody>
                    <a:bodyPr/>
                    <a:lstStyle/>
                    <a:p>
                      <a:pPr algn="ctr" defTabSz="457200">
                        <a:defRPr sz="1800"/>
                      </a:pPr>
                      <a:r>
                        <a:rPr sz="2400">
                          <a:latin typeface="Times Roman"/>
                          <a:ea typeface="Times Roman"/>
                          <a:cs typeface="Times Roman"/>
                          <a:sym typeface="Times Roman"/>
                        </a:rPr>
                        <a:t>Folate</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Spinach, lentils</a:t>
                      </a:r>
                    </a:p>
                  </a:txBody>
                  <a:tcPr marL="12700" marR="12700" marT="12700" marB="12700" anchor="ctr" anchorCtr="0" horzOverflow="overflow"/>
                </a:tc>
              </a:tr>
              <a:tr h="479890">
                <a:tc>
                  <a:txBody>
                    <a:bodyPr/>
                    <a:lstStyle/>
                    <a:p>
                      <a:pPr algn="ctr" defTabSz="457200">
                        <a:defRPr sz="1800"/>
                      </a:pPr>
                      <a:r>
                        <a:rPr sz="24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Bananas, chickpeas</a:t>
                      </a:r>
                    </a:p>
                  </a:txBody>
                  <a:tcPr marL="12700" marR="12700" marT="12700" marB="12700" anchor="ctr" anchorCtr="0" horzOverflow="overflow"/>
                </a:tc>
              </a:tr>
              <a:tr h="479890">
                <a:tc>
                  <a:txBody>
                    <a:bodyPr/>
                    <a:lstStyle/>
                    <a:p>
                      <a:pPr algn="ctr" defTabSz="457200">
                        <a:defRPr sz="1800"/>
                      </a:pPr>
                      <a:r>
                        <a:rPr sz="2400">
                          <a:latin typeface="Times Roman"/>
                          <a:ea typeface="Times Roman"/>
                          <a:cs typeface="Times Roman"/>
                          <a:sym typeface="Times Roman"/>
                        </a:rPr>
                        <a:t>Niacin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Peanuts</a:t>
                      </a:r>
                    </a:p>
                  </a:txBody>
                  <a:tcPr marL="12700" marR="12700" marT="12700" marB="12700" anchor="ctr" anchorCtr="0" horzOverflow="overflow"/>
                </a:tc>
              </a:tr>
              <a:tr h="479890">
                <a:tc>
                  <a:txBody>
                    <a:bodyPr/>
                    <a:lstStyle/>
                    <a:p>
                      <a:pPr algn="ctr" defTabSz="457200">
                        <a:defRPr sz="1800"/>
                      </a:pPr>
                      <a:r>
                        <a:rPr sz="2400">
                          <a:latin typeface="Times Roman"/>
                          <a:ea typeface="Times Roman"/>
                          <a:cs typeface="Times Roman"/>
                          <a:sym typeface="Times Roman"/>
                        </a:rPr>
                        <a:t>B1</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Whole grains</a:t>
                      </a:r>
                    </a:p>
                  </a:txBody>
                  <a:tcPr marL="12700" marR="12700" marT="12700" marB="12700" anchor="ctr" anchorCtr="0" horzOverflow="overflow"/>
                </a:tc>
              </a:tr>
              <a:tr h="479890">
                <a:tc>
                  <a:txBody>
                    <a:bodyPr/>
                    <a:lstStyle/>
                    <a:p>
                      <a:pPr algn="ctr" defTabSz="457200">
                        <a:defRPr sz="1800"/>
                      </a:pPr>
                      <a:r>
                        <a:rPr sz="2400">
                          <a:latin typeface="Times Roman"/>
                          <a:ea typeface="Times Roman"/>
                          <a:cs typeface="Times Roman"/>
                          <a:sym typeface="Times Roman"/>
                        </a:rPr>
                        <a:t>B7</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Sweet potatoes, seeds</a:t>
                      </a:r>
                    </a:p>
                  </a:txBody>
                  <a:tcPr marL="12700" marR="12700" marT="12700" marB="12700" anchor="ctr" anchorCtr="0" horzOverflow="overflow"/>
                </a:tc>
              </a:tr>
              <a:tr h="743830">
                <a:tc>
                  <a:txBody>
                    <a:bodyPr/>
                    <a:lstStyle/>
                    <a:p>
                      <a:pPr algn="ctr" defTabSz="457200">
                        <a:defRPr sz="1800"/>
                      </a:pPr>
                      <a:r>
                        <a:rPr sz="24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Citrus, peppers</a:t>
                      </a:r>
                    </a:p>
                  </a:txBody>
                  <a:tcPr marL="12700" marR="12700" marT="12700" marB="12700" anchor="ctr" anchorCtr="0" horzOverflow="overflow"/>
                </a:tc>
              </a:tr>
              <a:tr h="887798">
                <a:tc>
                  <a:txBody>
                    <a:bodyPr/>
                    <a:lstStyle/>
                    <a:p>
                      <a:pPr algn="ctr" defTabSz="457200">
                        <a:defRPr sz="1800"/>
                      </a:pPr>
                      <a:r>
                        <a:rPr b="1" sz="24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2400">
                          <a:latin typeface="Times Roman"/>
                          <a:ea typeface="Times Roman"/>
                          <a:cs typeface="Times Roman"/>
                          <a:sym typeface="Times Roman"/>
                        </a:defRPr>
                      </a:pPr>
                      <a:r>
                        <a:t>❗ </a:t>
                      </a:r>
                      <a:r>
                        <a:rPr b="1"/>
                        <a:t>Fortified foods only</a:t>
                      </a:r>
                    </a:p>
                  </a:txBody>
                  <a:tcPr marL="12700" marR="12700" marT="12700" marB="12700" anchor="ctr" anchorCtr="0" horzOverflow="overflow"/>
                </a:tc>
              </a:tr>
            </a:tbl>
          </a:graphicData>
        </a:graphic>
      </p:graphicFrame>
      <p:sp>
        <p:nvSpPr>
          <p:cNvPr id="202" name="✅ Omnivore"/>
          <p:cNvSpPr txBox="1"/>
          <p:nvPr/>
        </p:nvSpPr>
        <p:spPr>
          <a:xfrm>
            <a:off x="2156766" y="3483909"/>
            <a:ext cx="2083030" cy="561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 </a:t>
            </a:r>
            <a:r>
              <a:rPr b="1"/>
              <a:t>Omnivore</a:t>
            </a:r>
          </a:p>
        </p:txBody>
      </p:sp>
      <p:sp>
        <p:nvSpPr>
          <p:cNvPr id="203" name="✅ Vegetarian"/>
          <p:cNvSpPr txBox="1"/>
          <p:nvPr/>
        </p:nvSpPr>
        <p:spPr>
          <a:xfrm>
            <a:off x="8108422" y="3457876"/>
            <a:ext cx="2188425" cy="561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a:t>
            </a:r>
            <a:r>
              <a:rPr b="1"/>
              <a:t> Vegetarian</a:t>
            </a:r>
          </a:p>
        </p:txBody>
      </p:sp>
      <p:sp>
        <p:nvSpPr>
          <p:cNvPr id="204" name="⚠️ Vegan"/>
          <p:cNvSpPr txBox="1"/>
          <p:nvPr/>
        </p:nvSpPr>
        <p:spPr>
          <a:xfrm>
            <a:off x="14165470" y="3400919"/>
            <a:ext cx="1658723"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 </a:t>
            </a:r>
            <a:r>
              <a:rPr b="1"/>
              <a:t>Vegan</a:t>
            </a:r>
          </a:p>
        </p:txBody>
      </p:sp>
      <p:sp>
        <p:nvSpPr>
          <p:cNvPr id="205" name="❗ B12 — must supplement…"/>
          <p:cNvSpPr txBox="1"/>
          <p:nvPr/>
        </p:nvSpPr>
        <p:spPr>
          <a:xfrm>
            <a:off x="13490282" y="8723651"/>
            <a:ext cx="4632372" cy="1374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000">
                <a:latin typeface="Times Roman"/>
                <a:ea typeface="Times Roman"/>
                <a:cs typeface="Times Roman"/>
                <a:sym typeface="Times Roman"/>
              </a:defRPr>
            </a:pPr>
            <a:r>
              <a:t>❗ </a:t>
            </a:r>
            <a:r>
              <a:rPr b="1"/>
              <a:t>B12 — must supplement</a:t>
            </a:r>
          </a:p>
          <a:p>
            <a:pPr defTabSz="457200">
              <a:spcBef>
                <a:spcPts val="1200"/>
              </a:spcBef>
              <a:defRPr sz="2000">
                <a:latin typeface="Times Roman"/>
                <a:ea typeface="Times Roman"/>
                <a:cs typeface="Times Roman"/>
                <a:sym typeface="Times Roman"/>
              </a:defRPr>
            </a:pPr>
            <a:r>
              <a:t>Folate &amp; B6 are adequate if plant-rich</a:t>
            </a:r>
          </a:p>
          <a:p>
            <a:pPr defTabSz="457200">
              <a:spcBef>
                <a:spcPts val="1200"/>
              </a:spcBef>
              <a:defRPr sz="2000">
                <a:latin typeface="Times Roman"/>
                <a:ea typeface="Times Roman"/>
                <a:cs typeface="Times Roman"/>
                <a:sym typeface="Times Roman"/>
              </a:defRPr>
            </a:pPr>
            <a:r>
              <a:t>Vitamin C is usually sufficient</a:t>
            </a:r>
          </a:p>
        </p:txBody>
      </p:sp>
    </p:spTree>
  </p:cSld>
  <p:clrMapOvr>
    <a:masterClrMapping/>
  </p:clrMapOvr>
  <p:transition xmlns:p14="http://schemas.microsoft.com/office/powerpoint/2010/main" spd="med" advClick="1"/>
</p:sld>
</file>

<file path=ppt/slides/slide1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08"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1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10"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Clinical Intervention</a:t>
            </a:r>
          </a:p>
        </p:txBody>
      </p:sp>
      <p:sp>
        <p:nvSpPr>
          <p:cNvPr id="111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12" name="STEP 1 — PRACTITIONER APPROACH…"/>
          <p:cNvSpPr txBox="1"/>
          <p:nvPr/>
        </p:nvSpPr>
        <p:spPr>
          <a:xfrm>
            <a:off x="1421670" y="3694176"/>
            <a:ext cx="6071931" cy="235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STEP 1 — PRACTITIONER APPROACH</a:t>
            </a:r>
          </a:p>
          <a:p>
            <a:pPr defTabSz="457200">
              <a:spcBef>
                <a:spcPts val="1200"/>
              </a:spcBef>
              <a:defRPr sz="2400">
                <a:latin typeface="Times Roman"/>
                <a:ea typeface="Times Roman"/>
                <a:cs typeface="Times Roman"/>
                <a:sym typeface="Times Roman"/>
              </a:defRPr>
            </a:pPr>
            <a:r>
              <a:t>Address malabsorption first:</a:t>
            </a:r>
          </a:p>
          <a:p>
            <a:pPr defTabSz="457200">
              <a:spcBef>
                <a:spcPts val="1200"/>
              </a:spcBef>
              <a:defRPr sz="2400">
                <a:latin typeface="Times Roman"/>
                <a:ea typeface="Times Roman"/>
                <a:cs typeface="Times Roman"/>
                <a:sym typeface="Times Roman"/>
              </a:defRPr>
            </a:pPr>
            <a:r>
              <a:t>✅ Restore stomach acid (as tolerated)</a:t>
            </a:r>
            <a:br/>
            <a:r>
              <a:t>✅ Improve bile flow</a:t>
            </a:r>
            <a:br/>
            <a:r>
              <a:t>✅ Microbiome restoration</a:t>
            </a:r>
          </a:p>
        </p:txBody>
      </p:sp>
      <p:sp>
        <p:nvSpPr>
          <p:cNvPr id="1113" name="STEP 2 — TARGETED NUTRIENT REPLETION"/>
          <p:cNvSpPr txBox="1"/>
          <p:nvPr/>
        </p:nvSpPr>
        <p:spPr>
          <a:xfrm>
            <a:off x="1447569" y="6367603"/>
            <a:ext cx="6872148"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400">
                <a:latin typeface="Times Roman"/>
                <a:ea typeface="Times Roman"/>
                <a:cs typeface="Times Roman"/>
                <a:sym typeface="Times Roman"/>
              </a:defRPr>
            </a:lvl1pPr>
          </a:lstStyle>
          <a:p>
            <a:pPr/>
            <a:r>
              <a:t>STEP 2 — TARGETED NUTRIENT REPLETION</a:t>
            </a:r>
          </a:p>
        </p:txBody>
      </p:sp>
      <p:graphicFrame>
        <p:nvGraphicFramePr>
          <p:cNvPr id="1114" name="Table 1"/>
          <p:cNvGraphicFramePr/>
          <p:nvPr/>
        </p:nvGraphicFramePr>
        <p:xfrm>
          <a:off x="1396550" y="7027570"/>
          <a:ext cx="6614664" cy="260744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34216"/>
                <a:gridCol w="4780447"/>
              </a:tblGrid>
              <a:tr h="367245">
                <a:tc>
                  <a:txBody>
                    <a:bodyPr/>
                    <a:lstStyle/>
                    <a:p>
                      <a:pPr algn="ctr" defTabSz="457200">
                        <a:defRPr sz="1800"/>
                      </a:pPr>
                      <a:r>
                        <a:rPr b="1" sz="2400">
                          <a:latin typeface="Times Roman"/>
                          <a:ea typeface="Times Roman"/>
                          <a:cs typeface="Times Roman"/>
                          <a:sym typeface="Times Roman"/>
                        </a:rPr>
                        <a:t>Nutrient</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Treatment Strategy</a:t>
                      </a:r>
                    </a:p>
                  </a:txBody>
                  <a:tcPr marL="12700" marR="12700" marT="12700" marB="12700" anchor="ctr" anchorCtr="0" horzOverflow="overflow"/>
                </a:tc>
              </a:tr>
              <a:tr h="569230">
                <a:tc>
                  <a:txBody>
                    <a:bodyPr/>
                    <a:lstStyle/>
                    <a:p>
                      <a:pPr algn="l" defTabSz="457200">
                        <a:defRPr sz="1800"/>
                      </a:pPr>
                      <a:r>
                        <a:rPr b="1" sz="2400">
                          <a:latin typeface="Times Roman"/>
                          <a:ea typeface="Times Roman"/>
                          <a:cs typeface="Times Roman"/>
                          <a:sym typeface="Times Roman"/>
                        </a:rPr>
                        <a:t>Fiber</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Low-FODMAP PHGG or partially hydrolyzed guar gum</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Iron</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Gentle bisglycinate + Vitamin C</a:t>
                      </a:r>
                    </a:p>
                  </a:txBody>
                  <a:tcPr marL="12700" marR="12700" marT="12700" marB="12700" anchor="ctr" anchorCtr="0" horzOverflow="overflow"/>
                </a:tc>
              </a:tr>
              <a:tr h="569230">
                <a:tc>
                  <a:txBody>
                    <a:bodyPr/>
                    <a:lstStyle/>
                    <a:p>
                      <a:pPr algn="l" defTabSz="457200">
                        <a:defRPr sz="1800"/>
                      </a:pPr>
                      <a:r>
                        <a:rPr b="1" sz="2400">
                          <a:latin typeface="Times Roman"/>
                          <a:ea typeface="Times Roman"/>
                          <a:cs typeface="Times Roman"/>
                          <a:sym typeface="Times Roman"/>
                        </a:rPr>
                        <a:t>Magnesium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Glycinate/bisglycinate</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Zinc</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Picolinate</a:t>
                      </a:r>
                    </a:p>
                  </a:txBody>
                  <a:tcPr marL="12700" marR="12700" marT="12700" marB="12700" anchor="ctr" anchorCtr="0" horzOverflow="overflow"/>
                </a:tc>
              </a:tr>
              <a:tr h="367245">
                <a:tc>
                  <a:txBody>
                    <a:bodyPr/>
                    <a:lstStyle/>
                    <a:p>
                      <a:pPr algn="l" defTabSz="457200">
                        <a:defRPr sz="1800"/>
                      </a:pPr>
                      <a:r>
                        <a:rPr b="1" sz="2400">
                          <a:latin typeface="Times Roman"/>
                          <a:ea typeface="Times Roman"/>
                          <a:cs typeface="Times Roman"/>
                          <a:sym typeface="Times Roman"/>
                        </a:rPr>
                        <a:t>Selenium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Methionine</a:t>
                      </a:r>
                    </a:p>
                  </a:txBody>
                  <a:tcPr marL="12700" marR="12700" marT="12700" marB="12700" anchor="ctr" anchorCtr="0" horzOverflow="overflow"/>
                </a:tc>
              </a:tr>
            </a:tbl>
          </a:graphicData>
        </a:graphic>
      </p:graphicFrame>
      <p:sp>
        <p:nvSpPr>
          <p:cNvPr id="1115" name="STEP 3 — THERAPEUTIC DIET…"/>
          <p:cNvSpPr txBox="1"/>
          <p:nvPr/>
        </p:nvSpPr>
        <p:spPr>
          <a:xfrm>
            <a:off x="9636728" y="3694176"/>
            <a:ext cx="6071933" cy="288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STEP 3 — THERAPEUTIC DIET</a:t>
            </a:r>
          </a:p>
          <a:p>
            <a:pPr defTabSz="457200">
              <a:defRPr sz="2300">
                <a:solidFill>
                  <a:srgbClr val="808080"/>
                </a:solidFill>
                <a:latin typeface="Times Roman"/>
                <a:ea typeface="Times Roman"/>
                <a:cs typeface="Times Roman"/>
                <a:sym typeface="Times Roman"/>
              </a:defRPr>
            </a:pPr>
          </a:p>
          <a:p>
            <a:pPr defTabSz="457200">
              <a:spcBef>
                <a:spcPts val="1200"/>
              </a:spcBef>
              <a:defRPr sz="2300">
                <a:latin typeface="Times Roman"/>
                <a:ea typeface="Times Roman"/>
                <a:cs typeface="Times Roman"/>
                <a:sym typeface="Times Roman"/>
              </a:defRPr>
            </a:pPr>
            <a:r>
              <a:t>Support digestion with:</a:t>
            </a:r>
          </a:p>
          <a:p>
            <a:pPr defTabSz="457200">
              <a:spcBef>
                <a:spcPts val="1200"/>
              </a:spcBef>
              <a:defRPr sz="2300">
                <a:latin typeface="Times Roman"/>
                <a:ea typeface="Times Roman"/>
                <a:cs typeface="Times Roman"/>
                <a:sym typeface="Times Roman"/>
              </a:defRPr>
            </a:pPr>
            <a:r>
              <a:t>• Well-cooked vegetables</a:t>
            </a:r>
            <a:br/>
            <a:r>
              <a:t>• Prebiotic fibers gradually introduced</a:t>
            </a:r>
            <a:br/>
            <a:r>
              <a:t>• Mineral-rich broths</a:t>
            </a:r>
            <a:br/>
            <a:r>
              <a:t>• Avoid mucosal irritants</a:t>
            </a:r>
          </a:p>
        </p:txBody>
      </p:sp>
    </p:spTree>
  </p:cSld>
  <p:clrMapOvr>
    <a:masterClrMapping/>
  </p:clrMapOvr>
  <p:transition xmlns:p14="http://schemas.microsoft.com/office/powerpoint/2010/main" spd="med" advClick="1"/>
</p:sld>
</file>

<file path=ppt/slides/slide1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7" name="Freeform 2"/>
          <p:cNvSpPr/>
          <p:nvPr/>
        </p:nvSpPr>
        <p:spPr>
          <a:xfrm rot="10800000">
            <a:off x="-2" y="-465684"/>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111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19"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Sample Quiz Questions</a:t>
            </a:r>
          </a:p>
        </p:txBody>
      </p:sp>
      <p:sp>
        <p:nvSpPr>
          <p:cNvPr id="112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121" name="2. 1. Which food provides the highest natural dietary source of selenium commonly tested on exams?…"/>
          <p:cNvSpPr txBox="1"/>
          <p:nvPr/>
        </p:nvSpPr>
        <p:spPr>
          <a:xfrm>
            <a:off x="1396395" y="3390874"/>
            <a:ext cx="14241838" cy="740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1900">
                <a:latin typeface="Times Roman"/>
                <a:ea typeface="Times Roman"/>
                <a:cs typeface="Times Roman"/>
                <a:sym typeface="Times Roman"/>
              </a:defRPr>
            </a:pPr>
            <a:r>
              <a:t>2. 1. </a:t>
            </a:r>
            <a:r>
              <a:rPr b="0"/>
              <a:t>Which food provides the </a:t>
            </a:r>
            <a:r>
              <a:t>highest natural dietary source of selenium</a:t>
            </a:r>
            <a:r>
              <a:rPr b="0"/>
              <a:t> commonly tested on exams?</a:t>
            </a:r>
          </a:p>
          <a:p>
            <a:pPr defTabSz="457200">
              <a:spcBef>
                <a:spcPts val="1200"/>
              </a:spcBef>
              <a:defRPr b="1" sz="1900">
                <a:latin typeface="Times Roman"/>
                <a:ea typeface="Times Roman"/>
                <a:cs typeface="Times Roman"/>
                <a:sym typeface="Times Roman"/>
              </a:defRPr>
            </a:pPr>
            <a:r>
              <a:t>A.</a:t>
            </a:r>
            <a:r>
              <a:rPr b="0"/>
              <a:t> Lentils</a:t>
            </a:r>
            <a:br>
              <a:rPr b="0"/>
            </a:br>
            <a:r>
              <a:t>B.</a:t>
            </a:r>
            <a:r>
              <a:rPr b="0"/>
              <a:t> Brazil nuts</a:t>
            </a:r>
            <a:br>
              <a:rPr b="0"/>
            </a:br>
            <a:r>
              <a:t>C.</a:t>
            </a:r>
            <a:r>
              <a:rPr b="0"/>
              <a:t> Mushrooms</a:t>
            </a:r>
            <a:br>
              <a:rPr b="0"/>
            </a:br>
            <a:r>
              <a:t>D.</a:t>
            </a:r>
            <a:r>
              <a:rPr b="0"/>
              <a:t> Spinach</a:t>
            </a:r>
          </a:p>
          <a:p>
            <a:pPr defTabSz="457200">
              <a:spcBef>
                <a:spcPts val="1200"/>
              </a:spcBef>
              <a:defRPr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a:t>
            </a:r>
            <a:r>
              <a:rPr b="0"/>
              <a:t>Which statement best describes </a:t>
            </a:r>
            <a:r>
              <a:t>fiber’s primary role in detoxification?</a:t>
            </a:r>
          </a:p>
          <a:p>
            <a:pPr defTabSz="457200">
              <a:spcBef>
                <a:spcPts val="1200"/>
              </a:spcBef>
              <a:defRPr b="1" sz="1900">
                <a:latin typeface="Times Roman"/>
                <a:ea typeface="Times Roman"/>
                <a:cs typeface="Times Roman"/>
                <a:sym typeface="Times Roman"/>
              </a:defRPr>
            </a:pPr>
            <a:r>
              <a:t>A.</a:t>
            </a:r>
            <a:r>
              <a:rPr b="0"/>
              <a:t> It activates liver cytochrome P450 enzymes</a:t>
            </a:r>
            <a:br>
              <a:rPr b="0"/>
            </a:br>
            <a:r>
              <a:t>B.</a:t>
            </a:r>
            <a:r>
              <a:rPr b="0"/>
              <a:t> It binds bile acids and toxins to enhance fecal elimination</a:t>
            </a:r>
            <a:br>
              <a:rPr b="0"/>
            </a:br>
            <a:r>
              <a:t>C.</a:t>
            </a:r>
            <a:r>
              <a:rPr b="0"/>
              <a:t> It donates electrons to neutralize free radicals directly</a:t>
            </a:r>
            <a:br>
              <a:rPr b="0"/>
            </a:br>
            <a:r>
              <a:t>D.</a:t>
            </a:r>
            <a:r>
              <a:rPr b="0"/>
              <a:t> It supports methylation reactions</a:t>
            </a:r>
          </a:p>
          <a:p>
            <a:pPr defTabSz="457200">
              <a:spcBef>
                <a:spcPts val="1200"/>
              </a:spcBef>
              <a:defRPr sz="19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r>
              <a:t>A patient reports bloating, erratic stools, PMS symptoms, and blood sugar crashes. Their intake averages 12 g fiber/day. Which process best explains these symptoms?</a:t>
            </a:r>
          </a:p>
          <a:p>
            <a:pPr defTabSz="457200">
              <a:spcBef>
                <a:spcPts val="1200"/>
              </a:spcBef>
              <a:defRPr b="1" sz="1900">
                <a:latin typeface="Times Roman"/>
                <a:ea typeface="Times Roman"/>
                <a:cs typeface="Times Roman"/>
                <a:sym typeface="Times Roman"/>
              </a:defRPr>
            </a:pPr>
            <a:r>
              <a:t>A.</a:t>
            </a:r>
            <a:r>
              <a:rPr b="0"/>
              <a:t> Reduced methylation capacity</a:t>
            </a:r>
            <a:br>
              <a:rPr b="0"/>
            </a:br>
            <a:r>
              <a:t>B.</a:t>
            </a:r>
            <a:r>
              <a:rPr b="0"/>
              <a:t> Impaired ATP production</a:t>
            </a:r>
            <a:br>
              <a:rPr b="0"/>
            </a:br>
            <a:r>
              <a:t>C.</a:t>
            </a:r>
            <a:r>
              <a:rPr b="0"/>
              <a:t> Reduced SCFA production and bile toxin binding</a:t>
            </a:r>
            <a:br>
              <a:rPr b="0"/>
            </a:br>
            <a:r>
              <a:t>D.</a:t>
            </a:r>
            <a:r>
              <a:rPr b="0"/>
              <a:t> Excess Phase I detox activity</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5" name="Freeform 2"/>
          <p:cNvSpPr/>
          <p:nvPr/>
        </p:nvSpPr>
        <p:spPr>
          <a:xfrm rot="10800000">
            <a:off x="-2" y="-465684"/>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112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27"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Sample Quiz Questions</a:t>
            </a:r>
          </a:p>
        </p:txBody>
      </p:sp>
      <p:sp>
        <p:nvSpPr>
          <p:cNvPr id="112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129" name="4. Which mineral is most affected by hypochlorhydria or villous atrophy, making it highly vulnerable to deficiency?…"/>
          <p:cNvSpPr txBox="1"/>
          <p:nvPr/>
        </p:nvSpPr>
        <p:spPr>
          <a:xfrm>
            <a:off x="1143643" y="3340325"/>
            <a:ext cx="13216910" cy="757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700">
                <a:latin typeface="Times Roman"/>
                <a:ea typeface="Times Roman"/>
                <a:cs typeface="Times Roman"/>
                <a:sym typeface="Times Roman"/>
              </a:defRPr>
            </a:pPr>
            <a:r>
              <a:t>4. Which mineral is most affected by </a:t>
            </a:r>
            <a:r>
              <a:rPr b="1"/>
              <a:t>hypochlorhydria or villous atrophy</a:t>
            </a:r>
            <a:r>
              <a:t>, making it highly vulnerable to deficiency?</a:t>
            </a:r>
          </a:p>
          <a:p>
            <a:pPr defTabSz="457200">
              <a:spcBef>
                <a:spcPts val="1200"/>
              </a:spcBef>
              <a:defRPr b="1" sz="1700">
                <a:latin typeface="Times Roman"/>
                <a:ea typeface="Times Roman"/>
                <a:cs typeface="Times Roman"/>
                <a:sym typeface="Times Roman"/>
              </a:defRPr>
            </a:pPr>
            <a:r>
              <a:t>A.</a:t>
            </a:r>
            <a:r>
              <a:rPr b="0"/>
              <a:t> Potassium</a:t>
            </a:r>
            <a:br>
              <a:rPr b="0"/>
            </a:br>
            <a:r>
              <a:t>B.</a:t>
            </a:r>
            <a:r>
              <a:rPr b="0"/>
              <a:t> Iron</a:t>
            </a:r>
            <a:br>
              <a:rPr b="0"/>
            </a:br>
            <a:r>
              <a:t>C.</a:t>
            </a:r>
            <a:r>
              <a:rPr b="0"/>
              <a:t> Zinc</a:t>
            </a:r>
            <a:br>
              <a:rPr b="0"/>
            </a:br>
            <a:r>
              <a:t>D.</a:t>
            </a:r>
            <a:r>
              <a:rPr b="0"/>
              <a:t> Copper</a:t>
            </a:r>
          </a:p>
          <a:p>
            <a:pPr defTabSz="457200">
              <a:spcBef>
                <a:spcPts val="1200"/>
              </a:spcBef>
              <a:defRPr sz="1700">
                <a:latin typeface="Times Roman"/>
                <a:ea typeface="Times Roman"/>
                <a:cs typeface="Times Roman"/>
                <a:sym typeface="Times Roman"/>
              </a:defRPr>
            </a:pPr>
            <a:r>
              <a:t>5. A patient presents with:</a:t>
            </a:r>
          </a:p>
          <a:p>
            <a:pPr defTabSz="457200">
              <a:spcBef>
                <a:spcPts val="1200"/>
              </a:spcBef>
              <a:defRPr sz="1700">
                <a:latin typeface="Times Roman"/>
                <a:ea typeface="Times Roman"/>
                <a:cs typeface="Times Roman"/>
                <a:sym typeface="Times Roman"/>
              </a:defRPr>
            </a:pPr>
            <a:r>
              <a:t>• Muscle cramps</a:t>
            </a:r>
            <a:br/>
            <a:r>
              <a:t>• Palpitations</a:t>
            </a:r>
            <a:br/>
            <a:r>
              <a:t>• Anxiety</a:t>
            </a:r>
            <a:br/>
            <a:r>
              <a:t>• Insomnia</a:t>
            </a:r>
          </a:p>
          <a:p>
            <a:pPr defTabSz="457200">
              <a:spcBef>
                <a:spcPts val="1200"/>
              </a:spcBef>
              <a:defRPr sz="1700">
                <a:latin typeface="Times Roman"/>
                <a:ea typeface="Times Roman"/>
                <a:cs typeface="Times Roman"/>
                <a:sym typeface="Times Roman"/>
              </a:defRPr>
            </a:pPr>
            <a:r>
              <a:t>Which deficiency is most likely?</a:t>
            </a:r>
          </a:p>
          <a:p>
            <a:pPr defTabSz="457200">
              <a:spcBef>
                <a:spcPts val="1200"/>
              </a:spcBef>
              <a:defRPr b="1" sz="1700">
                <a:latin typeface="Times Roman"/>
                <a:ea typeface="Times Roman"/>
                <a:cs typeface="Times Roman"/>
                <a:sym typeface="Times Roman"/>
              </a:defRPr>
            </a:pPr>
            <a:r>
              <a:t>A.</a:t>
            </a:r>
            <a:r>
              <a:rPr b="0"/>
              <a:t> Iron</a:t>
            </a:r>
            <a:br>
              <a:rPr b="0"/>
            </a:br>
            <a:r>
              <a:t>B.</a:t>
            </a:r>
            <a:r>
              <a:rPr b="0"/>
              <a:t> Zinc</a:t>
            </a:r>
            <a:br>
              <a:rPr b="0"/>
            </a:br>
            <a:r>
              <a:t>C.</a:t>
            </a:r>
            <a:r>
              <a:rPr b="0"/>
              <a:t> Magnesium</a:t>
            </a:r>
            <a:br>
              <a:rPr b="0"/>
            </a:br>
            <a:r>
              <a:t>D.</a:t>
            </a:r>
            <a:r>
              <a:rPr b="0"/>
              <a:t> Calcium</a:t>
            </a:r>
          </a:p>
          <a:p>
            <a:pPr defTabSz="457200">
              <a:spcBef>
                <a:spcPts val="1200"/>
              </a:spcBef>
              <a:defRPr sz="1700">
                <a:latin typeface="Times Roman"/>
                <a:ea typeface="Times Roman"/>
                <a:cs typeface="Times Roman"/>
                <a:sym typeface="Times Roman"/>
              </a:defRPr>
            </a:pPr>
            <a:r>
              <a:t>6. Which consequence is most likely in a patient with chronic dysbiosis and intestinal permeability?</a:t>
            </a:r>
          </a:p>
          <a:p>
            <a:pPr defTabSz="457200">
              <a:spcBef>
                <a:spcPts val="1200"/>
              </a:spcBef>
              <a:defRPr b="1" sz="1700">
                <a:latin typeface="Times Roman"/>
                <a:ea typeface="Times Roman"/>
                <a:cs typeface="Times Roman"/>
                <a:sym typeface="Times Roman"/>
              </a:defRPr>
            </a:pPr>
            <a:r>
              <a:t>A.</a:t>
            </a:r>
            <a:r>
              <a:rPr b="0"/>
              <a:t> Increased fiber fermentation efficiency</a:t>
            </a:r>
            <a:br>
              <a:rPr b="0"/>
            </a:br>
            <a:r>
              <a:t>B.</a:t>
            </a:r>
            <a:r>
              <a:rPr b="0"/>
              <a:t> Reduced SCFA production and impaired gut barrier integrity</a:t>
            </a:r>
            <a:br>
              <a:rPr b="0"/>
            </a:br>
            <a:r>
              <a:t>C.</a:t>
            </a:r>
            <a:r>
              <a:rPr b="0"/>
              <a:t> Enhanced bile acid elimination</a:t>
            </a:r>
            <a:br>
              <a:rPr b="0"/>
            </a:br>
            <a:r>
              <a:t>D.</a:t>
            </a:r>
            <a:r>
              <a:rPr b="0"/>
              <a:t> Accelerated glucose absorption</a:t>
            </a:r>
          </a:p>
          <a:p>
            <a:pPr defTabSz="457200">
              <a:spcBef>
                <a:spcPts val="1200"/>
              </a:spcBef>
              <a:defRPr sz="1900">
                <a:latin typeface="Times Roman"/>
                <a:ea typeface="Times Roman"/>
                <a:cs typeface="Times Roman"/>
                <a:sym typeface="Times Roman"/>
              </a:defRPr>
            </a:pPr>
          </a:p>
          <a:p>
            <a:pPr defTabSz="457200">
              <a:spcBef>
                <a:spcPts val="1200"/>
              </a:spcBef>
              <a:defRPr sz="19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3"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13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35"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References</a:t>
            </a:r>
          </a:p>
        </p:txBody>
      </p:sp>
      <p:sp>
        <p:nvSpPr>
          <p:cNvPr id="113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37" name="Mahan LK, Raymond JL. Krause’s Food &amp; the Nutrition Care Process. Elsevier.…"/>
          <p:cNvSpPr txBox="1"/>
          <p:nvPr/>
        </p:nvSpPr>
        <p:spPr>
          <a:xfrm>
            <a:off x="772922" y="3335659"/>
            <a:ext cx="12258579" cy="5577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Mahan LK, Raymond JL. </a:t>
            </a:r>
            <a:r>
              <a:rPr i="1"/>
              <a:t>Krause’s Food &amp; the Nutrition Care Process.</a:t>
            </a:r>
            <a:r>
              <a:t> Elsevier.</a:t>
            </a:r>
          </a:p>
          <a:p>
            <a:pPr defTabSz="457200">
              <a:spcBef>
                <a:spcPts val="1200"/>
              </a:spcBef>
              <a:defRPr sz="1200">
                <a:latin typeface="Times Roman"/>
                <a:ea typeface="Times Roman"/>
                <a:cs typeface="Times Roman"/>
                <a:sym typeface="Times Roman"/>
              </a:defRPr>
            </a:pPr>
            <a:r>
              <a:t>Gropper SS, Smith JL. </a:t>
            </a:r>
            <a:r>
              <a:rPr i="1"/>
              <a:t>Advanced Nutrition and Human Metabolism.</a:t>
            </a:r>
            <a:r>
              <a:t> Cengage Learning.</a:t>
            </a:r>
          </a:p>
          <a:p>
            <a:pPr defTabSz="457200">
              <a:spcBef>
                <a:spcPts val="1200"/>
              </a:spcBef>
              <a:defRPr sz="1200">
                <a:latin typeface="Times Roman"/>
                <a:ea typeface="Times Roman"/>
                <a:cs typeface="Times Roman"/>
                <a:sym typeface="Times Roman"/>
              </a:defRPr>
            </a:pPr>
            <a:r>
              <a:t>Ross AC, Caballero B, Cousins RJ, Tucker KL, Ziegler TR. </a:t>
            </a:r>
            <a:r>
              <a:rPr i="1"/>
              <a:t>Modern Nutrition in Health and Disease.</a:t>
            </a:r>
            <a:r>
              <a:t> Wolters Kluwer.</a:t>
            </a:r>
          </a:p>
          <a:p>
            <a:pPr defTabSz="457200">
              <a:spcBef>
                <a:spcPts val="1200"/>
              </a:spcBef>
              <a:defRPr sz="1200">
                <a:latin typeface="Times Roman"/>
                <a:ea typeface="Times Roman"/>
                <a:cs typeface="Times Roman"/>
                <a:sym typeface="Times Roman"/>
              </a:defRPr>
            </a:pPr>
            <a:r>
              <a:t>Wardlaw GM, Smith AM. </a:t>
            </a:r>
            <a:r>
              <a:rPr i="1"/>
              <a:t>Contemporary Nutrition.</a:t>
            </a:r>
            <a:r>
              <a:t> McGraw-Hill.</a:t>
            </a:r>
          </a:p>
          <a:p>
            <a:pPr defTabSz="457200">
              <a:spcBef>
                <a:spcPts val="1200"/>
              </a:spcBef>
              <a:defRPr sz="1200">
                <a:latin typeface="Times Roman"/>
                <a:ea typeface="Times Roman"/>
                <a:cs typeface="Times Roman"/>
                <a:sym typeface="Times Roman"/>
              </a:defRPr>
            </a:pPr>
            <a:r>
              <a:t>Halliwell B, Gutteridge JMC. </a:t>
            </a:r>
            <a:r>
              <a:rPr i="1"/>
              <a:t>Free Radicals in Biology and Medicine.</a:t>
            </a:r>
            <a:r>
              <a:t> Oxford University Press.</a:t>
            </a:r>
          </a:p>
          <a:p>
            <a:pPr defTabSz="457200">
              <a:spcBef>
                <a:spcPts val="1200"/>
              </a:spcBef>
              <a:defRPr sz="1200">
                <a:latin typeface="Times Roman"/>
                <a:ea typeface="Times Roman"/>
                <a:cs typeface="Times Roman"/>
                <a:sym typeface="Times Roman"/>
              </a:defRPr>
            </a:pPr>
            <a:r>
              <a:t>Ames BN. DNA damage and oxidative stress. </a:t>
            </a:r>
            <a:r>
              <a:rPr i="1"/>
              <a:t>Proceedings of the National Academy of Sciences.</a:t>
            </a:r>
          </a:p>
          <a:p>
            <a:pPr defTabSz="457200">
              <a:spcBef>
                <a:spcPts val="1200"/>
              </a:spcBef>
              <a:defRPr sz="1200">
                <a:latin typeface="Times Roman"/>
                <a:ea typeface="Times Roman"/>
                <a:cs typeface="Times Roman"/>
                <a:sym typeface="Times Roman"/>
              </a:defRPr>
            </a:pPr>
            <a:r>
              <a:t>Valko M et al. Metals, toxicity and oxidative stress. </a:t>
            </a:r>
            <a:r>
              <a:rPr i="1"/>
              <a:t>Current Medicinal Chemistry.</a:t>
            </a:r>
          </a:p>
          <a:p>
            <a:pPr defTabSz="457200">
              <a:spcBef>
                <a:spcPts val="1200"/>
              </a:spcBef>
              <a:defRPr sz="1200">
                <a:latin typeface="Times Roman"/>
                <a:ea typeface="Times Roman"/>
                <a:cs typeface="Times Roman"/>
                <a:sym typeface="Times Roman"/>
              </a:defRPr>
            </a:pPr>
            <a:r>
              <a:t>Hodgson E. </a:t>
            </a:r>
            <a:r>
              <a:rPr i="1"/>
              <a:t>A Textbook of Modern Toxicology.</a:t>
            </a:r>
            <a:r>
              <a:t> Wiley.</a:t>
            </a:r>
          </a:p>
          <a:p>
            <a:pPr defTabSz="457200">
              <a:spcBef>
                <a:spcPts val="1200"/>
              </a:spcBef>
              <a:defRPr sz="1200">
                <a:latin typeface="Times Roman"/>
                <a:ea typeface="Times Roman"/>
                <a:cs typeface="Times Roman"/>
                <a:sym typeface="Times Roman"/>
              </a:defRPr>
            </a:pPr>
            <a:r>
              <a:t>Liska DJ. The detoxification enzyme systems. </a:t>
            </a:r>
            <a:r>
              <a:rPr i="1"/>
              <a:t>Alternative Medicine Review.</a:t>
            </a:r>
          </a:p>
          <a:p>
            <a:pPr defTabSz="457200">
              <a:spcBef>
                <a:spcPts val="1200"/>
              </a:spcBef>
              <a:defRPr sz="1200">
                <a:latin typeface="Times Roman"/>
                <a:ea typeface="Times Roman"/>
                <a:cs typeface="Times Roman"/>
                <a:sym typeface="Times Roman"/>
              </a:defRPr>
            </a:pPr>
            <a:r>
              <a:t>Schmidt LE et al. Role of glutathione in detoxification. </a:t>
            </a:r>
            <a:r>
              <a:rPr i="1"/>
              <a:t>Clinical Toxicology.</a:t>
            </a:r>
          </a:p>
          <a:p>
            <a:pPr defTabSz="457200">
              <a:spcBef>
                <a:spcPts val="1200"/>
              </a:spcBef>
              <a:defRPr sz="1200">
                <a:latin typeface="Times Roman"/>
                <a:ea typeface="Times Roman"/>
                <a:cs typeface="Times Roman"/>
                <a:sym typeface="Times Roman"/>
              </a:defRPr>
            </a:pPr>
            <a:r>
              <a:t>Slavin JL. Fiber and prebiotics: mechanisms and health benefits. </a:t>
            </a:r>
            <a:r>
              <a:rPr i="1"/>
              <a:t>Nutrients.</a:t>
            </a:r>
          </a:p>
          <a:p>
            <a:pPr defTabSz="457200">
              <a:spcBef>
                <a:spcPts val="1200"/>
              </a:spcBef>
              <a:defRPr sz="1200">
                <a:latin typeface="Times Roman"/>
                <a:ea typeface="Times Roman"/>
                <a:cs typeface="Times Roman"/>
                <a:sym typeface="Times Roman"/>
              </a:defRPr>
            </a:pPr>
            <a:r>
              <a:t>Anderson JW et al. Health benefits of dietary fiber. </a:t>
            </a:r>
            <a:r>
              <a:rPr i="1"/>
              <a:t>Nutrition Reviews.</a:t>
            </a:r>
          </a:p>
          <a:p>
            <a:pPr defTabSz="457200">
              <a:spcBef>
                <a:spcPts val="1200"/>
              </a:spcBef>
              <a:defRPr sz="1200">
                <a:latin typeface="Times Roman"/>
                <a:ea typeface="Times Roman"/>
                <a:cs typeface="Times Roman"/>
                <a:sym typeface="Times Roman"/>
              </a:defRPr>
            </a:pPr>
            <a:r>
              <a:t>O’Keefe SJ. Role of fiber in gut barrier integrity. </a:t>
            </a:r>
            <a:r>
              <a:rPr i="1"/>
              <a:t>Gastroenterology.</a:t>
            </a:r>
          </a:p>
          <a:p>
            <a:pPr defTabSz="457200">
              <a:spcBef>
                <a:spcPts val="1200"/>
              </a:spcBef>
              <a:defRPr sz="1200">
                <a:latin typeface="Times Roman"/>
                <a:ea typeface="Times Roman"/>
                <a:cs typeface="Times Roman"/>
                <a:sym typeface="Times Roman"/>
              </a:defRPr>
            </a:pPr>
            <a:r>
              <a:t>National Institutes of Health, Office of Dietary Supplements. </a:t>
            </a:r>
            <a:r>
              <a:rPr i="1"/>
              <a:t>Vitamin and Mineral Fact Sheets.</a:t>
            </a:r>
          </a:p>
          <a:p>
            <a:pPr defTabSz="457200">
              <a:spcBef>
                <a:spcPts val="1200"/>
              </a:spcBef>
              <a:defRPr sz="1200">
                <a:latin typeface="Times Roman"/>
                <a:ea typeface="Times Roman"/>
                <a:cs typeface="Times Roman"/>
                <a:sym typeface="Times Roman"/>
              </a:defRPr>
            </a:pPr>
            <a:r>
              <a:t>Academy of Nutrition and Dietetics. </a:t>
            </a:r>
            <a:r>
              <a:rPr i="1"/>
              <a:t>Nutrition Care Process and Evidence Library.</a:t>
            </a:r>
          </a:p>
          <a:p>
            <a:pPr defTabSz="457200">
              <a:spcBef>
                <a:spcPts val="1200"/>
              </a:spcBef>
              <a:defRPr sz="1200">
                <a:latin typeface="Times Roman"/>
                <a:ea typeface="Times Roman"/>
                <a:cs typeface="Times Roman"/>
                <a:sym typeface="Times Roman"/>
              </a:defRPr>
            </a:pPr>
            <a:r>
              <a:t>U.S. National Library of Medicine. </a:t>
            </a:r>
            <a:r>
              <a:rPr i="1"/>
              <a:t>MedlinePlus Nutrient Deficiency Reviews.</a:t>
            </a:r>
          </a:p>
          <a:p>
            <a:pPr defTabSz="457200">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9" name="Freeform 2"/>
          <p:cNvSpPr/>
          <p:nvPr/>
        </p:nvSpPr>
        <p:spPr>
          <a:xfrm rot="10800000">
            <a:off x="-2" y="-465684"/>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114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141" name="TextBox 6"/>
          <p:cNvSpPr txBox="1"/>
          <p:nvPr/>
        </p:nvSpPr>
        <p:spPr>
          <a:xfrm>
            <a:off x="1227917" y="1073758"/>
            <a:ext cx="16812962" cy="1108568"/>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24" sz="6300">
                <a:solidFill>
                  <a:srgbClr val="FFFFFF"/>
                </a:solidFill>
                <a:latin typeface="Poppins"/>
                <a:ea typeface="Poppins"/>
                <a:cs typeface="Poppins"/>
                <a:sym typeface="Poppins"/>
              </a:defRPr>
            </a:lvl1pPr>
          </a:lstStyle>
          <a:p>
            <a:pPr/>
            <a:r>
              <a:t>References</a:t>
            </a:r>
          </a:p>
        </p:txBody>
      </p:sp>
      <p:sp>
        <p:nvSpPr>
          <p:cNvPr id="11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143" name="Gibson GR, Roberfroid MB. Dietary modulation of the human colonic microbiota: introducing prebiotics. Journal of Nutrition.…"/>
          <p:cNvSpPr txBox="1"/>
          <p:nvPr/>
        </p:nvSpPr>
        <p:spPr>
          <a:xfrm>
            <a:off x="879754" y="3590561"/>
            <a:ext cx="12258582" cy="3749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200">
                <a:latin typeface="Times Roman"/>
                <a:ea typeface="Times Roman"/>
                <a:cs typeface="Times Roman"/>
                <a:sym typeface="Times Roman"/>
              </a:defRPr>
            </a:pPr>
            <a:r>
              <a:t>Gibson GR, Roberfroid MB. Dietary modulation of the human colonic microbiota: introducing prebiotics. </a:t>
            </a:r>
            <a:r>
              <a:rPr i="1"/>
              <a:t>Journal of Nutrition.</a:t>
            </a:r>
          </a:p>
          <a:p>
            <a:pPr defTabSz="457200">
              <a:spcBef>
                <a:spcPts val="1200"/>
              </a:spcBef>
              <a:defRPr sz="1200">
                <a:latin typeface="Times Roman"/>
                <a:ea typeface="Times Roman"/>
                <a:cs typeface="Times Roman"/>
                <a:sym typeface="Times Roman"/>
              </a:defRPr>
            </a:pPr>
            <a:r>
              <a:t>Topping DL, Clifton PM. Short-chain fatty acids and human colonic function. </a:t>
            </a:r>
            <a:r>
              <a:rPr i="1"/>
              <a:t>Physiological Reviews.</a:t>
            </a:r>
          </a:p>
          <a:p>
            <a:pPr defTabSz="457200">
              <a:spcBef>
                <a:spcPts val="1200"/>
              </a:spcBef>
              <a:defRPr sz="1200">
                <a:latin typeface="Times Roman"/>
                <a:ea typeface="Times Roman"/>
                <a:cs typeface="Times Roman"/>
                <a:sym typeface="Times Roman"/>
              </a:defRPr>
            </a:pPr>
            <a:r>
              <a:t>Institute of Medicine (IOM). </a:t>
            </a:r>
            <a:r>
              <a:rPr i="1"/>
              <a:t>Dietary Reference Intakes for Minerals.</a:t>
            </a:r>
          </a:p>
          <a:p>
            <a:pPr defTabSz="457200">
              <a:spcBef>
                <a:spcPts val="1200"/>
              </a:spcBef>
              <a:defRPr sz="1200">
                <a:latin typeface="Times Roman"/>
                <a:ea typeface="Times Roman"/>
                <a:cs typeface="Times Roman"/>
                <a:sym typeface="Times Roman"/>
              </a:defRPr>
            </a:pPr>
            <a:r>
              <a:t>World Health Organization. </a:t>
            </a:r>
            <a:r>
              <a:rPr i="1"/>
              <a:t>Trace Elements in Human Nutrition and Health.</a:t>
            </a:r>
          </a:p>
          <a:p>
            <a:pPr defTabSz="457200">
              <a:spcBef>
                <a:spcPts val="1200"/>
              </a:spcBef>
              <a:defRPr sz="1200">
                <a:latin typeface="Times Roman"/>
                <a:ea typeface="Times Roman"/>
                <a:cs typeface="Times Roman"/>
                <a:sym typeface="Times Roman"/>
              </a:defRPr>
            </a:pPr>
            <a:r>
              <a:t>Prasad AS. Zinc in human health. </a:t>
            </a:r>
            <a:r>
              <a:rPr i="1"/>
              <a:t>Molecular Medicine.</a:t>
            </a:r>
          </a:p>
          <a:p>
            <a:pPr defTabSz="457200">
              <a:spcBef>
                <a:spcPts val="1200"/>
              </a:spcBef>
              <a:defRPr sz="1200">
                <a:latin typeface="Times Roman"/>
                <a:ea typeface="Times Roman"/>
                <a:cs typeface="Times Roman"/>
                <a:sym typeface="Times Roman"/>
              </a:defRPr>
            </a:pPr>
            <a:r>
              <a:t>Rayman MP. The importance of selenium to human health. </a:t>
            </a:r>
            <a:r>
              <a:rPr i="1"/>
              <a:t>The Lancet.</a:t>
            </a:r>
          </a:p>
          <a:p>
            <a:pPr defTabSz="457200">
              <a:spcBef>
                <a:spcPts val="1200"/>
              </a:spcBef>
              <a:defRPr sz="1200">
                <a:latin typeface="Times Roman"/>
                <a:ea typeface="Times Roman"/>
                <a:cs typeface="Times Roman"/>
                <a:sym typeface="Times Roman"/>
              </a:defRPr>
            </a:pPr>
            <a:r>
              <a:t>Elin RJ. Magnesium: the fifth electrolyte. </a:t>
            </a:r>
            <a:r>
              <a:rPr i="1"/>
              <a:t>Archives of Internal Medicine.</a:t>
            </a:r>
          </a:p>
          <a:p>
            <a:pPr defTabSz="457200">
              <a:spcBef>
                <a:spcPts val="1200"/>
              </a:spcBef>
              <a:defRPr sz="1200">
                <a:latin typeface="Times Roman"/>
                <a:ea typeface="Times Roman"/>
                <a:cs typeface="Times Roman"/>
                <a:sym typeface="Times Roman"/>
              </a:defRPr>
            </a:pPr>
            <a:r>
              <a:t>Ferri FF. </a:t>
            </a:r>
            <a:r>
              <a:rPr i="1"/>
              <a:t>Ferri’s Clinical Advisor.</a:t>
            </a:r>
          </a:p>
          <a:p>
            <a:pPr defTabSz="457200">
              <a:spcBef>
                <a:spcPts val="1200"/>
              </a:spcBef>
              <a:defRPr sz="1200">
                <a:latin typeface="Times Roman"/>
                <a:ea typeface="Times Roman"/>
                <a:cs typeface="Times Roman"/>
                <a:sym typeface="Times Roman"/>
              </a:defRPr>
            </a:pPr>
            <a:r>
              <a:t>Kelly CP et al. Celiac disease. </a:t>
            </a:r>
            <a:r>
              <a:rPr i="1"/>
              <a:t>New England Journal of Medicine.</a:t>
            </a:r>
          </a:p>
          <a:p>
            <a:pPr defTabSz="457200">
              <a:spcBef>
                <a:spcPts val="1200"/>
              </a:spcBef>
              <a:defRPr sz="1200">
                <a:latin typeface="Times Roman"/>
                <a:ea typeface="Times Roman"/>
                <a:cs typeface="Times Roman"/>
                <a:sym typeface="Times Roman"/>
              </a:defRPr>
            </a:pPr>
            <a:r>
              <a:t>Camilleri M. Leaky gut and dysbiosis. </a:t>
            </a:r>
            <a:r>
              <a:rPr i="1"/>
              <a:t>Nature Reviews Gastroenterology.</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7"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20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09" name="TextBox 6"/>
          <p:cNvSpPr txBox="1"/>
          <p:nvPr/>
        </p:nvSpPr>
        <p:spPr>
          <a:xfrm>
            <a:off x="1083118" y="384687"/>
            <a:ext cx="17634124" cy="22292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05" sz="5100">
                <a:solidFill>
                  <a:srgbClr val="0433FF"/>
                </a:solidFill>
                <a:latin typeface="Poppins"/>
                <a:ea typeface="Poppins"/>
                <a:cs typeface="Poppins"/>
                <a:sym typeface="Poppins"/>
              </a:defRPr>
            </a:lvl1pPr>
          </a:lstStyle>
          <a:p>
            <a:pPr/>
            <a:r>
              <a:t>Water-Soluble Vitamin Deficiency and Insufficiency: Causes, Symptoms, and Treatment</a:t>
            </a:r>
          </a:p>
        </p:txBody>
      </p:sp>
      <p:sp>
        <p:nvSpPr>
          <p:cNvPr id="2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1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2" name="Water-soluble vitamin deficiency = cellular energy failure.…"/>
          <p:cNvSpPr txBox="1"/>
          <p:nvPr/>
        </p:nvSpPr>
        <p:spPr>
          <a:xfrm>
            <a:off x="1005487" y="3451216"/>
            <a:ext cx="16644307" cy="731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200"/>
              </a:spcBef>
              <a:defRPr b="1" i="1" sz="3600">
                <a:solidFill>
                  <a:srgbClr val="FF2600"/>
                </a:solidFill>
                <a:latin typeface="Times Roman"/>
                <a:ea typeface="Times Roman"/>
                <a:cs typeface="Times Roman"/>
                <a:sym typeface="Times Roman"/>
              </a:defRPr>
            </a:pPr>
            <a:r>
              <a:t>Water-soluble vitamin deficiency = cellular energy failure.</a:t>
            </a:r>
          </a:p>
          <a:p>
            <a:pPr marL="280734" indent="-280734" defTabSz="457200">
              <a:spcBef>
                <a:spcPts val="1200"/>
              </a:spcBef>
              <a:buSzPct val="100000"/>
              <a:buChar char="•"/>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Water-soluble vitamins (B-complex and vitamin C) are required </a:t>
            </a:r>
            <a:r>
              <a:rPr b="1"/>
              <a:t>daily</a:t>
            </a:r>
            <a:r>
              <a:t> to support:</a:t>
            </a:r>
          </a:p>
          <a:p>
            <a:pPr defTabSz="457200">
              <a:spcBef>
                <a:spcPts val="1200"/>
              </a:spcBef>
              <a:defRPr sz="2800">
                <a:latin typeface="Times Roman"/>
                <a:ea typeface="Times Roman"/>
                <a:cs typeface="Times Roman"/>
                <a:sym typeface="Times Roman"/>
              </a:defRPr>
            </a:pPr>
          </a:p>
          <a:p>
            <a:pPr marL="280734" indent="-280734" defTabSz="457200">
              <a:spcBef>
                <a:spcPts val="1200"/>
              </a:spcBef>
              <a:buSzPct val="100000"/>
              <a:buChar char="•"/>
              <a:defRPr sz="2800">
                <a:latin typeface="Times Roman"/>
                <a:ea typeface="Times Roman"/>
                <a:cs typeface="Times Roman"/>
                <a:sym typeface="Times Roman"/>
              </a:defRPr>
            </a:pPr>
            <a:r>
              <a:t>Cellular energy (ATP production)</a:t>
            </a:r>
            <a:br/>
            <a:r>
              <a:t>• Neurotransmitter &amp; myelin synthesis</a:t>
            </a:r>
            <a:br/>
            <a:r>
              <a:t>• Red blood cell formation</a:t>
            </a:r>
            <a:br/>
            <a:r>
              <a:t>• Collagen and connective tissue repair</a:t>
            </a:r>
            <a:br/>
            <a:r>
              <a:t>• Hepatic detoxification pathways</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Because these nutrients are not stored in large amounts (with the partial exception of B12), the body cannot create reserves. Deficiency therefore develops </a:t>
            </a:r>
            <a:r>
              <a:rPr b="1"/>
              <a:t>rapidly</a:t>
            </a:r>
            <a:r>
              <a:t> when intake or absorption falters.</a:t>
            </a:r>
          </a:p>
          <a:p>
            <a:pPr defTabSz="457200">
              <a:spcBef>
                <a:spcPts val="1200"/>
              </a:spcBef>
              <a:defRPr sz="2800">
                <a:latin typeface="Times Roman"/>
                <a:ea typeface="Times Roman"/>
                <a:cs typeface="Times Roman"/>
                <a:sym typeface="Times Roman"/>
              </a:defRPr>
            </a:pPr>
            <a:b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4"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21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16" name="TextBox 6"/>
          <p:cNvSpPr txBox="1"/>
          <p:nvPr/>
        </p:nvSpPr>
        <p:spPr>
          <a:xfrm>
            <a:off x="1083118" y="384685"/>
            <a:ext cx="17634124"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Water-Soluble Vitamins Deficiency vs: Insufficiency</a:t>
            </a:r>
          </a:p>
        </p:txBody>
      </p:sp>
      <p:sp>
        <p:nvSpPr>
          <p:cNvPr id="21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21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19" name="Deficiency…"/>
          <p:cNvSpPr txBox="1"/>
          <p:nvPr/>
        </p:nvSpPr>
        <p:spPr>
          <a:xfrm>
            <a:off x="1601091" y="3605634"/>
            <a:ext cx="6436702" cy="6162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i="1" sz="2800">
                <a:latin typeface="Times Roman"/>
                <a:ea typeface="Times Roman"/>
                <a:cs typeface="Times Roman"/>
                <a:sym typeface="Times Roman"/>
              </a:defRPr>
            </a:pPr>
            <a:r>
              <a:t>Deficiency</a:t>
            </a:r>
          </a:p>
          <a:p>
            <a:pPr defTabSz="457200">
              <a:spcBef>
                <a:spcPts val="1200"/>
              </a:spcBef>
              <a:defRPr sz="2800">
                <a:latin typeface="Times Roman"/>
                <a:ea typeface="Times Roman"/>
                <a:cs typeface="Times Roman"/>
                <a:sym typeface="Times Roman"/>
              </a:defRPr>
            </a:pPr>
            <a:r>
              <a:t>Clinical disease develops when nutrient levels fall </a:t>
            </a:r>
            <a:r>
              <a:rPr b="1"/>
              <a:t>below the threshold required for basic physiologic function</a:t>
            </a:r>
            <a:r>
              <a:t>, producing classic pathology:</a:t>
            </a:r>
          </a:p>
          <a:p>
            <a:pPr defTabSz="457200">
              <a:spcBef>
                <a:spcPts val="1200"/>
              </a:spcBef>
              <a:defRPr i="1" sz="2800">
                <a:latin typeface="Times Roman"/>
                <a:ea typeface="Times Roman"/>
                <a:cs typeface="Times Roman"/>
                <a:sym typeface="Times Roman"/>
              </a:defRPr>
            </a:pPr>
            <a:r>
              <a:t>Examples:</a:t>
            </a:r>
            <a:br/>
            <a:r>
              <a:rPr i="0"/>
              <a:t>• Scurvy (vitamin C deficiency)</a:t>
            </a:r>
            <a:br>
              <a:rPr i="0"/>
            </a:br>
            <a:r>
              <a:rPr i="0"/>
              <a:t>• Pellagra (niacin deficiency)</a:t>
            </a:r>
            <a:br>
              <a:rPr i="0"/>
            </a:br>
            <a:r>
              <a:rPr i="0"/>
              <a:t>• Wernicke-Korsakoff syndrome (thiamine deficiency)</a:t>
            </a:r>
          </a:p>
          <a:p>
            <a:pPr defTabSz="457200">
              <a:spcBef>
                <a:spcPts val="1200"/>
              </a:spcBef>
              <a:defRPr sz="2800">
                <a:latin typeface="Times Roman"/>
                <a:ea typeface="Times Roman"/>
                <a:cs typeface="Times Roman"/>
                <a:sym typeface="Times Roman"/>
              </a:defRPr>
            </a:pPr>
            <a:r>
              <a:t>These conditions are most often diagnosed by obvious symptoms or laboratory abnormalities.</a:t>
            </a:r>
          </a:p>
        </p:txBody>
      </p:sp>
      <p:sp>
        <p:nvSpPr>
          <p:cNvPr id="220" name="Insufficiency…"/>
          <p:cNvSpPr txBox="1"/>
          <p:nvPr/>
        </p:nvSpPr>
        <p:spPr>
          <a:xfrm>
            <a:off x="10309242" y="3627694"/>
            <a:ext cx="7209471" cy="6314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i="1" sz="2800">
                <a:latin typeface="Times Roman"/>
                <a:ea typeface="Times Roman"/>
                <a:cs typeface="Times Roman"/>
                <a:sym typeface="Times Roman"/>
              </a:defRPr>
            </a:pPr>
            <a:r>
              <a:t>Insufficiency</a:t>
            </a:r>
          </a:p>
          <a:p>
            <a:pPr defTabSz="457200">
              <a:spcBef>
                <a:spcPts val="1200"/>
              </a:spcBef>
              <a:defRPr sz="2800">
                <a:latin typeface="Times Roman"/>
                <a:ea typeface="Times Roman"/>
                <a:cs typeface="Times Roman"/>
                <a:sym typeface="Times Roman"/>
              </a:defRPr>
            </a:pPr>
            <a:r>
              <a:t>Less severe but more common — represents nutrient levels that are:</a:t>
            </a:r>
          </a:p>
          <a:p>
            <a:pPr defTabSz="457200">
              <a:spcBef>
                <a:spcPts val="1200"/>
              </a:spcBef>
              <a:defRPr sz="2800">
                <a:latin typeface="Times Roman"/>
                <a:ea typeface="Times Roman"/>
                <a:cs typeface="Times Roman"/>
                <a:sym typeface="Times Roman"/>
              </a:defRPr>
            </a:pPr>
            <a:r>
              <a:t>• Below optimal physiologic requirements</a:t>
            </a:r>
            <a:br/>
            <a:r>
              <a:t>• </a:t>
            </a:r>
            <a:r>
              <a:rPr b="1"/>
              <a:t>Not low enough to cause diagnosable disease</a:t>
            </a:r>
          </a:p>
          <a:p>
            <a:pPr defTabSz="457200">
              <a:spcBef>
                <a:spcPts val="1200"/>
              </a:spcBef>
              <a:defRPr sz="2800">
                <a:latin typeface="Times Roman"/>
                <a:ea typeface="Times Roman"/>
                <a:cs typeface="Times Roman"/>
                <a:sym typeface="Times Roman"/>
              </a:defRPr>
            </a:pPr>
            <a:r>
              <a:t>However, insufficiency still produces functional impairment:</a:t>
            </a:r>
          </a:p>
          <a:p>
            <a:pPr defTabSz="457200">
              <a:spcBef>
                <a:spcPts val="1200"/>
              </a:spcBef>
              <a:defRPr sz="2800">
                <a:latin typeface="Times Roman"/>
                <a:ea typeface="Times Roman"/>
                <a:cs typeface="Times Roman"/>
                <a:sym typeface="Times Roman"/>
              </a:defRPr>
            </a:pPr>
            <a:r>
              <a:t>• Fatigue</a:t>
            </a:r>
            <a:br/>
            <a:r>
              <a:t>• Reduced stress tolerance</a:t>
            </a:r>
            <a:br/>
            <a:r>
              <a:t>• Brain fog and low mood</a:t>
            </a:r>
            <a:br/>
            <a:r>
              <a:t>• Frequent infections</a:t>
            </a:r>
            <a:br/>
            <a:r>
              <a:t>• Poor wound healing</a:t>
            </a:r>
            <a:br/>
            <a:r>
              <a:t>• Exercise intolerance</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4"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22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26" name="TextBox 6"/>
          <p:cNvSpPr txBox="1"/>
          <p:nvPr/>
        </p:nvSpPr>
        <p:spPr>
          <a:xfrm>
            <a:off x="1083118" y="384685"/>
            <a:ext cx="17634124"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Causes of Water-Soluble Vitamin Deficiency</a:t>
            </a:r>
          </a:p>
        </p:txBody>
      </p:sp>
      <p:sp>
        <p:nvSpPr>
          <p:cNvPr id="22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22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29" name="*Deficiency usually stems from one of five major mechanisms…"/>
          <p:cNvSpPr txBox="1"/>
          <p:nvPr/>
        </p:nvSpPr>
        <p:spPr>
          <a:xfrm>
            <a:off x="895187" y="3557732"/>
            <a:ext cx="6070222" cy="664188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3300">
                <a:latin typeface="Times Roman"/>
                <a:ea typeface="Times Roman"/>
                <a:cs typeface="Times Roman"/>
                <a:sym typeface="Times Roman"/>
              </a:defRPr>
            </a:pPr>
            <a:r>
              <a:t>*Deficiency usually stems from </a:t>
            </a:r>
            <a:r>
              <a:rPr b="1"/>
              <a:t>one of five major mechanisms</a:t>
            </a:r>
            <a:endParaRPr b="1"/>
          </a:p>
          <a:p>
            <a:pPr defTabSz="457200">
              <a:defRPr b="1" sz="1900">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1. Inadequate Intake</a:t>
            </a:r>
          </a:p>
          <a:p>
            <a:pPr defTabSz="457200">
              <a:spcBef>
                <a:spcPts val="1200"/>
              </a:spcBef>
              <a:defRPr sz="1900">
                <a:latin typeface="Times Roman"/>
                <a:ea typeface="Times Roman"/>
                <a:cs typeface="Times Roman"/>
                <a:sym typeface="Times Roman"/>
              </a:defRPr>
            </a:pPr>
            <a:r>
              <a:t>Modern ultra-processed diets frequently lack whole foods required for B-vitamin intake.</a:t>
            </a:r>
          </a:p>
          <a:p>
            <a:pPr defTabSz="457200">
              <a:spcBef>
                <a:spcPts val="1200"/>
              </a:spcBef>
              <a:defRPr b="1" sz="1900">
                <a:latin typeface="Times Roman"/>
                <a:ea typeface="Times Roman"/>
                <a:cs typeface="Times Roman"/>
                <a:sym typeface="Times Roman"/>
              </a:defRPr>
            </a:pPr>
            <a:r>
              <a:t>High-risk diets include:</a:t>
            </a:r>
          </a:p>
          <a:p>
            <a:pPr defTabSz="457200">
              <a:spcBef>
                <a:spcPts val="1200"/>
              </a:spcBef>
              <a:defRPr sz="1900">
                <a:latin typeface="Times Roman"/>
                <a:ea typeface="Times Roman"/>
                <a:cs typeface="Times Roman"/>
                <a:sym typeface="Times Roman"/>
              </a:defRPr>
            </a:pPr>
            <a:r>
              <a:t>• Vegan / restrictive diets → </a:t>
            </a:r>
            <a:r>
              <a:rPr b="1"/>
              <a:t>B12 risk</a:t>
            </a:r>
            <a:br>
              <a:rPr b="1"/>
            </a:br>
            <a:r>
              <a:t>• Low produce intake → </a:t>
            </a:r>
            <a:r>
              <a:rPr b="1"/>
              <a:t>vitamin C &amp; folate risk</a:t>
            </a:r>
            <a:br>
              <a:rPr b="1"/>
            </a:br>
            <a:r>
              <a:t>• Heavily refined grains → </a:t>
            </a:r>
            <a:r>
              <a:rPr b="1"/>
              <a:t>B1, B2, B3 deficiency risk</a:t>
            </a:r>
          </a:p>
          <a:p>
            <a:pPr defTabSz="457200">
              <a:spcBef>
                <a:spcPts val="1400"/>
              </a:spcBef>
              <a:defRPr b="1" sz="1900">
                <a:latin typeface="Times Roman"/>
                <a:ea typeface="Times Roman"/>
                <a:cs typeface="Times Roman"/>
                <a:sym typeface="Times Roman"/>
              </a:defRPr>
            </a:pPr>
            <a:r>
              <a:t>2. Malabsorption</a:t>
            </a:r>
          </a:p>
          <a:p>
            <a:pPr defTabSz="457200">
              <a:spcBef>
                <a:spcPts val="1200"/>
              </a:spcBef>
              <a:defRPr sz="1900">
                <a:latin typeface="Times Roman"/>
                <a:ea typeface="Times Roman"/>
                <a:cs typeface="Times Roman"/>
                <a:sym typeface="Times Roman"/>
              </a:defRPr>
            </a:pPr>
            <a:r>
              <a:t>Absorption abnormalities dramatically increase deficiency risk, especially:</a:t>
            </a:r>
          </a:p>
          <a:p>
            <a:pPr defTabSz="457200">
              <a:spcBef>
                <a:spcPts val="1200"/>
              </a:spcBef>
              <a:defRPr sz="1900">
                <a:latin typeface="Times Roman"/>
                <a:ea typeface="Times Roman"/>
                <a:cs typeface="Times Roman"/>
                <a:sym typeface="Times Roman"/>
              </a:defRPr>
            </a:pPr>
            <a:r>
              <a:t>• Celiac disease</a:t>
            </a:r>
            <a:br/>
            <a:r>
              <a:t>• Crohn’s disease</a:t>
            </a:r>
            <a:br/>
            <a:r>
              <a:t>• Gastric bypass or bariatric surgery</a:t>
            </a:r>
            <a:br/>
            <a:r>
              <a:t>• Hypochlorhydria (low stomach acid)</a:t>
            </a:r>
          </a:p>
        </p:txBody>
      </p:sp>
      <p:sp>
        <p:nvSpPr>
          <p:cNvPr id="230" name="3. Alcohol Use…"/>
          <p:cNvSpPr txBox="1"/>
          <p:nvPr/>
        </p:nvSpPr>
        <p:spPr>
          <a:xfrm>
            <a:off x="7472992" y="3737990"/>
            <a:ext cx="5178786" cy="5247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3. Alcohol Use</a:t>
            </a:r>
          </a:p>
          <a:p>
            <a:pPr defTabSz="457200">
              <a:spcBef>
                <a:spcPts val="1200"/>
              </a:spcBef>
              <a:defRPr sz="2000">
                <a:latin typeface="Times Roman"/>
                <a:ea typeface="Times Roman"/>
                <a:cs typeface="Times Roman"/>
                <a:sym typeface="Times Roman"/>
              </a:defRPr>
            </a:pPr>
            <a:r>
              <a:t>Alcohol disrupts the absorption of:</a:t>
            </a:r>
          </a:p>
          <a:p>
            <a:pPr defTabSz="457200">
              <a:spcBef>
                <a:spcPts val="1200"/>
              </a:spcBef>
              <a:defRPr sz="2000">
                <a:latin typeface="Times Roman"/>
                <a:ea typeface="Times Roman"/>
                <a:cs typeface="Times Roman"/>
                <a:sym typeface="Times Roman"/>
              </a:defRPr>
            </a:pPr>
            <a:r>
              <a:t>• Thiamine (B1)</a:t>
            </a:r>
            <a:br/>
            <a:r>
              <a:t>• Folate (B9)</a:t>
            </a:r>
            <a:br/>
            <a:r>
              <a:t>• Pyridoxine (B6)</a:t>
            </a:r>
          </a:p>
          <a:p>
            <a:pPr defTabSz="457200">
              <a:spcBef>
                <a:spcPts val="1200"/>
              </a:spcBef>
              <a:defRPr sz="2000">
                <a:latin typeface="Times Roman"/>
                <a:ea typeface="Times Roman"/>
                <a:cs typeface="Times Roman"/>
                <a:sym typeface="Times Roman"/>
              </a:defRPr>
            </a:pPr>
          </a:p>
          <a:p>
            <a:pPr defTabSz="457200">
              <a:spcBef>
                <a:spcPts val="1400"/>
              </a:spcBef>
              <a:defRPr b="1" sz="2000">
                <a:latin typeface="Times Roman"/>
                <a:ea typeface="Times Roman"/>
                <a:cs typeface="Times Roman"/>
                <a:sym typeface="Times Roman"/>
              </a:defRPr>
            </a:pPr>
            <a:r>
              <a:t>4. Medication-Nutrient Depletion</a:t>
            </a:r>
          </a:p>
          <a:p>
            <a:pPr defTabSz="457200">
              <a:spcBef>
                <a:spcPts val="1400"/>
              </a:spcBef>
              <a:defRPr b="1" sz="14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graphicFrame>
        <p:nvGraphicFramePr>
          <p:cNvPr id="231" name="Table 1"/>
          <p:cNvGraphicFramePr/>
          <p:nvPr/>
        </p:nvGraphicFramePr>
        <p:xfrm>
          <a:off x="7532478" y="6821954"/>
          <a:ext cx="4612854" cy="229268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45189"/>
                <a:gridCol w="2067662"/>
              </a:tblGrid>
              <a:tr h="382113">
                <a:tc>
                  <a:txBody>
                    <a:bodyPr/>
                    <a:lstStyle/>
                    <a:p>
                      <a:pPr algn="ctr" defTabSz="457200">
                        <a:defRPr sz="1800"/>
                      </a:pPr>
                      <a:r>
                        <a:rPr b="1" sz="1900">
                          <a:latin typeface="Times Roman"/>
                          <a:ea typeface="Times Roman"/>
                          <a:cs typeface="Times Roman"/>
                          <a:sym typeface="Times Roman"/>
                        </a:rPr>
                        <a:t>Drug</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Depleted Vitamin</a:t>
                      </a:r>
                    </a:p>
                  </a:txBody>
                  <a:tcPr marL="12700" marR="12700" marT="12700" marB="12700" anchor="ctr" anchorCtr="0" horzOverflow="overflow"/>
                </a:tc>
              </a:tr>
              <a:tr h="382113">
                <a:tc>
                  <a:txBody>
                    <a:bodyPr/>
                    <a:lstStyle/>
                    <a:p>
                      <a:pPr algn="ctr" defTabSz="457200">
                        <a:defRPr sz="1800"/>
                      </a:pPr>
                      <a:r>
                        <a:rPr sz="1900">
                          <a:latin typeface="Times Roman"/>
                          <a:ea typeface="Times Roman"/>
                          <a:cs typeface="Times Roman"/>
                          <a:sym typeface="Times Roman"/>
                        </a:rPr>
                        <a:t>Metformin</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B12</a:t>
                      </a:r>
                    </a:p>
                  </a:txBody>
                  <a:tcPr marL="12700" marR="12700" marT="12700" marB="12700" anchor="ctr" anchorCtr="0" horzOverflow="overflow"/>
                </a:tc>
              </a:tr>
              <a:tr h="382113">
                <a:tc>
                  <a:txBody>
                    <a:bodyPr/>
                    <a:lstStyle/>
                    <a:p>
                      <a:pPr algn="ctr" defTabSz="457200">
                        <a:defRPr sz="1800"/>
                      </a:pPr>
                      <a:r>
                        <a:rPr sz="1900">
                          <a:latin typeface="Times Roman"/>
                          <a:ea typeface="Times Roman"/>
                          <a:cs typeface="Times Roman"/>
                          <a:sym typeface="Times Roman"/>
                        </a:rPr>
                        <a:t>Proton pump inhibitors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B12</a:t>
                      </a:r>
                    </a:p>
                  </a:txBody>
                  <a:tcPr marL="12700" marR="12700" marT="12700" marB="12700" anchor="ctr" anchorCtr="0" horzOverflow="overflow"/>
                </a:tc>
              </a:tr>
              <a:tr h="382113">
                <a:tc>
                  <a:txBody>
                    <a:bodyPr/>
                    <a:lstStyle/>
                    <a:p>
                      <a:pPr algn="ctr" defTabSz="457200">
                        <a:defRPr sz="1800"/>
                      </a:pPr>
                      <a:r>
                        <a:rPr sz="1900">
                          <a:latin typeface="Times Roman"/>
                          <a:ea typeface="Times Roman"/>
                          <a:cs typeface="Times Roman"/>
                          <a:sym typeface="Times Roman"/>
                        </a:rPr>
                        <a:t>Oral contraceptives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B6, folate</a:t>
                      </a:r>
                    </a:p>
                  </a:txBody>
                  <a:tcPr marL="12700" marR="12700" marT="12700" marB="12700" anchor="ctr" anchorCtr="0" horzOverflow="overflow"/>
                </a:tc>
              </a:tr>
              <a:tr h="382113">
                <a:tc>
                  <a:txBody>
                    <a:bodyPr/>
                    <a:lstStyle/>
                    <a:p>
                      <a:pPr algn="ctr" defTabSz="457200">
                        <a:defRPr sz="1800"/>
                      </a:pPr>
                      <a:r>
                        <a:rPr sz="1900">
                          <a:latin typeface="Times Roman"/>
                          <a:ea typeface="Times Roman"/>
                          <a:cs typeface="Times Roman"/>
                          <a:sym typeface="Times Roman"/>
                        </a:rPr>
                        <a:t>Isoniazid</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B6</a:t>
                      </a:r>
                    </a:p>
                  </a:txBody>
                  <a:tcPr marL="12700" marR="12700" marT="12700" marB="12700" anchor="ctr" anchorCtr="0" horzOverflow="overflow"/>
                </a:tc>
              </a:tr>
              <a:tr h="382113">
                <a:tc>
                  <a:txBody>
                    <a:bodyPr/>
                    <a:lstStyle/>
                    <a:p>
                      <a:pPr algn="ctr" defTabSz="457200">
                        <a:defRPr sz="1800"/>
                      </a:pPr>
                      <a:r>
                        <a:rPr sz="1900">
                          <a:latin typeface="Times Roman"/>
                          <a:ea typeface="Times Roman"/>
                          <a:cs typeface="Times Roman"/>
                          <a:sym typeface="Times Roman"/>
                        </a:rPr>
                        <a:t>Diuretics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Thiamine</a:t>
                      </a:r>
                    </a:p>
                  </a:txBody>
                  <a:tcPr marL="12700" marR="12700" marT="12700" marB="12700" anchor="ctr" anchorCtr="0" horzOverflow="overflow"/>
                </a:tc>
              </a:tr>
            </a:tbl>
          </a:graphicData>
        </a:graphic>
      </p:graphicFrame>
      <p:sp>
        <p:nvSpPr>
          <p:cNvPr id="232" name="5. Increased Physiologic Demand…"/>
          <p:cNvSpPr txBox="1"/>
          <p:nvPr/>
        </p:nvSpPr>
        <p:spPr>
          <a:xfrm>
            <a:off x="12712406" y="3715341"/>
            <a:ext cx="5178786" cy="25422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5. Increased Physiologic Demand</a:t>
            </a:r>
          </a:p>
          <a:p>
            <a:pPr defTabSz="457200">
              <a:spcBef>
                <a:spcPts val="1200"/>
              </a:spcBef>
              <a:defRPr sz="2000">
                <a:latin typeface="Times Roman"/>
                <a:ea typeface="Times Roman"/>
                <a:cs typeface="Times Roman"/>
                <a:sym typeface="Times Roman"/>
              </a:defRPr>
            </a:pPr>
            <a:r>
              <a:t>Needs rise during:</a:t>
            </a:r>
          </a:p>
          <a:p>
            <a:pPr defTabSz="457200">
              <a:spcBef>
                <a:spcPts val="1200"/>
              </a:spcBef>
              <a:defRPr sz="2000">
                <a:latin typeface="Times Roman"/>
                <a:ea typeface="Times Roman"/>
                <a:cs typeface="Times Roman"/>
                <a:sym typeface="Times Roman"/>
              </a:defRPr>
            </a:pPr>
            <a:r>
              <a:t>• Pregnancy → </a:t>
            </a:r>
            <a:r>
              <a:rPr b="1"/>
              <a:t>folate required for neural tube closure</a:t>
            </a:r>
            <a:br>
              <a:rPr b="1"/>
            </a:br>
            <a:r>
              <a:t>• Chronic stress</a:t>
            </a:r>
            <a:br/>
            <a:r>
              <a:t>• Recovery from illness</a:t>
            </a:r>
            <a:br/>
            <a:r>
              <a:t>• Athletic training</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6"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23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38" name="TextBox 6"/>
          <p:cNvSpPr txBox="1"/>
          <p:nvPr/>
        </p:nvSpPr>
        <p:spPr>
          <a:xfrm>
            <a:off x="720739" y="490068"/>
            <a:ext cx="17634124"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Mechanisms: How Water-Soluble Vitamin Deficiency Causes Symptoms</a:t>
            </a:r>
          </a:p>
        </p:txBody>
      </p:sp>
      <p:sp>
        <p:nvSpPr>
          <p:cNvPr id="23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40"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1" name="*Water-soluble vitamins support metabolic pathways at multiple points:…"/>
          <p:cNvSpPr txBox="1"/>
          <p:nvPr/>
        </p:nvSpPr>
        <p:spPr>
          <a:xfrm>
            <a:off x="759297" y="3738923"/>
            <a:ext cx="4128445" cy="6453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*Water-soluble vitamins support </a:t>
            </a:r>
            <a:r>
              <a:rPr b="1"/>
              <a:t>metabolic pathways</a:t>
            </a:r>
            <a:r>
              <a:t> at multiple points:</a:t>
            </a:r>
          </a:p>
          <a:p>
            <a:pPr defTabSz="457200">
              <a:spcBef>
                <a:spcPts val="1400"/>
              </a:spcBef>
              <a:defRPr b="1" sz="2000">
                <a:latin typeface="Times Roman"/>
                <a:ea typeface="Times Roman"/>
                <a:cs typeface="Times Roman"/>
                <a:sym typeface="Times Roman"/>
              </a:defRPr>
            </a:pPr>
          </a:p>
          <a:p>
            <a:pPr defTabSz="457200">
              <a:spcBef>
                <a:spcPts val="1400"/>
              </a:spcBef>
              <a:defRPr b="1" sz="2000">
                <a:latin typeface="Times Roman"/>
                <a:ea typeface="Times Roman"/>
                <a:cs typeface="Times Roman"/>
                <a:sym typeface="Times Roman"/>
              </a:defRPr>
            </a:pPr>
            <a:r>
              <a:t>ATP FAILURE</a:t>
            </a:r>
          </a:p>
          <a:p>
            <a:pPr defTabSz="457200">
              <a:spcBef>
                <a:spcPts val="1200"/>
              </a:spcBef>
              <a:defRPr sz="2000">
                <a:latin typeface="Times Roman"/>
                <a:ea typeface="Times Roman"/>
                <a:cs typeface="Times Roman"/>
                <a:sym typeface="Times Roman"/>
              </a:defRPr>
            </a:pPr>
            <a:r>
              <a:t>B-vitamins serve as cofactors for all energy pathways.</a:t>
            </a:r>
          </a:p>
          <a:p>
            <a:pPr defTabSz="457200">
              <a:spcBef>
                <a:spcPts val="1200"/>
              </a:spcBef>
              <a:defRPr sz="2000">
                <a:latin typeface="Times Roman"/>
                <a:ea typeface="Times Roman"/>
                <a:cs typeface="Times Roman"/>
                <a:sym typeface="Times Roman"/>
              </a:defRPr>
            </a:pPr>
            <a:r>
              <a:t>Deficiency →</a:t>
            </a:r>
            <a:br/>
            <a:r>
              <a:t>➡ blocked glucose oxidation</a:t>
            </a:r>
            <a:br/>
            <a:r>
              <a:t>➡ stagnant ETC electron flow</a:t>
            </a:r>
            <a:br/>
            <a:r>
              <a:t>➡ diminished ATP</a:t>
            </a:r>
          </a:p>
          <a:p>
            <a:pPr defTabSz="457200">
              <a:spcBef>
                <a:spcPts val="1200"/>
              </a:spcBef>
              <a:defRPr sz="2000">
                <a:latin typeface="Times Roman"/>
                <a:ea typeface="Times Roman"/>
                <a:cs typeface="Times Roman"/>
                <a:sym typeface="Times Roman"/>
              </a:defRPr>
            </a:pPr>
            <a:r>
              <a:t>Symptoms:</a:t>
            </a:r>
          </a:p>
          <a:p>
            <a:pPr defTabSz="457200">
              <a:spcBef>
                <a:spcPts val="1200"/>
              </a:spcBef>
              <a:defRPr sz="2000">
                <a:latin typeface="Times Roman"/>
                <a:ea typeface="Times Roman"/>
                <a:cs typeface="Times Roman"/>
                <a:sym typeface="Times Roman"/>
              </a:defRPr>
            </a:pPr>
            <a:r>
              <a:t>• Fatigue</a:t>
            </a:r>
            <a:br/>
            <a:r>
              <a:t>• Exercise intolerance</a:t>
            </a:r>
            <a:br/>
            <a:r>
              <a:t>• Muscle weakness</a:t>
            </a:r>
          </a:p>
        </p:txBody>
      </p:sp>
      <p:sp>
        <p:nvSpPr>
          <p:cNvPr id="242" name="NEUROTRANSMITTER DECLINE…"/>
          <p:cNvSpPr txBox="1"/>
          <p:nvPr/>
        </p:nvSpPr>
        <p:spPr>
          <a:xfrm>
            <a:off x="5261830" y="3889242"/>
            <a:ext cx="3709538" cy="54378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NEUROTRANSMITTER DECLINE</a:t>
            </a:r>
          </a:p>
          <a:p>
            <a:pPr defTabSz="457200">
              <a:spcBef>
                <a:spcPts val="1200"/>
              </a:spcBef>
              <a:defRPr sz="2000">
                <a:latin typeface="Times Roman"/>
                <a:ea typeface="Times Roman"/>
                <a:cs typeface="Times Roman"/>
                <a:sym typeface="Times Roman"/>
              </a:defRPr>
            </a:pPr>
            <a:r>
              <a:t>Vitamin B6, B12, thiamine, and folate regulate synthesis of:</a:t>
            </a:r>
          </a:p>
          <a:p>
            <a:pPr defTabSz="457200">
              <a:spcBef>
                <a:spcPts val="1200"/>
              </a:spcBef>
              <a:defRPr sz="2000">
                <a:latin typeface="Times Roman"/>
                <a:ea typeface="Times Roman"/>
                <a:cs typeface="Times Roman"/>
                <a:sym typeface="Times Roman"/>
              </a:defRPr>
            </a:pPr>
            <a:r>
              <a:t>• Dopamine</a:t>
            </a:r>
            <a:br/>
            <a:r>
              <a:t>• Serotonin</a:t>
            </a:r>
            <a:br/>
            <a:r>
              <a:t>• GABA</a:t>
            </a:r>
          </a:p>
          <a:p>
            <a:pPr defTabSz="457200">
              <a:spcBef>
                <a:spcPts val="1200"/>
              </a:spcBef>
              <a:defRPr sz="2000">
                <a:latin typeface="Times Roman"/>
                <a:ea typeface="Times Roman"/>
                <a:cs typeface="Times Roman"/>
                <a:sym typeface="Times Roman"/>
              </a:defRPr>
            </a:pPr>
            <a:r>
              <a:t>Deficiency →</a:t>
            </a:r>
            <a:br/>
            <a:r>
              <a:t>➡ decreased neurotransmitter production</a:t>
            </a:r>
            <a:br/>
            <a:r>
              <a:t>➡ impaired myelin maintenance</a:t>
            </a:r>
          </a:p>
          <a:p>
            <a:pPr defTabSz="457200">
              <a:spcBef>
                <a:spcPts val="1200"/>
              </a:spcBef>
              <a:defRPr sz="2000">
                <a:latin typeface="Times Roman"/>
                <a:ea typeface="Times Roman"/>
                <a:cs typeface="Times Roman"/>
                <a:sym typeface="Times Roman"/>
              </a:defRPr>
            </a:pPr>
            <a:r>
              <a:t>Symptoms:</a:t>
            </a:r>
          </a:p>
          <a:p>
            <a:pPr defTabSz="457200">
              <a:spcBef>
                <a:spcPts val="1200"/>
              </a:spcBef>
              <a:defRPr sz="2000">
                <a:latin typeface="Times Roman"/>
                <a:ea typeface="Times Roman"/>
                <a:cs typeface="Times Roman"/>
                <a:sym typeface="Times Roman"/>
              </a:defRPr>
            </a:pPr>
            <a:r>
              <a:t>• Depression</a:t>
            </a:r>
            <a:br/>
            <a:r>
              <a:t>• Brain fog</a:t>
            </a:r>
            <a:br/>
            <a:r>
              <a:t>• Neuropathy</a:t>
            </a:r>
          </a:p>
        </p:txBody>
      </p:sp>
      <p:sp>
        <p:nvSpPr>
          <p:cNvPr id="243" name="IMPAIRED ERYTHROPOIESIS…"/>
          <p:cNvSpPr txBox="1"/>
          <p:nvPr/>
        </p:nvSpPr>
        <p:spPr>
          <a:xfrm>
            <a:off x="9571942" y="3889242"/>
            <a:ext cx="3961242" cy="37614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IMPAIRED ERYTHROPOIESIS</a:t>
            </a:r>
          </a:p>
          <a:p>
            <a:pPr defTabSz="457200">
              <a:spcBef>
                <a:spcPts val="1200"/>
              </a:spcBef>
              <a:defRPr sz="2000">
                <a:latin typeface="Times Roman"/>
                <a:ea typeface="Times Roman"/>
                <a:cs typeface="Times Roman"/>
                <a:sym typeface="Times Roman"/>
              </a:defRPr>
            </a:pPr>
            <a:r>
              <a:t>Folate and B12 regulate DNA synthesis of red blood cells.</a:t>
            </a:r>
          </a:p>
          <a:p>
            <a:pPr defTabSz="457200">
              <a:spcBef>
                <a:spcPts val="1200"/>
              </a:spcBef>
              <a:defRPr sz="2000">
                <a:latin typeface="Times Roman"/>
                <a:ea typeface="Times Roman"/>
                <a:cs typeface="Times Roman"/>
                <a:sym typeface="Times Roman"/>
              </a:defRPr>
            </a:pPr>
            <a:r>
              <a:t>Deficiency →</a:t>
            </a:r>
            <a:br/>
            <a:r>
              <a:t>➡ anemia</a:t>
            </a:r>
            <a:br/>
            <a:r>
              <a:t>➡ reduced oxygen delivery</a:t>
            </a:r>
          </a:p>
          <a:p>
            <a:pPr defTabSz="457200">
              <a:spcBef>
                <a:spcPts val="1200"/>
              </a:spcBef>
              <a:defRPr sz="2000">
                <a:latin typeface="Times Roman"/>
                <a:ea typeface="Times Roman"/>
                <a:cs typeface="Times Roman"/>
                <a:sym typeface="Times Roman"/>
              </a:defRPr>
            </a:pPr>
            <a:r>
              <a:t>Symptoms:</a:t>
            </a:r>
          </a:p>
          <a:p>
            <a:pPr defTabSz="457200">
              <a:spcBef>
                <a:spcPts val="1200"/>
              </a:spcBef>
              <a:defRPr sz="2000">
                <a:latin typeface="Times Roman"/>
                <a:ea typeface="Times Roman"/>
                <a:cs typeface="Times Roman"/>
                <a:sym typeface="Times Roman"/>
              </a:defRPr>
            </a:pPr>
            <a:r>
              <a:t>• Fatigue</a:t>
            </a:r>
            <a:br/>
            <a:r>
              <a:t>• Pallor</a:t>
            </a:r>
            <a:br/>
            <a:r>
              <a:t>• Dizziness</a:t>
            </a:r>
          </a:p>
        </p:txBody>
      </p:sp>
      <p:sp>
        <p:nvSpPr>
          <p:cNvPr id="244" name="CONNECTIVE TISSUE FRAGILITY (Vitamin C)…"/>
          <p:cNvSpPr txBox="1"/>
          <p:nvPr/>
        </p:nvSpPr>
        <p:spPr>
          <a:xfrm>
            <a:off x="13832430" y="3911891"/>
            <a:ext cx="3961242" cy="43710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CONNECTIVE TISSUE FRAGILITY (Vitamin C)</a:t>
            </a:r>
          </a:p>
          <a:p>
            <a:pPr defTabSz="457200">
              <a:spcBef>
                <a:spcPts val="1200"/>
              </a:spcBef>
              <a:defRPr sz="2000">
                <a:latin typeface="Times Roman"/>
                <a:ea typeface="Times Roman"/>
                <a:cs typeface="Times Roman"/>
                <a:sym typeface="Times Roman"/>
              </a:defRPr>
            </a:pPr>
            <a:r>
              <a:t>Vitamin C enables collagen cross-linking.</a:t>
            </a:r>
          </a:p>
          <a:p>
            <a:pPr defTabSz="457200">
              <a:spcBef>
                <a:spcPts val="1200"/>
              </a:spcBef>
              <a:defRPr sz="2000">
                <a:latin typeface="Times Roman"/>
                <a:ea typeface="Times Roman"/>
                <a:cs typeface="Times Roman"/>
                <a:sym typeface="Times Roman"/>
              </a:defRPr>
            </a:pPr>
            <a:r>
              <a:t>Deficiency →</a:t>
            </a:r>
            <a:br/>
            <a:r>
              <a:t>➡ capillary fragility</a:t>
            </a:r>
            <a:br/>
            <a:r>
              <a:t>➡ defective tissue healing</a:t>
            </a:r>
          </a:p>
          <a:p>
            <a:pPr defTabSz="457200">
              <a:spcBef>
                <a:spcPts val="1200"/>
              </a:spcBef>
              <a:defRPr sz="2000">
                <a:latin typeface="Times Roman"/>
                <a:ea typeface="Times Roman"/>
                <a:cs typeface="Times Roman"/>
                <a:sym typeface="Times Roman"/>
              </a:defRPr>
            </a:pPr>
            <a:r>
              <a:t>Symptoms:</a:t>
            </a:r>
          </a:p>
          <a:p>
            <a:pPr defTabSz="457200">
              <a:spcBef>
                <a:spcPts val="1200"/>
              </a:spcBef>
              <a:defRPr sz="2000">
                <a:latin typeface="Times Roman"/>
                <a:ea typeface="Times Roman"/>
                <a:cs typeface="Times Roman"/>
                <a:sym typeface="Times Roman"/>
              </a:defRPr>
            </a:pPr>
            <a:r>
              <a:t>• Bleeding gums</a:t>
            </a:r>
            <a:br/>
            <a:r>
              <a:t>• Slow wound healing</a:t>
            </a:r>
            <a:br/>
            <a:r>
              <a:t>• Joint pain</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6"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2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48" name="TextBox 6"/>
          <p:cNvSpPr txBox="1"/>
          <p:nvPr/>
        </p:nvSpPr>
        <p:spPr>
          <a:xfrm>
            <a:off x="788685" y="472542"/>
            <a:ext cx="17634124" cy="231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82" sz="7900">
                <a:solidFill>
                  <a:srgbClr val="FFFFFF"/>
                </a:solidFill>
                <a:latin typeface="Poppins"/>
                <a:ea typeface="Poppins"/>
                <a:cs typeface="Poppins"/>
                <a:sym typeface="Poppins"/>
              </a:defRPr>
            </a:lvl1pPr>
          </a:lstStyle>
          <a:p>
            <a:pPr/>
            <a:r>
              <a:t>Clinical Symptom Cluster Patterns</a:t>
            </a:r>
          </a:p>
        </p:txBody>
      </p:sp>
      <p:sp>
        <p:nvSpPr>
          <p:cNvPr id="2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50"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251" name="Table 1"/>
          <p:cNvGraphicFramePr/>
          <p:nvPr/>
        </p:nvGraphicFramePr>
        <p:xfrm>
          <a:off x="1810479" y="3680605"/>
          <a:ext cx="14667042" cy="617540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041626"/>
                <a:gridCol w="6446383"/>
                <a:gridCol w="3179030"/>
              </a:tblGrid>
              <a:tr h="1106575">
                <a:tc>
                  <a:txBody>
                    <a:bodyPr/>
                    <a:lstStyle/>
                    <a:p>
                      <a:pPr algn="ctr" defTabSz="457200">
                        <a:defRPr sz="1800"/>
                      </a:pPr>
                      <a:r>
                        <a:rPr b="1" sz="3000">
                          <a:latin typeface="Times Roman"/>
                          <a:ea typeface="Times Roman"/>
                          <a:cs typeface="Times Roman"/>
                          <a:sym typeface="Times Roman"/>
                        </a:rPr>
                        <a:t>Body System</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Symptoms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Likely Nutrient</a:t>
                      </a:r>
                    </a:p>
                  </a:txBody>
                  <a:tcPr marL="12700" marR="12700" marT="12700" marB="12700" anchor="ctr" anchorCtr="0" horzOverflow="overflow"/>
                </a:tc>
              </a:tr>
              <a:tr h="713919">
                <a:tc>
                  <a:txBody>
                    <a:bodyPr/>
                    <a:lstStyle/>
                    <a:p>
                      <a:pPr algn="ctr" defTabSz="457200">
                        <a:defRPr sz="1800"/>
                      </a:pPr>
                      <a:r>
                        <a:rPr b="1" sz="3000">
                          <a:latin typeface="Times Roman"/>
                          <a:ea typeface="Times Roman"/>
                          <a:cs typeface="Times Roman"/>
                          <a:sym typeface="Times Roman"/>
                        </a:rPr>
                        <a:t>Energy</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Fatigue, weakness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B1, B2, B3, B5</a:t>
                      </a:r>
                    </a:p>
                  </a:txBody>
                  <a:tcPr marL="12700" marR="12700" marT="12700" marB="12700" anchor="ctr" anchorCtr="0" horzOverflow="overflow"/>
                </a:tc>
              </a:tr>
              <a:tr h="1106575">
                <a:tc>
                  <a:txBody>
                    <a:bodyPr/>
                    <a:lstStyle/>
                    <a:p>
                      <a:pPr algn="ctr" defTabSz="457200">
                        <a:defRPr sz="1800"/>
                      </a:pPr>
                      <a:r>
                        <a:rPr b="1" sz="3000">
                          <a:latin typeface="Times Roman"/>
                          <a:ea typeface="Times Roman"/>
                          <a:cs typeface="Times Roman"/>
                          <a:sym typeface="Times Roman"/>
                        </a:rPr>
                        <a:t>Neurologic</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Paresthesia, depression, confusion</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B1, B6, B12</a:t>
                      </a:r>
                    </a:p>
                  </a:txBody>
                  <a:tcPr marL="12700" marR="12700" marT="12700" marB="12700" anchor="ctr" anchorCtr="0" horzOverflow="overflow"/>
                </a:tc>
              </a:tr>
              <a:tr h="713919">
                <a:tc>
                  <a:txBody>
                    <a:bodyPr/>
                    <a:lstStyle/>
                    <a:p>
                      <a:pPr algn="ctr" defTabSz="457200">
                        <a:defRPr sz="1800"/>
                      </a:pPr>
                      <a:r>
                        <a:rPr b="1" sz="3000">
                          <a:latin typeface="Times Roman"/>
                          <a:ea typeface="Times Roman"/>
                          <a:cs typeface="Times Roman"/>
                          <a:sym typeface="Times Roman"/>
                        </a:rPr>
                        <a:t>Hematologic</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Anemia, pallor</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B6, B9, B12</a:t>
                      </a:r>
                    </a:p>
                  </a:txBody>
                  <a:tcPr marL="12700" marR="12700" marT="12700" marB="12700" anchor="ctr" anchorCtr="0" horzOverflow="overflow"/>
                </a:tc>
              </a:tr>
              <a:tr h="713919">
                <a:tc>
                  <a:txBody>
                    <a:bodyPr/>
                    <a:lstStyle/>
                    <a:p>
                      <a:pPr algn="ctr" defTabSz="457200">
                        <a:defRPr sz="1800"/>
                      </a:pPr>
                      <a:r>
                        <a:rPr b="1" sz="3000">
                          <a:latin typeface="Times Roman"/>
                          <a:ea typeface="Times Roman"/>
                          <a:cs typeface="Times Roman"/>
                          <a:sym typeface="Times Roman"/>
                        </a:rPr>
                        <a:t>Skin / Mucosa</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Cheilitis, dermatitis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B2, B3, biotin</a:t>
                      </a:r>
                    </a:p>
                  </a:txBody>
                  <a:tcPr marL="12700" marR="12700" marT="12700" marB="12700" anchor="ctr" anchorCtr="0" horzOverflow="overflow"/>
                </a:tc>
              </a:tr>
              <a:tr h="713919">
                <a:tc>
                  <a:txBody>
                    <a:bodyPr/>
                    <a:lstStyle/>
                    <a:p>
                      <a:pPr algn="ctr" defTabSz="457200">
                        <a:defRPr sz="1800"/>
                      </a:pPr>
                      <a:r>
                        <a:rPr b="1" sz="3000">
                          <a:latin typeface="Times Roman"/>
                          <a:ea typeface="Times Roman"/>
                          <a:cs typeface="Times Roman"/>
                          <a:sym typeface="Times Roman"/>
                        </a:rPr>
                        <a:t>Immune / Healing</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Bleeding gums, slow repair</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Vitamin C</a:t>
                      </a:r>
                    </a:p>
                  </a:txBody>
                  <a:tcPr marL="12700" marR="12700" marT="12700" marB="12700" anchor="ctr" anchorCtr="0" horzOverflow="overflow"/>
                </a:tc>
              </a:tr>
              <a:tr h="1106575">
                <a:tc>
                  <a:txBody>
                    <a:bodyPr/>
                    <a:lstStyle/>
                    <a:p>
                      <a:pPr algn="ctr" defTabSz="457200">
                        <a:defRPr sz="1800"/>
                      </a:pPr>
                      <a:r>
                        <a:rPr b="1" sz="3000">
                          <a:latin typeface="Times Roman"/>
                          <a:ea typeface="Times Roman"/>
                          <a:cs typeface="Times Roman"/>
                          <a:sym typeface="Times Roman"/>
                        </a:rPr>
                        <a:t>Pregnancy complications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Neural tube defects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Folate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3"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25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55" name="TextBox 6"/>
          <p:cNvSpPr txBox="1"/>
          <p:nvPr/>
        </p:nvSpPr>
        <p:spPr>
          <a:xfrm>
            <a:off x="879280" y="1260123"/>
            <a:ext cx="17634124"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Individual Deficiency Examples</a:t>
            </a:r>
          </a:p>
        </p:txBody>
      </p:sp>
      <p:sp>
        <p:nvSpPr>
          <p:cNvPr id="2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5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58" name="Vitamin B1 – Thiamine…"/>
          <p:cNvSpPr txBox="1"/>
          <p:nvPr/>
        </p:nvSpPr>
        <p:spPr>
          <a:xfrm>
            <a:off x="628799" y="3738924"/>
            <a:ext cx="4128449" cy="5163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Vitamin B1 – Thiamine</a:t>
            </a:r>
          </a:p>
          <a:p>
            <a:pPr defTabSz="457200">
              <a:spcBef>
                <a:spcPts val="1200"/>
              </a:spcBef>
              <a:defRPr b="1" sz="2800">
                <a:latin typeface="Times Roman"/>
                <a:ea typeface="Times Roman"/>
                <a:cs typeface="Times Roman"/>
                <a:sym typeface="Times Roman"/>
              </a:defRPr>
            </a:pPr>
            <a:r>
              <a:t>Mechanism:</a:t>
            </a:r>
            <a:r>
              <a:rPr b="0"/>
              <a:t> Blocks acetyl-CoA formation → disrupts TCA cycle</a:t>
            </a:r>
            <a:br>
              <a:rPr b="0"/>
            </a:br>
            <a:r>
              <a:t>Symptoms:</a:t>
            </a:r>
            <a:br/>
            <a:r>
              <a:rPr b="0"/>
              <a:t>• Neuropathy</a:t>
            </a:r>
            <a:br>
              <a:rPr b="0"/>
            </a:br>
            <a:r>
              <a:rPr b="0"/>
              <a:t>• Cardiomyopathy</a:t>
            </a:r>
            <a:br>
              <a:rPr b="0"/>
            </a:br>
            <a:r>
              <a:rPr b="0"/>
              <a:t>• Confusion, memory loss</a:t>
            </a:r>
          </a:p>
          <a:p>
            <a:pPr defTabSz="457200">
              <a:spcBef>
                <a:spcPts val="1200"/>
              </a:spcBef>
              <a:defRPr b="1" sz="2800">
                <a:latin typeface="Times Roman"/>
                <a:ea typeface="Times Roman"/>
                <a:cs typeface="Times Roman"/>
                <a:sym typeface="Times Roman"/>
              </a:defRPr>
            </a:pPr>
            <a:r>
              <a:t>Treatment:</a:t>
            </a:r>
            <a:br/>
            <a:r>
              <a:rPr b="0"/>
              <a:t>High-dose oral or IV thiamine</a:t>
            </a:r>
          </a:p>
        </p:txBody>
      </p:sp>
      <p:sp>
        <p:nvSpPr>
          <p:cNvPr id="259" name="Vitamin B3 – Niacin…"/>
          <p:cNvSpPr txBox="1"/>
          <p:nvPr/>
        </p:nvSpPr>
        <p:spPr>
          <a:xfrm>
            <a:off x="4956073" y="3738924"/>
            <a:ext cx="3709540" cy="51634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Vitamin B3 – Niacin</a:t>
            </a:r>
          </a:p>
          <a:p>
            <a:pPr defTabSz="457200">
              <a:spcBef>
                <a:spcPts val="1200"/>
              </a:spcBef>
              <a:defRPr b="1" sz="2800">
                <a:latin typeface="Times Roman"/>
                <a:ea typeface="Times Roman"/>
                <a:cs typeface="Times Roman"/>
                <a:sym typeface="Times Roman"/>
              </a:defRPr>
            </a:pPr>
            <a:r>
              <a:t>Mechanism:</a:t>
            </a:r>
            <a:r>
              <a:rPr b="0"/>
              <a:t> Eliminates NAD/NADP → halts redox metabolism</a:t>
            </a:r>
            <a:br>
              <a:rPr b="0"/>
            </a:br>
            <a:r>
              <a:t>Symptoms:</a:t>
            </a:r>
            <a:r>
              <a:rPr b="0"/>
              <a:t> 3 D’s</a:t>
            </a:r>
            <a:br>
              <a:rPr b="0"/>
            </a:br>
            <a:r>
              <a:rPr b="0"/>
              <a:t>• Dermatitis</a:t>
            </a:r>
            <a:br>
              <a:rPr b="0"/>
            </a:br>
            <a:r>
              <a:rPr b="0"/>
              <a:t>• Diarrhea</a:t>
            </a:r>
            <a:br>
              <a:rPr b="0"/>
            </a:br>
            <a:r>
              <a:rPr b="0"/>
              <a:t>• Dementia</a:t>
            </a:r>
          </a:p>
          <a:p>
            <a:pPr defTabSz="457200">
              <a:spcBef>
                <a:spcPts val="1200"/>
              </a:spcBef>
              <a:defRPr b="1" sz="2800">
                <a:latin typeface="Times Roman"/>
                <a:ea typeface="Times Roman"/>
                <a:cs typeface="Times Roman"/>
                <a:sym typeface="Times Roman"/>
              </a:defRPr>
            </a:pPr>
            <a:r>
              <a:t>Treatment:</a:t>
            </a:r>
            <a:br/>
            <a:r>
              <a:rPr b="0"/>
              <a:t>Dietary replacement or supplementation</a:t>
            </a:r>
          </a:p>
        </p:txBody>
      </p:sp>
      <p:sp>
        <p:nvSpPr>
          <p:cNvPr id="260" name="Vitamin B12…"/>
          <p:cNvSpPr txBox="1"/>
          <p:nvPr/>
        </p:nvSpPr>
        <p:spPr>
          <a:xfrm>
            <a:off x="9202639" y="3689222"/>
            <a:ext cx="3961239" cy="573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Vitamin B12</a:t>
            </a:r>
          </a:p>
          <a:p>
            <a:pPr defTabSz="457200">
              <a:spcBef>
                <a:spcPts val="1200"/>
              </a:spcBef>
              <a:defRPr b="1" sz="2800">
                <a:latin typeface="Times Roman"/>
                <a:ea typeface="Times Roman"/>
                <a:cs typeface="Times Roman"/>
                <a:sym typeface="Times Roman"/>
              </a:defRPr>
            </a:pPr>
            <a:r>
              <a:t>Mechanism:</a:t>
            </a:r>
            <a:r>
              <a:rPr b="0"/>
              <a:t> Impairs methylation and myelin maintenance</a:t>
            </a:r>
            <a:br>
              <a:rPr b="0"/>
            </a:br>
            <a:r>
              <a:t>Symptoms:</a:t>
            </a:r>
            <a:br/>
            <a:r>
              <a:rPr b="0"/>
              <a:t>• Dementia-like symptoms</a:t>
            </a:r>
            <a:br>
              <a:rPr b="0"/>
            </a:br>
            <a:r>
              <a:rPr b="0"/>
              <a:t>• Neuropathy</a:t>
            </a:r>
            <a:br>
              <a:rPr b="0"/>
            </a:br>
            <a:r>
              <a:rPr b="0"/>
              <a:t>• Megaloblastic anemia</a:t>
            </a:r>
          </a:p>
          <a:p>
            <a:pPr defTabSz="457200">
              <a:spcBef>
                <a:spcPts val="1200"/>
              </a:spcBef>
              <a:defRPr b="1" sz="2800">
                <a:latin typeface="Times Roman"/>
                <a:ea typeface="Times Roman"/>
                <a:cs typeface="Times Roman"/>
                <a:sym typeface="Times Roman"/>
              </a:defRPr>
            </a:pPr>
            <a:r>
              <a:t>Treatment</a:t>
            </a:r>
          </a:p>
          <a:p>
            <a:pPr defTabSz="457200">
              <a:spcBef>
                <a:spcPts val="1200"/>
              </a:spcBef>
              <a:defRPr sz="2800">
                <a:latin typeface="Times Roman"/>
                <a:ea typeface="Times Roman"/>
                <a:cs typeface="Times Roman"/>
                <a:sym typeface="Times Roman"/>
              </a:defRPr>
            </a:pPr>
            <a:r>
              <a:t>• Oral or IM B12 supplementation, lifelong in malabsorption cases</a:t>
            </a:r>
          </a:p>
        </p:txBody>
      </p:sp>
      <p:sp>
        <p:nvSpPr>
          <p:cNvPr id="261" name="Vitamin C…"/>
          <p:cNvSpPr txBox="1"/>
          <p:nvPr/>
        </p:nvSpPr>
        <p:spPr>
          <a:xfrm>
            <a:off x="13679718" y="3825940"/>
            <a:ext cx="3961239" cy="5146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Vitamin C</a:t>
            </a:r>
          </a:p>
          <a:p>
            <a:pPr defTabSz="457200">
              <a:spcBef>
                <a:spcPts val="1200"/>
              </a:spcBef>
              <a:defRPr b="1" sz="2800">
                <a:latin typeface="Times Roman"/>
                <a:ea typeface="Times Roman"/>
                <a:cs typeface="Times Roman"/>
                <a:sym typeface="Times Roman"/>
              </a:defRPr>
            </a:pPr>
            <a:r>
              <a:t>Mechanism:</a:t>
            </a:r>
            <a:r>
              <a:rPr b="0"/>
              <a:t> Failed collagen synthesis</a:t>
            </a:r>
            <a:br>
              <a:rPr b="0"/>
            </a:br>
            <a:r>
              <a:t>Symptoms:</a:t>
            </a:r>
            <a:br/>
            <a:r>
              <a:rPr b="0"/>
              <a:t>• Scurvy</a:t>
            </a:r>
            <a:br>
              <a:rPr b="0"/>
            </a:br>
            <a:r>
              <a:rPr b="0"/>
              <a:t>• Gingival hemorrhage</a:t>
            </a:r>
            <a:br>
              <a:rPr b="0"/>
            </a:br>
            <a:r>
              <a:rPr b="0"/>
              <a:t>• Poor immune resilience</a:t>
            </a:r>
          </a:p>
          <a:p>
            <a:pPr defTabSz="457200">
              <a:spcBef>
                <a:spcPts val="1200"/>
              </a:spcBef>
              <a:defRPr b="1" sz="2800">
                <a:latin typeface="Times Roman"/>
                <a:ea typeface="Times Roman"/>
                <a:cs typeface="Times Roman"/>
                <a:sym typeface="Times Roman"/>
              </a:defRPr>
            </a:pPr>
            <a:r>
              <a:t>Treatment:</a:t>
            </a:r>
            <a:br/>
            <a:r>
              <a:rPr b="0"/>
              <a:t>Oral vitamin C + dietary fruits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26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65" name="TextBox 6"/>
          <p:cNvSpPr txBox="1"/>
          <p:nvPr/>
        </p:nvSpPr>
        <p:spPr>
          <a:xfrm>
            <a:off x="856631" y="339095"/>
            <a:ext cx="17634124"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Water-Soluble Vitamin Treatment Principles</a:t>
            </a:r>
          </a:p>
        </p:txBody>
      </p:sp>
      <p:sp>
        <p:nvSpPr>
          <p:cNvPr id="26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26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8" name="Step 1: Dietary Therapy…"/>
          <p:cNvSpPr txBox="1"/>
          <p:nvPr/>
        </p:nvSpPr>
        <p:spPr>
          <a:xfrm>
            <a:off x="1280217" y="3854713"/>
            <a:ext cx="4459683" cy="450429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Step 1: Dietary Therapy</a:t>
            </a:r>
          </a:p>
          <a:p>
            <a:pPr defTabSz="457200">
              <a:spcBef>
                <a:spcPts val="1200"/>
              </a:spcBef>
              <a:defRPr sz="2800">
                <a:latin typeface="Times Roman"/>
                <a:ea typeface="Times Roman"/>
                <a:cs typeface="Times Roman"/>
                <a:sym typeface="Times Roman"/>
              </a:defRPr>
            </a:pPr>
            <a:r>
              <a:t>Emphasize:</a:t>
            </a:r>
          </a:p>
          <a:p>
            <a:pPr defTabSz="457200">
              <a:spcBef>
                <a:spcPts val="1200"/>
              </a:spcBef>
              <a:defRPr sz="2800">
                <a:latin typeface="Times Roman"/>
                <a:ea typeface="Times Roman"/>
                <a:cs typeface="Times Roman"/>
                <a:sym typeface="Times Roman"/>
              </a:defRPr>
            </a:pPr>
            <a:r>
              <a:t>• Whole grains → B1, B2, B3</a:t>
            </a:r>
            <a:br/>
            <a:r>
              <a:t>• Legumes &amp; leafy greens → folate</a:t>
            </a:r>
            <a:br/>
            <a:r>
              <a:t>• Citrus &amp; berries → vitamin C</a:t>
            </a:r>
            <a:br/>
            <a:r>
              <a:t>• Animal foods → B12</a:t>
            </a:r>
          </a:p>
        </p:txBody>
      </p:sp>
      <p:sp>
        <p:nvSpPr>
          <p:cNvPr id="269" name="Step 2: Supplement Strategically"/>
          <p:cNvSpPr txBox="1"/>
          <p:nvPr/>
        </p:nvSpPr>
        <p:spPr>
          <a:xfrm>
            <a:off x="6657423" y="3927311"/>
            <a:ext cx="5456061"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Step 2: Supplement Strategically</a:t>
            </a:r>
          </a:p>
        </p:txBody>
      </p:sp>
      <p:sp>
        <p:nvSpPr>
          <p:cNvPr id="270" name="Step 3: Address Root Causes…"/>
          <p:cNvSpPr txBox="1"/>
          <p:nvPr/>
        </p:nvSpPr>
        <p:spPr>
          <a:xfrm>
            <a:off x="12842295" y="3925658"/>
            <a:ext cx="3961243" cy="335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900">
                <a:latin typeface="Times Roman"/>
                <a:ea typeface="Times Roman"/>
                <a:cs typeface="Times Roman"/>
                <a:sym typeface="Times Roman"/>
              </a:defRPr>
            </a:pPr>
            <a:r>
              <a:t>Step 3: Address Root Causes</a:t>
            </a:r>
          </a:p>
          <a:p>
            <a:pPr defTabSz="457200">
              <a:spcBef>
                <a:spcPts val="1200"/>
              </a:spcBef>
              <a:defRPr sz="2900">
                <a:latin typeface="Times Roman"/>
                <a:ea typeface="Times Roman"/>
                <a:cs typeface="Times Roman"/>
                <a:sym typeface="Times Roman"/>
              </a:defRPr>
            </a:pPr>
            <a:r>
              <a:t>• Treat GI disorders</a:t>
            </a:r>
            <a:br/>
            <a:r>
              <a:t>• Review medications</a:t>
            </a:r>
            <a:br/>
            <a:r>
              <a:t>• Support alcohol cessation</a:t>
            </a:r>
            <a:br/>
            <a:r>
              <a:t>• Manage stress load</a:t>
            </a:r>
          </a:p>
        </p:txBody>
      </p:sp>
      <p:graphicFrame>
        <p:nvGraphicFramePr>
          <p:cNvPr id="271" name="Table 1"/>
          <p:cNvGraphicFramePr/>
          <p:nvPr/>
        </p:nvGraphicFramePr>
        <p:xfrm>
          <a:off x="6745516" y="4791259"/>
          <a:ext cx="4796968" cy="299193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63936"/>
                <a:gridCol w="2633030"/>
              </a:tblGrid>
              <a:tr h="421399">
                <a:tc>
                  <a:txBody>
                    <a:bodyPr/>
                    <a:lstStyle/>
                    <a:p>
                      <a:pPr algn="ctr" defTabSz="457200">
                        <a:defRPr sz="1800"/>
                      </a:pPr>
                      <a:r>
                        <a:rPr b="1" sz="28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Supplement Choice</a:t>
                      </a:r>
                    </a:p>
                  </a:txBody>
                  <a:tcPr marL="12700" marR="12700" marT="12700" marB="12700" anchor="ctr" anchorCtr="0" horzOverflow="overflow"/>
                </a:tc>
              </a:tr>
              <a:tr h="421399">
                <a:tc>
                  <a:txBody>
                    <a:bodyPr/>
                    <a:lstStyle/>
                    <a:p>
                      <a:pPr algn="l" defTabSz="457200">
                        <a:defRPr sz="1800"/>
                      </a:pPr>
                      <a:r>
                        <a:rPr sz="2800">
                          <a:latin typeface="Times Roman"/>
                          <a:ea typeface="Times Roman"/>
                          <a:cs typeface="Times Roman"/>
                          <a:sym typeface="Times Roman"/>
                        </a:rPr>
                        <a:t>General fatigue</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B-complex</a:t>
                      </a:r>
                    </a:p>
                  </a:txBody>
                  <a:tcPr marL="12700" marR="12700" marT="12700" marB="12700" anchor="ctr" anchorCtr="0" horzOverflow="overflow"/>
                </a:tc>
              </a:tr>
              <a:tr h="421399">
                <a:tc>
                  <a:txBody>
                    <a:bodyPr/>
                    <a:lstStyle/>
                    <a:p>
                      <a:pPr algn="l" defTabSz="457200">
                        <a:defRPr sz="1800"/>
                      </a:pPr>
                      <a:r>
                        <a:rPr sz="2800">
                          <a:latin typeface="Times Roman"/>
                          <a:ea typeface="Times Roman"/>
                          <a:cs typeface="Times Roman"/>
                          <a:sym typeface="Times Roman"/>
                        </a:rPr>
                        <a:t>Vegan diet</a:t>
                      </a:r>
                    </a:p>
                  </a:txBody>
                  <a:tcPr marL="12700" marR="12700" marT="12700" marB="12700" anchor="ctr" anchorCtr="0" horzOverflow="overflow"/>
                </a:tc>
                <a:tc>
                  <a:txBody>
                    <a:bodyPr/>
                    <a:lstStyle/>
                    <a:p>
                      <a:pPr algn="l" defTabSz="457200">
                        <a:defRPr sz="2800">
                          <a:latin typeface="Times Roman"/>
                          <a:ea typeface="Times Roman"/>
                          <a:cs typeface="Times Roman"/>
                          <a:sym typeface="Times Roman"/>
                        </a:defRPr>
                      </a:pPr>
                      <a:r>
                        <a:t>High-dose </a:t>
                      </a:r>
                      <a:r>
                        <a:rPr b="1"/>
                        <a:t>oral B12</a:t>
                      </a:r>
                    </a:p>
                  </a:txBody>
                  <a:tcPr marL="12700" marR="12700" marT="12700" marB="12700" anchor="ctr" anchorCtr="0" horzOverflow="overflow"/>
                </a:tc>
              </a:tr>
              <a:tr h="653169">
                <a:tc>
                  <a:txBody>
                    <a:bodyPr/>
                    <a:lstStyle/>
                    <a:p>
                      <a:pPr algn="l" defTabSz="457200">
                        <a:defRPr sz="1800"/>
                      </a:pPr>
                      <a:r>
                        <a:rPr sz="2800">
                          <a:latin typeface="Times Roman"/>
                          <a:ea typeface="Times Roman"/>
                          <a:cs typeface="Times Roman"/>
                          <a:sym typeface="Times Roman"/>
                        </a:rPr>
                        <a:t>Alcohol use disorder</a:t>
                      </a:r>
                    </a:p>
                  </a:txBody>
                  <a:tcPr marL="12700" marR="12700" marT="12700" marB="12700" anchor="ctr" anchorCtr="0" horzOverflow="overflow"/>
                </a:tc>
                <a:tc>
                  <a:txBody>
                    <a:bodyPr/>
                    <a:lstStyle/>
                    <a:p>
                      <a:pPr algn="l" defTabSz="457200">
                        <a:defRPr sz="1800"/>
                      </a:pPr>
                      <a:r>
                        <a:rPr b="1" sz="2800">
                          <a:latin typeface="Times Roman"/>
                          <a:ea typeface="Times Roman"/>
                          <a:cs typeface="Times Roman"/>
                          <a:sym typeface="Times Roman"/>
                        </a:rPr>
                        <a:t>Thiamine therapy</a:t>
                      </a:r>
                    </a:p>
                  </a:txBody>
                  <a:tcPr marL="12700" marR="12700" marT="12700" marB="12700" anchor="ctr" anchorCtr="0" horzOverflow="overflow"/>
                </a:tc>
              </a:tr>
              <a:tr h="421399">
                <a:tc>
                  <a:txBody>
                    <a:bodyPr/>
                    <a:lstStyle/>
                    <a:p>
                      <a:pPr algn="l" defTabSz="457200">
                        <a:defRPr sz="1800"/>
                      </a:pPr>
                      <a:r>
                        <a:rPr sz="2800">
                          <a:latin typeface="Times Roman"/>
                          <a:ea typeface="Times Roman"/>
                          <a:cs typeface="Times Roman"/>
                          <a:sym typeface="Times Roman"/>
                        </a:rPr>
                        <a:t>Pregnancy</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Prenatal + folate</a:t>
                      </a:r>
                    </a:p>
                  </a:txBody>
                  <a:tcPr marL="12700" marR="12700" marT="12700" marB="12700" anchor="ctr" anchorCtr="0" horzOverflow="overflow"/>
                </a:tc>
              </a:tr>
              <a:tr h="653169">
                <a:tc>
                  <a:txBody>
                    <a:bodyPr/>
                    <a:lstStyle/>
                    <a:p>
                      <a:pPr algn="l" defTabSz="457200">
                        <a:defRPr sz="1800"/>
                      </a:pPr>
                      <a:r>
                        <a:rPr sz="2800">
                          <a:latin typeface="Times Roman"/>
                          <a:ea typeface="Times Roman"/>
                          <a:cs typeface="Times Roman"/>
                          <a:sym typeface="Times Roman"/>
                        </a:rPr>
                        <a:t>Neuropathy</a:t>
                      </a:r>
                    </a:p>
                  </a:txBody>
                  <a:tcPr marL="12700" marR="12700" marT="12700" marB="12700" anchor="ctr" anchorCtr="0" horzOverflow="overflow"/>
                </a:tc>
                <a:tc>
                  <a:txBody>
                    <a:bodyPr/>
                    <a:lstStyle/>
                    <a:p>
                      <a:pPr algn="l" defTabSz="457200">
                        <a:defRPr sz="1800"/>
                      </a:pPr>
                      <a:r>
                        <a:rPr sz="2800">
                          <a:latin typeface="Times Roman"/>
                          <a:ea typeface="Times Roman"/>
                          <a:cs typeface="Times Roman"/>
                          <a:sym typeface="Times Roman"/>
                        </a:rPr>
                        <a:t>B6, B12 supplementation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109" name="Group 2"/>
          <p:cNvGrpSpPr/>
          <p:nvPr/>
        </p:nvGrpSpPr>
        <p:grpSpPr>
          <a:xfrm>
            <a:off x="1999669" y="1603522"/>
            <a:ext cx="1493830" cy="6325018"/>
            <a:chOff x="-1" y="0"/>
            <a:chExt cx="1493828" cy="6325017"/>
          </a:xfrm>
        </p:grpSpPr>
        <p:sp>
          <p:nvSpPr>
            <p:cNvPr id="107" name="Freeform 3"/>
            <p:cNvSpPr/>
            <p:nvPr/>
          </p:nvSpPr>
          <p:spPr>
            <a:xfrm>
              <a:off x="1" y="-1"/>
              <a:ext cx="1493827" cy="6325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108" name="TextBox 4"/>
            <p:cNvSpPr txBox="1"/>
            <p:nvPr/>
          </p:nvSpPr>
          <p:spPr>
            <a:xfrm>
              <a:off x="-2" y="1037285"/>
              <a:ext cx="1493828"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III</a:t>
              </a:r>
            </a:p>
          </p:txBody>
        </p:sp>
      </p:grpSp>
      <p:sp>
        <p:nvSpPr>
          <p:cNvPr id="110"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111" name="TextBox 14"/>
          <p:cNvSpPr txBox="1"/>
          <p:nvPr/>
        </p:nvSpPr>
        <p:spPr>
          <a:xfrm>
            <a:off x="3686411" y="2805383"/>
            <a:ext cx="7880795" cy="598526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solidFill>
                  <a:srgbClr val="0433FF"/>
                </a:solidFill>
                <a:latin typeface="Open Sauce Bold"/>
                <a:ea typeface="Open Sauce Bold"/>
                <a:cs typeface="Open Sauce Bold"/>
                <a:sym typeface="Open Sauce Bold"/>
              </a:defRPr>
            </a:pPr>
            <a:r>
              <a:t>Nutrients &amp; Human Health - Macronutrients &amp; Micronutrients (Water &amp; Fat Soluble Vitamins)</a:t>
            </a:r>
          </a:p>
          <a:p>
            <a:pPr marL="250657" indent="-250657" defTabSz="457200">
              <a:spcBef>
                <a:spcPts val="1600"/>
              </a:spcBef>
              <a:buSzPct val="100000"/>
              <a:buChar char="•"/>
              <a:defRPr spc="168" sz="2800">
                <a:solidFill>
                  <a:srgbClr val="0433FF"/>
                </a:solidFill>
                <a:latin typeface="Open Sauce Bold"/>
                <a:ea typeface="Open Sauce Bold"/>
                <a:cs typeface="Open Sauce Bold"/>
                <a:sym typeface="Open Sauce Bold"/>
              </a:defRPr>
            </a:pPr>
            <a:r>
              <a:t>Macronutrient and micronutrient food sources and impact on health</a:t>
            </a:r>
          </a:p>
          <a:p>
            <a:pPr marL="250657" indent="-250657" defTabSz="457200">
              <a:spcBef>
                <a:spcPts val="1600"/>
              </a:spcBef>
              <a:buSzPct val="100000"/>
              <a:buChar char="•"/>
              <a:defRPr spc="168" sz="2800">
                <a:solidFill>
                  <a:srgbClr val="0433FF"/>
                </a:solidFill>
                <a:latin typeface="Open Sauce Bold"/>
                <a:ea typeface="Open Sauce Bold"/>
                <a:cs typeface="Open Sauce Bold"/>
                <a:sym typeface="Open Sauce Bold"/>
              </a:defRPr>
            </a:pPr>
            <a:r>
              <a:t>Nutrient deficiency and insufficiency: causes, symptoms, and treatment</a:t>
            </a:r>
          </a:p>
          <a:p>
            <a:pPr marL="250657" indent="-250657" defTabSz="457200">
              <a:spcBef>
                <a:spcPts val="1600"/>
              </a:spcBef>
              <a:buSzPct val="100000"/>
              <a:buChar char="•"/>
              <a:defRPr spc="168" sz="2800">
                <a:solidFill>
                  <a:srgbClr val="0433FF"/>
                </a:solidFill>
                <a:latin typeface="Open Sauce Bold"/>
                <a:ea typeface="Open Sauce Bold"/>
                <a:cs typeface="Open Sauce Bold"/>
                <a:sym typeface="Open Sauce Bold"/>
              </a:defRPr>
            </a:pPr>
            <a:r>
              <a:t>Role of oxidative stress and detoxification pathways on health status</a:t>
            </a:r>
          </a:p>
          <a:p>
            <a:pPr marL="143232" indent="-143232" defTabSz="457200">
              <a:spcBef>
                <a:spcPts val="1600"/>
              </a:spcBef>
              <a:buSzPct val="100000"/>
              <a:buChar char="•"/>
              <a:defRPr sz="1600">
                <a:latin typeface="Times Roman"/>
                <a:ea typeface="Times Roman"/>
                <a:cs typeface="Times Roman"/>
                <a:sym typeface="Times Roman"/>
              </a:defRPr>
            </a:pPr>
          </a:p>
          <a:p>
            <a:pPr defTabSz="457200">
              <a:spcBef>
                <a:spcPts val="1600"/>
              </a:spcBef>
              <a:defRPr spc="168"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112" name="TextBox 15"/>
          <p:cNvSpPr txBox="1"/>
          <p:nvPr/>
        </p:nvSpPr>
        <p:spPr>
          <a:xfrm>
            <a:off x="17258512"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sp>
        <p:nvSpPr>
          <p:cNvPr id="113"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116" name="Image Gallery"/>
          <p:cNvGrpSpPr/>
          <p:nvPr/>
        </p:nvGrpSpPr>
        <p:grpSpPr>
          <a:xfrm>
            <a:off x="12489858" y="-130124"/>
            <a:ext cx="5794972" cy="10956731"/>
            <a:chOff x="-1" y="0"/>
            <a:chExt cx="5794971" cy="10956730"/>
          </a:xfrm>
        </p:grpSpPr>
        <p:pic>
          <p:nvPicPr>
            <p:cNvPr id="114" name="pexels-janetrangdoan-1128678.jpg" descr="pexels-janetrangdoan-1128678.jpg"/>
            <p:cNvPicPr>
              <a:picLocks noChangeAspect="1"/>
            </p:cNvPicPr>
            <p:nvPr/>
          </p:nvPicPr>
          <p:blipFill>
            <a:blip r:embed="rId2">
              <a:extLst/>
            </a:blip>
            <a:srcRect l="31575" t="0" r="31575" b="0"/>
            <a:stretch>
              <a:fillRect/>
            </a:stretch>
          </p:blipFill>
          <p:spPr>
            <a:xfrm>
              <a:off x="-1" y="-1"/>
              <a:ext cx="5794971" cy="10486486"/>
            </a:xfrm>
            <a:prstGeom prst="rect">
              <a:avLst/>
            </a:prstGeom>
            <a:ln w="12700" cap="flat">
              <a:noFill/>
              <a:miter lim="400000"/>
            </a:ln>
            <a:effectLst/>
          </p:spPr>
        </p:pic>
        <p:sp>
          <p:nvSpPr>
            <p:cNvPr id="115" name="Caption"/>
            <p:cNvSpPr txBox="1"/>
            <p:nvPr/>
          </p:nvSpPr>
          <p:spPr>
            <a:xfrm>
              <a:off x="-2" y="10562682"/>
              <a:ext cx="5794973"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5"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2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77" name="TextBox 6"/>
          <p:cNvSpPr txBox="1"/>
          <p:nvPr/>
        </p:nvSpPr>
        <p:spPr>
          <a:xfrm>
            <a:off x="568391" y="203202"/>
            <a:ext cx="17634124" cy="22350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25" sz="5300">
                <a:solidFill>
                  <a:srgbClr val="0433FF"/>
                </a:solidFill>
                <a:latin typeface="Poppins"/>
                <a:ea typeface="Poppins"/>
                <a:cs typeface="Poppins"/>
                <a:sym typeface="Poppins"/>
              </a:defRPr>
            </a:lvl1pPr>
          </a:lstStyle>
          <a:p>
            <a:pPr/>
            <a:r>
              <a:t>Water-Soluble Vitamins’ Role in Oxidative Stress and Detoxification Pathways on Health Status</a:t>
            </a:r>
          </a:p>
        </p:txBody>
      </p:sp>
      <p:sp>
        <p:nvSpPr>
          <p:cNvPr id="27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27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0" name="Water-soluble vitamins (B-complex and vitamin C) are not only necessary for energy metabolism, but also serve as the central drivers of antioxidant defense and detoxification pathways.…"/>
          <p:cNvSpPr txBox="1"/>
          <p:nvPr/>
        </p:nvSpPr>
        <p:spPr>
          <a:xfrm>
            <a:off x="913860" y="3838892"/>
            <a:ext cx="15287261" cy="477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r>
              <a:t>Water-soluble vitamins (B-complex and vitamin C) are not only necessary for </a:t>
            </a:r>
            <a:r>
              <a:rPr b="1"/>
              <a:t>energy metabolism</a:t>
            </a:r>
            <a:r>
              <a:t>, but also serve as the </a:t>
            </a:r>
            <a:r>
              <a:rPr b="1"/>
              <a:t>central drivers of antioxidant defense and detoxification pathways</a:t>
            </a:r>
            <a:r>
              <a:t>.</a:t>
            </a:r>
          </a:p>
          <a:p>
            <a:pPr defTabSz="457200">
              <a:spcBef>
                <a:spcPts val="1200"/>
              </a:spcBef>
              <a:defRPr sz="3000">
                <a:latin typeface="Times Roman"/>
                <a:ea typeface="Times Roman"/>
                <a:cs typeface="Times Roman"/>
                <a:sym typeface="Times Roman"/>
              </a:defRPr>
            </a:pPr>
          </a:p>
          <a:p>
            <a:pPr defTabSz="457200">
              <a:spcBef>
                <a:spcPts val="1200"/>
              </a:spcBef>
              <a:defRPr sz="3000">
                <a:latin typeface="Times Roman"/>
                <a:ea typeface="Times Roman"/>
                <a:cs typeface="Times Roman"/>
                <a:sym typeface="Times Roman"/>
              </a:defRPr>
            </a:pPr>
            <a:r>
              <a:t>They protect health by:</a:t>
            </a:r>
          </a:p>
          <a:p>
            <a:pPr defTabSz="457200">
              <a:spcBef>
                <a:spcPts val="1200"/>
              </a:spcBef>
              <a:defRPr sz="3000">
                <a:latin typeface="Times Roman"/>
                <a:ea typeface="Times Roman"/>
                <a:cs typeface="Times Roman"/>
                <a:sym typeface="Times Roman"/>
              </a:defRPr>
            </a:pPr>
            <a:r>
              <a:t>• Neutralizing free radicals</a:t>
            </a:r>
            <a:br/>
            <a:r>
              <a:t>• Recycling antioxidant cofactors</a:t>
            </a:r>
            <a:br/>
            <a:r>
              <a:t>• Maintaining mitochondrial redox balance</a:t>
            </a:r>
            <a:br/>
            <a:r>
              <a:t>• Driving Phase I &amp; Phase II detoxification enzymes</a:t>
            </a:r>
            <a:br/>
            <a:r>
              <a:t>• Regulating methylation, sulfation, and amino-acid conjugation pathways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28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86" name="TextBox 6"/>
          <p:cNvSpPr txBox="1"/>
          <p:nvPr/>
        </p:nvSpPr>
        <p:spPr>
          <a:xfrm>
            <a:off x="523094" y="1131800"/>
            <a:ext cx="17634124" cy="10998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Water-Soluble Vitamins &amp; Oxidative Stress</a:t>
            </a:r>
          </a:p>
        </p:txBody>
      </p:sp>
      <p:sp>
        <p:nvSpPr>
          <p:cNvPr id="28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8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89" name="What is oxidative stress?…"/>
          <p:cNvSpPr txBox="1"/>
          <p:nvPr/>
        </p:nvSpPr>
        <p:spPr>
          <a:xfrm>
            <a:off x="913860" y="3521812"/>
            <a:ext cx="15287261" cy="573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What is oxidative stress?</a:t>
            </a:r>
          </a:p>
          <a:p>
            <a:pPr defTabSz="457200">
              <a:spcBef>
                <a:spcPts val="1200"/>
              </a:spcBef>
              <a:defRPr sz="2400">
                <a:latin typeface="Times Roman"/>
                <a:ea typeface="Times Roman"/>
                <a:cs typeface="Times Roman"/>
                <a:sym typeface="Times Roman"/>
              </a:defRPr>
            </a:pPr>
            <a:r>
              <a:t>Oxidative stress occurs when </a:t>
            </a:r>
            <a:r>
              <a:rPr b="1"/>
              <a:t>reactive oxygen species (ROS)</a:t>
            </a:r>
            <a:r>
              <a:t> overwhelm the body's antioxidant systems, damaging:</a:t>
            </a:r>
          </a:p>
          <a:p>
            <a:pPr defTabSz="457200">
              <a:spcBef>
                <a:spcPts val="1200"/>
              </a:spcBef>
              <a:defRPr sz="2400">
                <a:latin typeface="Times Roman"/>
                <a:ea typeface="Times Roman"/>
                <a:cs typeface="Times Roman"/>
                <a:sym typeface="Times Roman"/>
              </a:defRPr>
            </a:pPr>
            <a:r>
              <a:t>• DNA</a:t>
            </a:r>
            <a:br/>
            <a:r>
              <a:t>• Cell membranes</a:t>
            </a:r>
            <a:br/>
            <a:r>
              <a:t>• Mitochondria</a:t>
            </a:r>
            <a:br/>
            <a:r>
              <a:t>• Proteins</a:t>
            </a:r>
          </a:p>
          <a:p>
            <a:pPr defTabSz="457200">
              <a:spcBef>
                <a:spcPts val="1200"/>
              </a:spcBef>
              <a:defRPr sz="2400">
                <a:latin typeface="Times Roman"/>
                <a:ea typeface="Times Roman"/>
                <a:cs typeface="Times Roman"/>
                <a:sym typeface="Times Roman"/>
              </a:defRPr>
            </a:pPr>
            <a:r>
              <a:t>ROS originate from:</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Normal metabolism (ETC electron leakage)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Inflammation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Environmental toxins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UV radiation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Smoking and pollution</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1"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29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293" name="TextBox 6"/>
          <p:cNvSpPr txBox="1"/>
          <p:nvPr/>
        </p:nvSpPr>
        <p:spPr>
          <a:xfrm>
            <a:off x="523094" y="1131799"/>
            <a:ext cx="17634124" cy="10998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The Role of Water-Soluble Vitamins</a:t>
            </a:r>
          </a:p>
        </p:txBody>
      </p:sp>
      <p:sp>
        <p:nvSpPr>
          <p:cNvPr id="29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29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6" name="Water-soluble vitamins protect cells by:…"/>
          <p:cNvSpPr txBox="1"/>
          <p:nvPr/>
        </p:nvSpPr>
        <p:spPr>
          <a:xfrm>
            <a:off x="913860" y="3521812"/>
            <a:ext cx="15287261" cy="4650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p>
          <a:p>
            <a:pPr defTabSz="457200">
              <a:spcBef>
                <a:spcPts val="1200"/>
              </a:spcBef>
              <a:defRPr sz="3000">
                <a:latin typeface="Times Roman"/>
                <a:ea typeface="Times Roman"/>
                <a:cs typeface="Times Roman"/>
                <a:sym typeface="Times Roman"/>
              </a:defRPr>
            </a:pPr>
            <a:r>
              <a:t>Water-soluble vitamins protect cells by:</a:t>
            </a:r>
          </a:p>
          <a:p>
            <a:pPr defTabSz="457200">
              <a:spcBef>
                <a:spcPts val="1200"/>
              </a:spcBef>
              <a:defRPr sz="2800">
                <a:latin typeface="Times Roman"/>
                <a:ea typeface="Times Roman"/>
                <a:cs typeface="Times Roman"/>
                <a:sym typeface="Times Roman"/>
              </a:defRPr>
            </a:pPr>
          </a:p>
          <a:p>
            <a:pPr marL="457200" indent="-317500" defTabSz="457200">
              <a:spcBef>
                <a:spcPts val="1200"/>
              </a:spcBef>
              <a:buSzPct val="100000"/>
              <a:buAutoNum type="arabicPeriod" startAt="1"/>
              <a:defRPr b="1" sz="2800">
                <a:latin typeface="Times Roman"/>
                <a:ea typeface="Times Roman"/>
                <a:cs typeface="Times Roman"/>
                <a:sym typeface="Times Roman"/>
              </a:defRPr>
            </a:pPr>
            <a:r>
              <a:t>Direct antioxidant neutralization (Vitamin C)</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Recycling antioxidants (Vitamin C regenerates vitamin E)</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Supporting antioxidant enzyme systems (B2 &amp; B3 sustain glutathione recycling)</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Maintaining mitochondrial redox balance (NAD/NADP and FAD systems)</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8"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29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0"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94" sz="6000">
                <a:solidFill>
                  <a:srgbClr val="FFFFFF"/>
                </a:solidFill>
                <a:latin typeface="Poppins"/>
                <a:ea typeface="Poppins"/>
                <a:cs typeface="Poppins"/>
                <a:sym typeface="Poppins"/>
              </a:defRPr>
            </a:pPr>
            <a:r>
              <a:t>Water-Soluble Vitamins in </a:t>
            </a:r>
          </a:p>
          <a:p>
            <a:pPr>
              <a:lnSpc>
                <a:spcPts val="9100"/>
              </a:lnSpc>
              <a:defRPr spc="594" sz="6000">
                <a:solidFill>
                  <a:srgbClr val="FFFFFF"/>
                </a:solidFill>
                <a:latin typeface="Poppins"/>
                <a:ea typeface="Poppins"/>
                <a:cs typeface="Poppins"/>
                <a:sym typeface="Poppins"/>
              </a:defRPr>
            </a:pPr>
            <a:r>
              <a:t>Antioxidant Defense</a:t>
            </a:r>
          </a:p>
        </p:txBody>
      </p:sp>
      <p:sp>
        <p:nvSpPr>
          <p:cNvPr id="30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0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03" name="Table 1"/>
          <p:cNvGraphicFramePr/>
          <p:nvPr/>
        </p:nvGraphicFramePr>
        <p:xfrm>
          <a:off x="1611854" y="3523581"/>
          <a:ext cx="15773686" cy="644780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55335"/>
                <a:gridCol w="4428037"/>
                <a:gridCol w="8790313"/>
              </a:tblGrid>
              <a:tr h="776649">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Antioxidant Role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Biological Function in ROS Reduction</a:t>
                      </a:r>
                    </a:p>
                  </a:txBody>
                  <a:tcPr marL="12700" marR="12700" marT="12700" marB="12700" anchor="ctr" anchorCtr="0" horzOverflow="overflow"/>
                </a:tc>
              </a:tr>
              <a:tr h="1203806">
                <a:tc>
                  <a:txBody>
                    <a:bodyPr/>
                    <a:lstStyle/>
                    <a:p>
                      <a:pPr algn="ctr" defTabSz="457200">
                        <a:defRPr sz="1800"/>
                      </a:pPr>
                      <a:r>
                        <a:rPr b="1" sz="28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Primary aqueous antioxidant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Directly quenches free radicals and regenerates vitamin E</a:t>
                      </a:r>
                    </a:p>
                  </a:txBody>
                  <a:tcPr marL="12700" marR="12700" marT="12700" marB="12700" anchor="ctr" anchorCtr="0" horzOverflow="overflow"/>
                </a:tc>
              </a:tr>
              <a:tr h="1203806">
                <a:tc>
                  <a:txBody>
                    <a:bodyPr/>
                    <a:lstStyle/>
                    <a:p>
                      <a:pPr algn="ctr" defTabSz="457200">
                        <a:defRPr sz="1800"/>
                      </a:pPr>
                      <a:r>
                        <a:rPr b="1" sz="2800">
                          <a:latin typeface="Times Roman"/>
                          <a:ea typeface="Times Roman"/>
                          <a:cs typeface="Times Roman"/>
                          <a:sym typeface="Times Roman"/>
                        </a:rPr>
                        <a:t>B2 (Riboflavin)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Glutathione regeneration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Forms FAD needed for glutathione reductase enzyme</a:t>
                      </a:r>
                    </a:p>
                  </a:txBody>
                  <a:tcPr marL="12700" marR="12700" marT="12700" marB="12700" anchor="ctr" anchorCtr="0" horzOverflow="overflow"/>
                </a:tc>
              </a:tr>
              <a:tr h="776649">
                <a:tc>
                  <a:txBody>
                    <a:bodyPr/>
                    <a:lstStyle/>
                    <a:p>
                      <a:pPr algn="ctr" defTabSz="457200">
                        <a:defRPr sz="1800"/>
                      </a:pPr>
                      <a:r>
                        <a:rPr b="1" sz="2800">
                          <a:latin typeface="Times Roman"/>
                          <a:ea typeface="Times Roman"/>
                          <a:cs typeface="Times Roman"/>
                          <a:sym typeface="Times Roman"/>
                        </a:rPr>
                        <a:t>B3 (Niacin)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NADPH generation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Supplies electrons for antioxidant enzymes</a:t>
                      </a:r>
                    </a:p>
                  </a:txBody>
                  <a:tcPr marL="12700" marR="12700" marT="12700" marB="12700" anchor="ctr" anchorCtr="0" horzOverflow="overflow"/>
                </a:tc>
              </a:tr>
              <a:tr h="776649">
                <a:tc>
                  <a:txBody>
                    <a:bodyPr/>
                    <a:lstStyle/>
                    <a:p>
                      <a:pPr algn="ctr" defTabSz="457200">
                        <a:defRPr sz="1800"/>
                      </a:pPr>
                      <a:r>
                        <a:rPr b="1" sz="28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Amino acid metabolism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Produces cysteine for glutathione synthesis</a:t>
                      </a:r>
                    </a:p>
                  </a:txBody>
                  <a:tcPr marL="12700" marR="12700" marT="12700" marB="12700" anchor="ctr" anchorCtr="0" horzOverflow="overflow"/>
                </a:tc>
              </a:tr>
              <a:tr h="933592">
                <a:tc>
                  <a:txBody>
                    <a:bodyPr/>
                    <a:lstStyle/>
                    <a:p>
                      <a:pPr algn="ctr" defTabSz="457200">
                        <a:defRPr sz="1800"/>
                      </a:pPr>
                      <a:r>
                        <a:rPr b="1" sz="2800">
                          <a:latin typeface="Times Roman"/>
                          <a:ea typeface="Times Roman"/>
                          <a:cs typeface="Times Roman"/>
                          <a:sym typeface="Times Roman"/>
                        </a:rPr>
                        <a:t>Folate (B9)</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DNA protection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Prevents oxidative DNA damage during cell replication</a:t>
                      </a:r>
                    </a:p>
                  </a:txBody>
                  <a:tcPr marL="12700" marR="12700" marT="12700" marB="12700" anchor="ctr" anchorCtr="0" horzOverflow="overflow"/>
                </a:tc>
              </a:tr>
              <a:tr h="776649">
                <a:tc>
                  <a:txBody>
                    <a:bodyPr/>
                    <a:lstStyle/>
                    <a:p>
                      <a:pPr algn="ctr" defTabSz="457200">
                        <a:defRPr sz="1800"/>
                      </a:pPr>
                      <a:r>
                        <a:rPr b="1" sz="28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Myelin protection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Preserves neuronal antioxidant defense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05"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30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07"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Clinical Impact of Water-Soluble Vitamin-Linked Antioxidant Failure</a:t>
            </a:r>
          </a:p>
        </p:txBody>
      </p:sp>
      <p:sp>
        <p:nvSpPr>
          <p:cNvPr id="30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0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10" name="Deficiency leads to:…"/>
          <p:cNvSpPr txBox="1"/>
          <p:nvPr/>
        </p:nvSpPr>
        <p:spPr>
          <a:xfrm>
            <a:off x="1632891" y="4138955"/>
            <a:ext cx="8832399" cy="2936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500">
                <a:latin typeface="Times Roman"/>
                <a:ea typeface="Times Roman"/>
                <a:cs typeface="Times Roman"/>
                <a:sym typeface="Times Roman"/>
              </a:defRPr>
            </a:pPr>
            <a:r>
              <a:t>Deficiency leads to:</a:t>
            </a:r>
          </a:p>
          <a:p>
            <a:pPr defTabSz="457200">
              <a:spcBef>
                <a:spcPts val="1200"/>
              </a:spcBef>
              <a:defRPr sz="2800">
                <a:latin typeface="Times Roman"/>
                <a:ea typeface="Times Roman"/>
                <a:cs typeface="Times Roman"/>
                <a:sym typeface="Times Roman"/>
              </a:defRPr>
            </a:pPr>
            <a:r>
              <a:t>• Increased inflammation</a:t>
            </a:r>
            <a:br/>
            <a:r>
              <a:t>• Mitochondrial damage</a:t>
            </a:r>
            <a:br/>
            <a:r>
              <a:t>• Accelerated tissue aging</a:t>
            </a:r>
            <a:br/>
            <a:r>
              <a:t>• Neurodegeneration risk</a:t>
            </a:r>
            <a:br/>
            <a:r>
              <a:t>• Cardiometabolic disease</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2"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31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14"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94" sz="6000">
                <a:solidFill>
                  <a:srgbClr val="FFFFFF"/>
                </a:solidFill>
                <a:latin typeface="Poppins"/>
                <a:ea typeface="Poppins"/>
                <a:cs typeface="Poppins"/>
                <a:sym typeface="Poppins"/>
              </a:defRPr>
            </a:pPr>
            <a:r>
              <a:t>Water-Soluble Vitamins in Phase I &amp; </a:t>
            </a:r>
          </a:p>
          <a:p>
            <a:pPr>
              <a:lnSpc>
                <a:spcPts val="9100"/>
              </a:lnSpc>
              <a:defRPr spc="594" sz="6000">
                <a:solidFill>
                  <a:srgbClr val="FFFFFF"/>
                </a:solidFill>
                <a:latin typeface="Poppins"/>
                <a:ea typeface="Poppins"/>
                <a:cs typeface="Poppins"/>
                <a:sym typeface="Poppins"/>
              </a:defRPr>
            </a:pPr>
            <a:r>
              <a:t>Phase II Detox</a:t>
            </a:r>
          </a:p>
        </p:txBody>
      </p:sp>
      <p:sp>
        <p:nvSpPr>
          <p:cNvPr id="31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1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17" name="Table 1"/>
          <p:cNvGraphicFramePr/>
          <p:nvPr/>
        </p:nvGraphicFramePr>
        <p:xfrm>
          <a:off x="3220498" y="3210847"/>
          <a:ext cx="12988648" cy="665612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32839"/>
                <a:gridCol w="2054679"/>
                <a:gridCol w="8401128"/>
              </a:tblGrid>
              <a:tr h="1011470">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Detox Phase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Specific Pathway Role</a:t>
                      </a:r>
                    </a:p>
                  </a:txBody>
                  <a:tcPr marL="12700" marR="12700" marT="12700" marB="12700" anchor="ctr" anchorCtr="0" horzOverflow="overflow"/>
                </a:tc>
              </a:tr>
              <a:tr h="1011470">
                <a:tc>
                  <a:txBody>
                    <a:bodyPr/>
                    <a:lstStyle/>
                    <a:p>
                      <a:pPr algn="ctr" defTabSz="457200">
                        <a:defRPr sz="1800"/>
                      </a:pPr>
                      <a:r>
                        <a:rPr b="1" sz="2800">
                          <a:latin typeface="Times Roman"/>
                          <a:ea typeface="Times Roman"/>
                          <a:cs typeface="Times Roman"/>
                          <a:sym typeface="Times Roman"/>
                        </a:rPr>
                        <a:t>B2 (Riboflavin)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Activates cytochrome P450 enzymes</a:t>
                      </a:r>
                    </a:p>
                  </a:txBody>
                  <a:tcPr marL="12700" marR="12700" marT="12700" marB="12700" anchor="ctr" anchorCtr="0" horzOverflow="overflow"/>
                </a:tc>
              </a:tr>
              <a:tr h="1011470">
                <a:tc>
                  <a:txBody>
                    <a:bodyPr/>
                    <a:lstStyle/>
                    <a:p>
                      <a:pPr algn="ctr" defTabSz="457200">
                        <a:defRPr sz="1800"/>
                      </a:pPr>
                      <a:r>
                        <a:rPr b="1" sz="2800">
                          <a:latin typeface="Times Roman"/>
                          <a:ea typeface="Times Roman"/>
                          <a:cs typeface="Times Roman"/>
                          <a:sym typeface="Times Roman"/>
                        </a:rPr>
                        <a:t>B3 (Niacin)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 &amp;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Provides NAD/NADP for oxidation/reduction reactions</a:t>
                      </a:r>
                    </a:p>
                  </a:txBody>
                  <a:tcPr marL="12700" marR="12700" marT="12700" marB="12700" anchor="ctr" anchorCtr="0" horzOverflow="overflow"/>
                </a:tc>
              </a:tr>
              <a:tr h="652561">
                <a:tc>
                  <a:txBody>
                    <a:bodyPr/>
                    <a:lstStyle/>
                    <a:p>
                      <a:pPr algn="ctr" defTabSz="457200">
                        <a:defRPr sz="1800"/>
                      </a:pPr>
                      <a:r>
                        <a:rPr b="1" sz="28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Amino acid conjugation</a:t>
                      </a:r>
                    </a:p>
                  </a:txBody>
                  <a:tcPr marL="12700" marR="12700" marT="12700" marB="12700" anchor="ctr" anchorCtr="0" horzOverflow="overflow"/>
                </a:tc>
              </a:tr>
              <a:tr h="652561">
                <a:tc>
                  <a:txBody>
                    <a:bodyPr/>
                    <a:lstStyle/>
                    <a:p>
                      <a:pPr algn="ctr" defTabSz="457200">
                        <a:defRPr sz="1800"/>
                      </a:pPr>
                      <a:r>
                        <a:rPr b="1" sz="2800">
                          <a:latin typeface="Times Roman"/>
                          <a:ea typeface="Times Roman"/>
                          <a:cs typeface="Times Roman"/>
                          <a:sym typeface="Times Roman"/>
                        </a:rPr>
                        <a:t>Folate (B9)</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Methylation pathway</a:t>
                      </a:r>
                    </a:p>
                  </a:txBody>
                  <a:tcPr marL="12700" marR="12700" marT="12700" marB="12700" anchor="ctr" anchorCtr="0" horzOverflow="overflow"/>
                </a:tc>
              </a:tr>
              <a:tr h="652561">
                <a:tc>
                  <a:txBody>
                    <a:bodyPr/>
                    <a:lstStyle/>
                    <a:p>
                      <a:pPr algn="ctr" defTabSz="457200">
                        <a:defRPr sz="1800"/>
                      </a:pPr>
                      <a:r>
                        <a:rPr b="1" sz="2800">
                          <a:latin typeface="Times Roman"/>
                          <a:ea typeface="Times Roman"/>
                          <a:cs typeface="Times Roman"/>
                          <a:sym typeface="Times Roman"/>
                        </a:rPr>
                        <a:t>B12</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Recycles folate for methylation</a:t>
                      </a:r>
                    </a:p>
                  </a:txBody>
                  <a:tcPr marL="12700" marR="12700" marT="12700" marB="12700" anchor="ctr" anchorCtr="0" horzOverflow="overflow"/>
                </a:tc>
              </a:tr>
              <a:tr h="652561">
                <a:tc>
                  <a:txBody>
                    <a:bodyPr/>
                    <a:lstStyle/>
                    <a:p>
                      <a:pPr algn="ctr" defTabSz="457200">
                        <a:defRPr sz="1800"/>
                      </a:pPr>
                      <a:r>
                        <a:rPr b="1" sz="2800">
                          <a:latin typeface="Times Roman"/>
                          <a:ea typeface="Times Roman"/>
                          <a:cs typeface="Times Roman"/>
                          <a:sym typeface="Times Roman"/>
                        </a:rPr>
                        <a:t>B5</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CoA-dependent conjugation</a:t>
                      </a:r>
                    </a:p>
                  </a:txBody>
                  <a:tcPr marL="12700" marR="12700" marT="12700" marB="12700" anchor="ctr" anchorCtr="0" horzOverflow="overflow"/>
                </a:tc>
              </a:tr>
              <a:tr h="1011470">
                <a:tc>
                  <a:txBody>
                    <a:bodyPr/>
                    <a:lstStyle/>
                    <a:p>
                      <a:pPr algn="ctr" defTabSz="457200">
                        <a:defRPr sz="1800"/>
                      </a:pPr>
                      <a:r>
                        <a:rPr b="1" sz="28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 &amp; III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Neutralizes toxins and supports renal elimination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1"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3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23"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Water-Soluble Vitamins in Detoxification Pathways</a:t>
            </a:r>
          </a:p>
        </p:txBody>
      </p:sp>
      <p:sp>
        <p:nvSpPr>
          <p:cNvPr id="32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2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26" name="Overview of Detoxification…"/>
          <p:cNvSpPr txBox="1"/>
          <p:nvPr/>
        </p:nvSpPr>
        <p:spPr>
          <a:xfrm>
            <a:off x="1632891" y="4138955"/>
            <a:ext cx="8832399" cy="4930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600">
                <a:latin typeface="Times Roman"/>
                <a:ea typeface="Times Roman"/>
                <a:cs typeface="Times Roman"/>
                <a:sym typeface="Times Roman"/>
              </a:defRPr>
            </a:pPr>
            <a:r>
              <a:t>Overview of Detoxification</a:t>
            </a:r>
          </a:p>
          <a:p>
            <a:pPr defTabSz="457200">
              <a:spcBef>
                <a:spcPts val="1200"/>
              </a:spcBef>
              <a:defRPr sz="2600">
                <a:latin typeface="Times Roman"/>
                <a:ea typeface="Times Roman"/>
                <a:cs typeface="Times Roman"/>
                <a:sym typeface="Times Roman"/>
              </a:defRPr>
            </a:pPr>
            <a:r>
              <a:t>Detoxification occurs mainly in </a:t>
            </a:r>
            <a:r>
              <a:rPr b="1"/>
              <a:t>three liver phases</a:t>
            </a:r>
            <a:r>
              <a:t>:</a:t>
            </a:r>
          </a:p>
          <a:p>
            <a:pPr defTabSz="457200">
              <a:spcBef>
                <a:spcPts val="1500"/>
              </a:spcBef>
              <a:defRPr b="1" sz="2600">
                <a:latin typeface="Times Roman"/>
                <a:ea typeface="Times Roman"/>
                <a:cs typeface="Times Roman"/>
                <a:sym typeface="Times Roman"/>
              </a:defRPr>
            </a:pPr>
            <a:r>
              <a:t>Phase I – Bioactivation</a:t>
            </a:r>
          </a:p>
          <a:p>
            <a:pPr defTabSz="457200">
              <a:spcBef>
                <a:spcPts val="1200"/>
              </a:spcBef>
              <a:defRPr sz="2600">
                <a:latin typeface="Times Roman"/>
                <a:ea typeface="Times Roman"/>
                <a:cs typeface="Times Roman"/>
                <a:sym typeface="Times Roman"/>
              </a:defRPr>
            </a:pPr>
            <a:r>
              <a:t>• Cytochrome P450 enzymes modify toxins</a:t>
            </a:r>
          </a:p>
          <a:p>
            <a:pPr defTabSz="457200">
              <a:spcBef>
                <a:spcPts val="1500"/>
              </a:spcBef>
              <a:defRPr b="1" sz="2600">
                <a:latin typeface="Times Roman"/>
                <a:ea typeface="Times Roman"/>
                <a:cs typeface="Times Roman"/>
                <a:sym typeface="Times Roman"/>
              </a:defRPr>
            </a:pPr>
            <a:r>
              <a:t>Phase II – Conjugation</a:t>
            </a:r>
          </a:p>
          <a:p>
            <a:pPr defTabSz="457200">
              <a:spcBef>
                <a:spcPts val="1200"/>
              </a:spcBef>
              <a:defRPr sz="2600">
                <a:latin typeface="Times Roman"/>
                <a:ea typeface="Times Roman"/>
                <a:cs typeface="Times Roman"/>
                <a:sym typeface="Times Roman"/>
              </a:defRPr>
            </a:pPr>
            <a:r>
              <a:t>• Toxins are conjugated with amino acids, sulfate, methyl groups, or glutathione</a:t>
            </a:r>
          </a:p>
          <a:p>
            <a:pPr defTabSz="457200">
              <a:spcBef>
                <a:spcPts val="1500"/>
              </a:spcBef>
              <a:defRPr b="1" sz="2600">
                <a:latin typeface="Times Roman"/>
                <a:ea typeface="Times Roman"/>
                <a:cs typeface="Times Roman"/>
                <a:sym typeface="Times Roman"/>
              </a:defRPr>
            </a:pPr>
            <a:r>
              <a:t>Phase III – Transport &amp; Elimination</a:t>
            </a:r>
          </a:p>
          <a:p>
            <a:pPr defTabSz="457200">
              <a:spcBef>
                <a:spcPts val="1200"/>
              </a:spcBef>
              <a:defRPr sz="2600">
                <a:latin typeface="Times Roman"/>
                <a:ea typeface="Times Roman"/>
                <a:cs typeface="Times Roman"/>
                <a:sym typeface="Times Roman"/>
              </a:defRPr>
            </a:pPr>
            <a:r>
              <a:t>• Removal via bile or urine</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0"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33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32"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Failure of Detoxification When Water-Soluble Vitamins Are Deficient</a:t>
            </a:r>
          </a:p>
        </p:txBody>
      </p:sp>
      <p:sp>
        <p:nvSpPr>
          <p:cNvPr id="3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34"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35" name="Deficiencies result in:…"/>
          <p:cNvSpPr txBox="1"/>
          <p:nvPr/>
        </p:nvSpPr>
        <p:spPr>
          <a:xfrm>
            <a:off x="1632891" y="4138955"/>
            <a:ext cx="8832399" cy="2923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800">
                <a:latin typeface="Times Roman"/>
                <a:ea typeface="Times Roman"/>
                <a:cs typeface="Times Roman"/>
                <a:sym typeface="Times Roman"/>
              </a:defRPr>
            </a:pPr>
            <a:r>
              <a:t>Deficiencies result in:</a:t>
            </a:r>
          </a:p>
          <a:p>
            <a:pPr defTabSz="457200">
              <a:spcBef>
                <a:spcPts val="1200"/>
              </a:spcBef>
              <a:defRPr sz="3200">
                <a:latin typeface="Times Roman"/>
                <a:ea typeface="Times Roman"/>
                <a:cs typeface="Times Roman"/>
                <a:sym typeface="Times Roman"/>
              </a:defRPr>
            </a:pPr>
          </a:p>
          <a:p>
            <a:pPr defTabSz="457200">
              <a:spcBef>
                <a:spcPts val="1200"/>
              </a:spcBef>
              <a:defRPr sz="3200">
                <a:latin typeface="Times Roman"/>
                <a:ea typeface="Times Roman"/>
                <a:cs typeface="Times Roman"/>
                <a:sym typeface="Times Roman"/>
              </a:defRPr>
            </a:pPr>
            <a:r>
              <a:t>➡ Incomplete toxin metabolism</a:t>
            </a:r>
            <a:br/>
            <a:r>
              <a:t>➡ Accumulation of reactive intermediates</a:t>
            </a:r>
            <a:br/>
            <a:r>
              <a:t>➡ Increased oxidative burden</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37"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33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39" name="TextBox 6"/>
          <p:cNvSpPr txBox="1"/>
          <p:nvPr/>
        </p:nvSpPr>
        <p:spPr>
          <a:xfrm>
            <a:off x="726932" y="973259"/>
            <a:ext cx="17634124" cy="10998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Health Consequences of Detox Impairment</a:t>
            </a:r>
          </a:p>
        </p:txBody>
      </p:sp>
      <p:sp>
        <p:nvSpPr>
          <p:cNvPr id="3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4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42" name="Table 1"/>
          <p:cNvGraphicFramePr/>
          <p:nvPr/>
        </p:nvGraphicFramePr>
        <p:xfrm>
          <a:off x="2455297" y="3340310"/>
          <a:ext cx="13377406" cy="680729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83412"/>
                <a:gridCol w="9793991"/>
              </a:tblGrid>
              <a:tr h="1486098">
                <a:tc>
                  <a:txBody>
                    <a:bodyPr/>
                    <a:lstStyle/>
                    <a:p>
                      <a:pPr algn="ctr" defTabSz="457200">
                        <a:defRPr sz="1800"/>
                      </a:pPr>
                      <a:r>
                        <a:rPr b="1" sz="2800">
                          <a:latin typeface="Times Roman"/>
                          <a:ea typeface="Times Roman"/>
                          <a:cs typeface="Times Roman"/>
                          <a:sym typeface="Times Roman"/>
                        </a:rPr>
                        <a:t>System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Detoxicant Impairment Manifestation</a:t>
                      </a:r>
                    </a:p>
                  </a:txBody>
                  <a:tcPr marL="12700" marR="12700" marT="12700" marB="12700" anchor="ctr" anchorCtr="0" horzOverflow="overflow"/>
                </a:tc>
              </a:tr>
              <a:tr h="958773">
                <a:tc>
                  <a:txBody>
                    <a:bodyPr/>
                    <a:lstStyle/>
                    <a:p>
                      <a:pPr algn="ctr" defTabSz="457200">
                        <a:defRPr sz="1800"/>
                      </a:pPr>
                      <a:r>
                        <a:rPr b="1" sz="2800">
                          <a:latin typeface="Times Roman"/>
                          <a:ea typeface="Times Roman"/>
                          <a:cs typeface="Times Roman"/>
                          <a:sym typeface="Times Roman"/>
                        </a:rPr>
                        <a:t>Neurologic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Brain fog, anxiety, irritability</a:t>
                      </a:r>
                    </a:p>
                  </a:txBody>
                  <a:tcPr marL="12700" marR="12700" marT="12700" marB="12700" anchor="ctr" anchorCtr="0" horzOverflow="overflow"/>
                </a:tc>
              </a:tr>
              <a:tr h="1486098">
                <a:tc>
                  <a:txBody>
                    <a:bodyPr/>
                    <a:lstStyle/>
                    <a:p>
                      <a:pPr algn="ctr" defTabSz="457200">
                        <a:defRPr sz="1800"/>
                      </a:pPr>
                      <a:r>
                        <a:rPr b="1" sz="2800">
                          <a:latin typeface="Times Roman"/>
                          <a:ea typeface="Times Roman"/>
                          <a:cs typeface="Times Roman"/>
                          <a:sym typeface="Times Roman"/>
                        </a:rPr>
                        <a:t>Dermatologic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Rashes, acne</a:t>
                      </a:r>
                    </a:p>
                  </a:txBody>
                  <a:tcPr marL="12700" marR="12700" marT="12700" marB="12700" anchor="ctr" anchorCtr="0" horzOverflow="overflow"/>
                </a:tc>
              </a:tr>
              <a:tr h="958773">
                <a:tc>
                  <a:txBody>
                    <a:bodyPr/>
                    <a:lstStyle/>
                    <a:p>
                      <a:pPr algn="ctr" defTabSz="457200">
                        <a:defRPr sz="1800"/>
                      </a:pPr>
                      <a:r>
                        <a:rPr b="1" sz="2800">
                          <a:latin typeface="Times Roman"/>
                          <a:ea typeface="Times Roman"/>
                          <a:cs typeface="Times Roman"/>
                          <a:sym typeface="Times Roman"/>
                        </a:rPr>
                        <a:t>GI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Chemical sensitivities, bloating</a:t>
                      </a:r>
                    </a:p>
                  </a:txBody>
                  <a:tcPr marL="12700" marR="12700" marT="12700" marB="12700" anchor="ctr" anchorCtr="0" horzOverflow="overflow"/>
                </a:tc>
              </a:tr>
              <a:tr h="958773">
                <a:tc>
                  <a:txBody>
                    <a:bodyPr/>
                    <a:lstStyle/>
                    <a:p>
                      <a:pPr algn="ctr" defTabSz="457200">
                        <a:defRPr sz="1800"/>
                      </a:pPr>
                      <a:r>
                        <a:rPr b="1" sz="2800">
                          <a:latin typeface="Times Roman"/>
                          <a:ea typeface="Times Roman"/>
                          <a:cs typeface="Times Roman"/>
                          <a:sym typeface="Times Roman"/>
                        </a:rPr>
                        <a:t>Immune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Chronic inflammation</a:t>
                      </a:r>
                    </a:p>
                  </a:txBody>
                  <a:tcPr marL="12700" marR="12700" marT="12700" marB="12700" anchor="ctr" anchorCtr="0" horzOverflow="overflow"/>
                </a:tc>
              </a:tr>
              <a:tr h="958773">
                <a:tc>
                  <a:txBody>
                    <a:bodyPr/>
                    <a:lstStyle/>
                    <a:p>
                      <a:pPr algn="ctr" defTabSz="457200">
                        <a:defRPr sz="1800"/>
                      </a:pPr>
                      <a:r>
                        <a:rPr b="1" sz="2800">
                          <a:latin typeface="Times Roman"/>
                          <a:ea typeface="Times Roman"/>
                          <a:cs typeface="Times Roman"/>
                          <a:sym typeface="Times Roman"/>
                        </a:rPr>
                        <a:t>Hormonal</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Estrogen dominance symptoms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4"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34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46"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Insufficiency of Water-Soluble Vitamins and Health Status</a:t>
            </a:r>
          </a:p>
        </p:txBody>
      </p:sp>
      <p:sp>
        <p:nvSpPr>
          <p:cNvPr id="3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4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49" name="Insufficiency, not just classical deficiency, leads to:…"/>
          <p:cNvSpPr txBox="1"/>
          <p:nvPr/>
        </p:nvSpPr>
        <p:spPr>
          <a:xfrm>
            <a:off x="1632891" y="4138955"/>
            <a:ext cx="8832399" cy="506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3200">
                <a:latin typeface="Times Roman"/>
                <a:ea typeface="Times Roman"/>
                <a:cs typeface="Times Roman"/>
                <a:sym typeface="Times Roman"/>
              </a:defRPr>
            </a:pPr>
            <a:r>
              <a:t>Insufficiency</a:t>
            </a:r>
            <a:r>
              <a:rPr b="0"/>
              <a:t>, not just classical deficiency, leads to:</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 Heightened oxidative load</a:t>
            </a:r>
            <a:br/>
            <a:r>
              <a:t>• Persistent inflammatory signaling</a:t>
            </a:r>
            <a:br/>
            <a:r>
              <a:t>• Poor detox capacity</a:t>
            </a:r>
          </a:p>
          <a:p>
            <a:pPr defTabSz="457200">
              <a:spcBef>
                <a:spcPts val="1200"/>
              </a:spcBef>
              <a:defRPr sz="2800">
                <a:latin typeface="Times Roman"/>
                <a:ea typeface="Times Roman"/>
                <a:cs typeface="Times Roman"/>
                <a:sym typeface="Times Roman"/>
              </a:defRPr>
            </a:pPr>
            <a:r>
              <a:t>This creates a terrain favoring:</a:t>
            </a:r>
          </a:p>
          <a:p>
            <a:pPr defTabSz="457200">
              <a:spcBef>
                <a:spcPts val="1200"/>
              </a:spcBef>
              <a:defRPr sz="2800">
                <a:latin typeface="Times Roman"/>
                <a:ea typeface="Times Roman"/>
                <a:cs typeface="Times Roman"/>
                <a:sym typeface="Times Roman"/>
              </a:defRPr>
            </a:pPr>
            <a:r>
              <a:t>• Autoimmunity</a:t>
            </a:r>
            <a:br/>
            <a:r>
              <a:t>• Neurodegenerative disease</a:t>
            </a:r>
            <a:br/>
            <a:r>
              <a:t>• Cardiovascular disease</a:t>
            </a:r>
            <a:br/>
            <a:r>
              <a:t>• Hormonal disruption</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1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20" name="TextBox 6"/>
          <p:cNvSpPr txBox="1"/>
          <p:nvPr/>
        </p:nvSpPr>
        <p:spPr>
          <a:xfrm>
            <a:off x="1176073" y="398560"/>
            <a:ext cx="16812960"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0433FF"/>
                </a:solidFill>
                <a:latin typeface="Poppins"/>
                <a:ea typeface="Poppins"/>
                <a:cs typeface="Poppins"/>
                <a:sym typeface="Poppins"/>
              </a:defRPr>
            </a:pPr>
            <a:r>
              <a:t>Water &amp; Fat-Soluble Vitamins - </a:t>
            </a:r>
            <a:endParaRPr spc="150" sz="2500">
              <a:solidFill>
                <a:srgbClr val="231F20"/>
              </a:solidFill>
              <a:latin typeface="Open Sauce Bold"/>
              <a:ea typeface="Open Sauce Bold"/>
              <a:cs typeface="Open Sauce Bold"/>
              <a:sym typeface="Open Sauce Bold"/>
            </a:endParaRPr>
          </a:p>
          <a:p>
            <a:pPr>
              <a:lnSpc>
                <a:spcPts val="9100"/>
              </a:lnSpc>
              <a:defRPr spc="574" sz="5800">
                <a:solidFill>
                  <a:srgbClr val="0433FF"/>
                </a:solidFill>
                <a:latin typeface="Poppins"/>
                <a:ea typeface="Poppins"/>
                <a:cs typeface="Poppins"/>
                <a:sym typeface="Poppins"/>
              </a:defRPr>
            </a:pPr>
            <a:r>
              <a:t>Food Sources and Impact on Health</a:t>
            </a:r>
          </a:p>
        </p:txBody>
      </p:sp>
      <p:sp>
        <p:nvSpPr>
          <p:cNvPr id="12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22" name="The main purpose of doing and reviewing research is:…"/>
          <p:cNvSpPr txBox="1"/>
          <p:nvPr/>
        </p:nvSpPr>
        <p:spPr>
          <a:xfrm>
            <a:off x="1458039" y="5164111"/>
            <a:ext cx="7305345" cy="43425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Water-Soluble Vitamins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B-Complex &amp; Vitamin C</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Not stored significantly → must be consumed </a:t>
            </a:r>
            <a:r>
              <a:rPr b="1"/>
              <a:t>daily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Excess is excreted in urine</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Deficiency symptoms appear quickly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Key roles → </a:t>
            </a:r>
            <a:r>
              <a:rPr b="1"/>
              <a:t>energy metabolism, brain function, detoxification, Phase II</a:t>
            </a:r>
          </a:p>
        </p:txBody>
      </p:sp>
      <p:sp>
        <p:nvSpPr>
          <p:cNvPr id="123"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24" name="The main purpose of doing and reviewing research is:…"/>
          <p:cNvSpPr txBox="1"/>
          <p:nvPr/>
        </p:nvSpPr>
        <p:spPr>
          <a:xfrm>
            <a:off x="9800352" y="5164111"/>
            <a:ext cx="7305346" cy="375836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Fat-Soluble Vitamins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Vitamins A, D, E, K</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Absorbed with dietary fat and bile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Stored in liver and adipose tissue → </a:t>
            </a:r>
            <a:r>
              <a:rPr b="1"/>
              <a:t>higher toxicity risk</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Roles → immunity, vision, antioxidant protection, calcium regulation</a:t>
            </a:r>
          </a:p>
        </p:txBody>
      </p:sp>
      <p:sp>
        <p:nvSpPr>
          <p:cNvPr id="125" name="Vitamins are essential organic nutrients that function primarily as enzyme cofactors, antioxidants, hormone regulators, and metabolic facilitators."/>
          <p:cNvSpPr txBox="1"/>
          <p:nvPr/>
        </p:nvSpPr>
        <p:spPr>
          <a:xfrm>
            <a:off x="1958338" y="3531675"/>
            <a:ext cx="14371323" cy="97254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algn="ctr">
              <a:defRPr sz="3000"/>
            </a:lvl1pPr>
          </a:lstStyle>
          <a:p>
            <a:pPr/>
            <a:r>
              <a:t>Vitamins are essential organic nutrients that function primarily as enzyme cofactors, antioxidants, hormone regulators, and metabolic facilitators.</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1"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3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53" name="TextBox 6"/>
          <p:cNvSpPr txBox="1"/>
          <p:nvPr/>
        </p:nvSpPr>
        <p:spPr>
          <a:xfrm>
            <a:off x="636337" y="500290"/>
            <a:ext cx="17634124"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Targeted Water-Soluble Vitamin Supplementation for Detox</a:t>
            </a:r>
          </a:p>
        </p:txBody>
      </p:sp>
      <p:sp>
        <p:nvSpPr>
          <p:cNvPr id="35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5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56" name="Table 1"/>
          <p:cNvGraphicFramePr/>
          <p:nvPr/>
        </p:nvGraphicFramePr>
        <p:xfrm>
          <a:off x="2027515" y="3625851"/>
          <a:ext cx="14232969" cy="613655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623043"/>
                <a:gridCol w="8609926"/>
              </a:tblGrid>
              <a:tr h="1005992">
                <a:tc>
                  <a:txBody>
                    <a:bodyPr/>
                    <a:lstStyle/>
                    <a:p>
                      <a:pPr algn="ctr" defTabSz="457200">
                        <a:defRPr sz="1800"/>
                      </a:pPr>
                      <a:r>
                        <a:rPr b="1" sz="28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Approach</a:t>
                      </a:r>
                    </a:p>
                  </a:txBody>
                  <a:tcPr marL="12700" marR="12700" marT="12700" marB="12700" anchor="ctr" anchorCtr="0" horzOverflow="overflow"/>
                </a:tc>
              </a:tr>
              <a:tr h="1005992">
                <a:tc>
                  <a:txBody>
                    <a:bodyPr/>
                    <a:lstStyle/>
                    <a:p>
                      <a:pPr algn="ctr" defTabSz="457200">
                        <a:defRPr sz="1800"/>
                      </a:pPr>
                      <a:r>
                        <a:rPr sz="2800">
                          <a:latin typeface="Times Roman"/>
                          <a:ea typeface="Times Roman"/>
                          <a:cs typeface="Times Roman"/>
                          <a:sym typeface="Times Roman"/>
                        </a:rPr>
                        <a:t>Oxidative stress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Vitamin C, riboflavin, niacin</a:t>
                      </a:r>
                    </a:p>
                  </a:txBody>
                  <a:tcPr marL="12700" marR="12700" marT="12700" marB="12700" anchor="ctr" anchorCtr="0" horzOverflow="overflow"/>
                </a:tc>
              </a:tr>
              <a:tr h="1559288">
                <a:tc>
                  <a:txBody>
                    <a:bodyPr/>
                    <a:lstStyle/>
                    <a:p>
                      <a:pPr algn="ctr" defTabSz="457200">
                        <a:defRPr sz="1800"/>
                      </a:pPr>
                      <a:r>
                        <a:rPr sz="2800">
                          <a:latin typeface="Times Roman"/>
                          <a:ea typeface="Times Roman"/>
                          <a:cs typeface="Times Roman"/>
                          <a:sym typeface="Times Roman"/>
                        </a:rPr>
                        <a:t>Chemical sensitivities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B-complex + methylated folate/B12</a:t>
                      </a:r>
                    </a:p>
                  </a:txBody>
                  <a:tcPr marL="12700" marR="12700" marT="12700" marB="12700" anchor="ctr" anchorCtr="0" horzOverflow="overflow"/>
                </a:tc>
              </a:tr>
              <a:tr h="1559288">
                <a:tc>
                  <a:txBody>
                    <a:bodyPr/>
                    <a:lstStyle/>
                    <a:p>
                      <a:pPr algn="ctr" defTabSz="457200">
                        <a:defRPr sz="1800"/>
                      </a:pPr>
                      <a:r>
                        <a:rPr sz="2800">
                          <a:latin typeface="Times Roman"/>
                          <a:ea typeface="Times Roman"/>
                          <a:cs typeface="Times Roman"/>
                          <a:sym typeface="Times Roman"/>
                        </a:rPr>
                        <a:t>Detox pathway support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B6 + B9 + B12 blend</a:t>
                      </a:r>
                    </a:p>
                  </a:txBody>
                  <a:tcPr marL="12700" marR="12700" marT="12700" marB="12700" anchor="ctr" anchorCtr="0" horzOverflow="overflow"/>
                </a:tc>
              </a:tr>
              <a:tr h="1005992">
                <a:tc>
                  <a:txBody>
                    <a:bodyPr/>
                    <a:lstStyle/>
                    <a:p>
                      <a:pPr algn="ctr" defTabSz="457200">
                        <a:defRPr sz="1800"/>
                      </a:pPr>
                      <a:r>
                        <a:rPr sz="2800">
                          <a:latin typeface="Times Roman"/>
                          <a:ea typeface="Times Roman"/>
                          <a:cs typeface="Times Roman"/>
                          <a:sym typeface="Times Roman"/>
                        </a:rPr>
                        <a:t>Stress resilience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Vitamin C + B-complex</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58"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35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60" name="TextBox 6"/>
          <p:cNvSpPr txBox="1"/>
          <p:nvPr/>
        </p:nvSpPr>
        <p:spPr>
          <a:xfrm>
            <a:off x="929937" y="1074005"/>
            <a:ext cx="17634124"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Fat Soluble Vitamins</a:t>
            </a:r>
          </a:p>
        </p:txBody>
      </p:sp>
      <p:sp>
        <p:nvSpPr>
          <p:cNvPr id="36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36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3" name="Fat-soluble vitamins include:…"/>
          <p:cNvSpPr txBox="1"/>
          <p:nvPr/>
        </p:nvSpPr>
        <p:spPr>
          <a:xfrm>
            <a:off x="1435511" y="3713207"/>
            <a:ext cx="15121299" cy="496020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Fat-soluble vitamins include:</a:t>
            </a:r>
          </a:p>
          <a:p>
            <a:pPr marL="280734" indent="-280734" defTabSz="457200">
              <a:spcBef>
                <a:spcPts val="1200"/>
              </a:spcBef>
              <a:buSzPct val="100000"/>
              <a:buChar char="•"/>
              <a:defRPr b="1" sz="2800">
                <a:latin typeface="Times Roman"/>
                <a:ea typeface="Times Roman"/>
                <a:cs typeface="Times Roman"/>
                <a:sym typeface="Times Roman"/>
              </a:defRPr>
            </a:pPr>
            <a:r>
              <a:t>Vitamins A, D, E, and K (A D E K)</a:t>
            </a:r>
          </a:p>
          <a:p>
            <a:pPr defTabSz="457200">
              <a:spcBef>
                <a:spcPts val="1200"/>
              </a:spcBef>
              <a:defRPr sz="12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These nutrients: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Absorbed with </a:t>
            </a:r>
            <a:r>
              <a:rPr b="1"/>
              <a:t>dietary fat and bile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Travel in </a:t>
            </a:r>
            <a:r>
              <a:rPr b="1"/>
              <a:t>chylomicrons via the lymphatic system</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Are stored in the </a:t>
            </a:r>
            <a:r>
              <a:rPr b="1"/>
              <a:t>liver and adipose tissue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Can accumulate → </a:t>
            </a:r>
            <a:r>
              <a:rPr b="1"/>
              <a:t>potential toxicity</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7"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36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69"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Fat-Soluble Vitamins - Required for Structure &amp; Regulation</a:t>
            </a:r>
          </a:p>
        </p:txBody>
      </p:sp>
      <p:sp>
        <p:nvSpPr>
          <p:cNvPr id="37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7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2" name="*Unlike water-soluble vitamins that drive energy metabolism, fat-soluble vitamins act as regulatory nutrients governing:…"/>
          <p:cNvSpPr txBox="1"/>
          <p:nvPr/>
        </p:nvSpPr>
        <p:spPr>
          <a:xfrm>
            <a:off x="1583350" y="3942981"/>
            <a:ext cx="13345198"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solidFill>
                  <a:srgbClr val="FF2600"/>
                </a:solidFill>
                <a:latin typeface="Times Roman"/>
                <a:ea typeface="Times Roman"/>
                <a:cs typeface="Times Roman"/>
                <a:sym typeface="Times Roman"/>
              </a:defRPr>
            </a:pPr>
            <a:r>
              <a:t>*Unlike water-soluble vitamins that drive </a:t>
            </a:r>
            <a:r>
              <a:rPr b="1"/>
              <a:t>energy metabolism</a:t>
            </a:r>
            <a:r>
              <a:t>, fat-soluble vitamins act as </a:t>
            </a:r>
            <a:r>
              <a:rPr b="1"/>
              <a:t>regulatory nutrients</a:t>
            </a:r>
            <a:r>
              <a:t> governing:</a:t>
            </a:r>
          </a:p>
          <a:p>
            <a:pPr defTabSz="457200">
              <a:spcBef>
                <a:spcPts val="1200"/>
              </a:spcBef>
              <a:defRPr sz="2800">
                <a:latin typeface="Times Roman"/>
                <a:ea typeface="Times Roman"/>
                <a:cs typeface="Times Roman"/>
                <a:sym typeface="Times Roman"/>
              </a:defRPr>
            </a:pPr>
          </a:p>
          <a:p>
            <a:pPr marL="457200" indent="-317500" defTabSz="457200">
              <a:spcBef>
                <a:spcPts val="1200"/>
              </a:spcBef>
              <a:buSzPct val="100000"/>
              <a:buFont typeface="Times Roman"/>
              <a:buChar char="•"/>
              <a:defRPr sz="2800">
                <a:latin typeface="Times Roman"/>
                <a:ea typeface="Times Roman"/>
                <a:cs typeface="Times Roman"/>
                <a:sym typeface="Times Roman"/>
              </a:defRPr>
            </a:pPr>
            <a:r>
              <a:t>Vision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Immune defense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Bone mineral balance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Antioxidant protection of cell membranes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Blood coagulation</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4"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37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76"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Fat Digestion &amp; Fat-Soluble Vitamin Absorption</a:t>
            </a:r>
          </a:p>
        </p:txBody>
      </p:sp>
      <p:sp>
        <p:nvSpPr>
          <p:cNvPr id="37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7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79" name="Absorption depends on:…"/>
          <p:cNvSpPr txBox="1"/>
          <p:nvPr/>
        </p:nvSpPr>
        <p:spPr>
          <a:xfrm>
            <a:off x="1796787" y="3565890"/>
            <a:ext cx="11282085" cy="6365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Absorption depends on:</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Pancreatic lipase</a:t>
            </a:r>
            <a:r>
              <a:rPr b="0"/>
              <a:t> for fat digestion</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Bile salts</a:t>
            </a:r>
            <a:r>
              <a:rPr b="0"/>
              <a:t> to form micelles</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Healthy intestinal villi</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Risk factors for deficiency: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Gallbladder removal</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Celiac/Crohn’s disease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Pancreatic insufficiency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Extremely low-fat diets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Long-term fat-blocking medications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1"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38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83"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Fat Digestion &amp; Fat-Soluble Vitamin Absorption</a:t>
            </a:r>
          </a:p>
        </p:txBody>
      </p:sp>
      <p:sp>
        <p:nvSpPr>
          <p:cNvPr id="38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8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86" name="Absorption depends on:…"/>
          <p:cNvSpPr txBox="1"/>
          <p:nvPr/>
        </p:nvSpPr>
        <p:spPr>
          <a:xfrm>
            <a:off x="1796787" y="3565890"/>
            <a:ext cx="11282085" cy="6365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Absorption depends on:</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Pancreatic lipase</a:t>
            </a:r>
            <a:r>
              <a:rPr b="0"/>
              <a:t> for fat digestion</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Bile salts</a:t>
            </a:r>
            <a:r>
              <a:rPr b="0"/>
              <a:t> to form micelles</a:t>
            </a:r>
          </a:p>
          <a:p>
            <a:pPr marL="457200" indent="-317500" defTabSz="457200">
              <a:spcBef>
                <a:spcPts val="1200"/>
              </a:spcBef>
              <a:buSzPct val="100000"/>
              <a:buAutoNum type="arabicPeriod" startAt="1"/>
              <a:defRPr b="1" sz="2800">
                <a:latin typeface="Times Roman"/>
                <a:ea typeface="Times Roman"/>
                <a:cs typeface="Times Roman"/>
                <a:sym typeface="Times Roman"/>
              </a:defRPr>
            </a:pPr>
            <a:r>
              <a:t>Healthy intestinal villi</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Risk factors for deficiency: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Gallbladder removal</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Celiac/Crohn’s disease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Pancreatic insufficiency</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Extremely low-fat diets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Long-term fat-blocking medications</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8"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38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90"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Fat-Soluble Vitamins &amp; </a:t>
            </a:r>
          </a:p>
          <a:p>
            <a:pPr>
              <a:lnSpc>
                <a:spcPts val="9100"/>
              </a:lnSpc>
              <a:defRPr spc="773" sz="7800">
                <a:solidFill>
                  <a:srgbClr val="FFFFFF"/>
                </a:solidFill>
                <a:latin typeface="Poppins"/>
                <a:ea typeface="Poppins"/>
                <a:cs typeface="Poppins"/>
                <a:sym typeface="Poppins"/>
              </a:defRPr>
            </a:pPr>
            <a:r>
              <a:t>Health Impact</a:t>
            </a:r>
          </a:p>
        </p:txBody>
      </p:sp>
      <p:sp>
        <p:nvSpPr>
          <p:cNvPr id="3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9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393" name="Table 1"/>
          <p:cNvGraphicFramePr/>
          <p:nvPr/>
        </p:nvGraphicFramePr>
        <p:xfrm>
          <a:off x="996840" y="3216085"/>
          <a:ext cx="16676592" cy="664565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91494"/>
                <a:gridCol w="3739372"/>
                <a:gridCol w="3914997"/>
                <a:gridCol w="4422500"/>
                <a:gridCol w="2708227"/>
              </a:tblGrid>
              <a:tr h="1329130">
                <a:tc>
                  <a:txBody>
                    <a:bodyPr/>
                    <a:lstStyle/>
                    <a:p>
                      <a:pPr algn="ctr" defTabSz="457200">
                        <a:defRPr sz="1800"/>
                      </a:pPr>
                      <a:r>
                        <a:rPr b="1" sz="27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700">
                          <a:latin typeface="Times Roman"/>
                          <a:ea typeface="Times Roman"/>
                          <a:cs typeface="Times Roman"/>
                          <a:sym typeface="Times Roman"/>
                        </a:rPr>
                        <a:t>Primary Functions</a:t>
                      </a:r>
                    </a:p>
                  </a:txBody>
                  <a:tcPr marL="12700" marR="12700" marT="12700" marB="12700" anchor="ctr" anchorCtr="0" horzOverflow="overflow"/>
                </a:tc>
                <a:tc>
                  <a:txBody>
                    <a:bodyPr/>
                    <a:lstStyle/>
                    <a:p>
                      <a:pPr algn="ctr" defTabSz="457200">
                        <a:defRPr sz="1800"/>
                      </a:pPr>
                      <a:r>
                        <a:rPr b="1" sz="2700">
                          <a:latin typeface="Times Roman"/>
                          <a:ea typeface="Times Roman"/>
                          <a:cs typeface="Times Roman"/>
                          <a:sym typeface="Times Roman"/>
                        </a:rPr>
                        <a:t>Health Impact (Adequacy)</a:t>
                      </a:r>
                    </a:p>
                  </a:txBody>
                  <a:tcPr marL="12700" marR="12700" marT="12700" marB="12700" anchor="ctr" anchorCtr="0" horzOverflow="overflow"/>
                </a:tc>
                <a:tc>
                  <a:txBody>
                    <a:bodyPr/>
                    <a:lstStyle/>
                    <a:p>
                      <a:pPr algn="ctr" defTabSz="457200">
                        <a:defRPr sz="1800"/>
                      </a:pPr>
                      <a:r>
                        <a:rPr b="1" sz="2700">
                          <a:latin typeface="Times Roman"/>
                          <a:ea typeface="Times Roman"/>
                          <a:cs typeface="Times Roman"/>
                          <a:sym typeface="Times Roman"/>
                        </a:rPr>
                        <a:t>Health Impact (Deficiency)</a:t>
                      </a:r>
                    </a:p>
                  </a:txBody>
                  <a:tcPr marL="12700" marR="12700" marT="12700" marB="12700" anchor="ctr" anchorCtr="0" horzOverflow="overflow"/>
                </a:tc>
                <a:tc>
                  <a:txBody>
                    <a:bodyPr/>
                    <a:lstStyle/>
                    <a:p>
                      <a:pPr algn="ctr" defTabSz="457200">
                        <a:defRPr sz="1800"/>
                      </a:pPr>
                      <a:r>
                        <a:rPr b="1" sz="2700">
                          <a:latin typeface="Times Roman"/>
                          <a:ea typeface="Times Roman"/>
                          <a:cs typeface="Times Roman"/>
                          <a:sym typeface="Times Roman"/>
                        </a:rPr>
                        <a:t>Toxicity Risk</a:t>
                      </a:r>
                    </a:p>
                  </a:txBody>
                  <a:tcPr marL="12700" marR="12700" marT="12700" marB="12700" anchor="ctr" anchorCtr="0" horzOverflow="overflow"/>
                </a:tc>
              </a:tr>
              <a:tr h="1329130">
                <a:tc>
                  <a:txBody>
                    <a:bodyPr/>
                    <a:lstStyle/>
                    <a:p>
                      <a:pPr algn="ctr" defTabSz="457200">
                        <a:defRPr sz="1800"/>
                      </a:pPr>
                      <a:r>
                        <a:rPr b="1" sz="27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Vision (rhodopsin), immune defense, epithelial integrity</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Normal night vision, strong mucosal immunity, healthy skin</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Night blindness, xerophthalmia, increased infections, dry skin</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Liver damage, headaches, teratogenic</a:t>
                      </a:r>
                    </a:p>
                  </a:txBody>
                  <a:tcPr marL="12700" marR="12700" marT="12700" marB="12700" anchor="ctr" anchorCtr="0" horzOverflow="overflow"/>
                </a:tc>
              </a:tr>
              <a:tr h="1329130">
                <a:tc>
                  <a:txBody>
                    <a:bodyPr/>
                    <a:lstStyle/>
                    <a:p>
                      <a:pPr algn="ctr" defTabSz="457200">
                        <a:defRPr sz="1800"/>
                      </a:pPr>
                      <a:r>
                        <a:rPr b="1" sz="27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Calcium absorption, immune modulation, hormone function</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Strong bones, fewer fractures, lower inflammation</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Rickets (children), osteomalacia (adults), autoimmune risk</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Hypercalcemia, kidney stones</a:t>
                      </a:r>
                    </a:p>
                  </a:txBody>
                  <a:tcPr marL="12700" marR="12700" marT="12700" marB="12700" anchor="ctr" anchorCtr="0" horzOverflow="overflow"/>
                </a:tc>
              </a:tr>
              <a:tr h="1329130">
                <a:tc>
                  <a:txBody>
                    <a:bodyPr/>
                    <a:lstStyle/>
                    <a:p>
                      <a:pPr algn="ctr" defTabSz="457200">
                        <a:defRPr sz="1800"/>
                      </a:pPr>
                      <a:r>
                        <a:rPr b="1" sz="27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Antioxidant protection of membranes &amp; RBCs</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Neural protection, cardiovascular stability</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Neuropathy, hemolytic anemia, muscle weakness</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Increased bleeding</a:t>
                      </a:r>
                    </a:p>
                  </a:txBody>
                  <a:tcPr marL="12700" marR="12700" marT="12700" marB="12700" anchor="ctr" anchorCtr="0" horzOverflow="overflow"/>
                </a:tc>
              </a:tr>
              <a:tr h="1329130">
                <a:tc>
                  <a:txBody>
                    <a:bodyPr/>
                    <a:lstStyle/>
                    <a:p>
                      <a:pPr algn="ctr" defTabSz="457200">
                        <a:defRPr sz="1800"/>
                      </a:pPr>
                      <a:r>
                        <a:rPr b="1" sz="27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Coagulation factor synthesis, calcium direction to bone</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Normal clotting, reduced arterial calcification</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Bleeding, bruising, osteoporosis risk</a:t>
                      </a:r>
                    </a:p>
                  </a:txBody>
                  <a:tcPr marL="12700" marR="12700" marT="12700" marB="12700" anchor="ctr" anchorCtr="0" horzOverflow="overflow"/>
                </a:tc>
                <a:tc>
                  <a:txBody>
                    <a:bodyPr/>
                    <a:lstStyle/>
                    <a:p>
                      <a:pPr algn="ctr" defTabSz="457200">
                        <a:defRPr sz="1800"/>
                      </a:pPr>
                      <a:r>
                        <a:rPr sz="2700">
                          <a:latin typeface="Times Roman"/>
                          <a:ea typeface="Times Roman"/>
                          <a:cs typeface="Times Roman"/>
                          <a:sym typeface="Times Roman"/>
                        </a:rPr>
                        <a:t>Interference with anticoagulants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39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397"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Food Sources &amp; Functions of </a:t>
            </a:r>
          </a:p>
          <a:p>
            <a:pPr>
              <a:lnSpc>
                <a:spcPts val="9100"/>
              </a:lnSpc>
              <a:defRPr spc="773" sz="7800">
                <a:solidFill>
                  <a:srgbClr val="FFFFFF"/>
                </a:solidFill>
                <a:latin typeface="Poppins"/>
                <a:ea typeface="Poppins"/>
                <a:cs typeface="Poppins"/>
                <a:sym typeface="Poppins"/>
              </a:defRPr>
            </a:pPr>
            <a:r>
              <a:t>Fat-Soluble Vitamins</a:t>
            </a:r>
          </a:p>
        </p:txBody>
      </p:sp>
      <p:sp>
        <p:nvSpPr>
          <p:cNvPr id="39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39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00" name="Table 1"/>
          <p:cNvGraphicFramePr/>
          <p:nvPr/>
        </p:nvGraphicFramePr>
        <p:xfrm>
          <a:off x="851336" y="3385544"/>
          <a:ext cx="16865929" cy="619632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90601"/>
                <a:gridCol w="3723941"/>
                <a:gridCol w="4130590"/>
                <a:gridCol w="3236912"/>
                <a:gridCol w="2283881"/>
              </a:tblGrid>
              <a:tr h="826177">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Best Animal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Best Plant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Fortified / Other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Exam Cue</a:t>
                      </a:r>
                    </a:p>
                  </a:txBody>
                  <a:tcPr marL="12700" marR="12700" marT="12700" marB="12700" anchor="ctr" anchorCtr="0" horzOverflow="overflow"/>
                </a:tc>
              </a:tr>
              <a:tr h="1528427">
                <a:tc>
                  <a:txBody>
                    <a:bodyPr/>
                    <a:lstStyle/>
                    <a:p>
                      <a:pPr algn="ctr" defTabSz="457200">
                        <a:defRPr sz="2800">
                          <a:latin typeface="Times Roman"/>
                          <a:ea typeface="Times Roman"/>
                          <a:cs typeface="Times Roman"/>
                          <a:sym typeface="Times Roman"/>
                        </a:defRPr>
                      </a:pPr>
                      <a:r>
                        <a:t>🅰️ </a:t>
                      </a:r>
                      <a:r>
                        <a:rPr b="1"/>
                        <a:t>Vitamin A (Retinol/Carotenoids)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Liver, eggs, whole dairy, butter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Carrots, sweet potatoes, spinach, kale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Fortified dairy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“Orange veggies + liver”</a:t>
                      </a:r>
                    </a:p>
                  </a:txBody>
                  <a:tcPr marL="12700" marR="12700" marT="12700" marB="12700" anchor="ctr" anchorCtr="0" horzOverflow="overflow"/>
                </a:tc>
              </a:tr>
              <a:tr h="1280574">
                <a:tc>
                  <a:txBody>
                    <a:bodyPr/>
                    <a:lstStyle/>
                    <a:p>
                      <a:pPr algn="ctr" defTabSz="457200">
                        <a:defRPr sz="2800">
                          <a:latin typeface="Times Roman"/>
                          <a:ea typeface="Times Roman"/>
                          <a:cs typeface="Times Roman"/>
                          <a:sym typeface="Times Roman"/>
                        </a:defRPr>
                      </a:pPr>
                      <a:r>
                        <a:t>☀️ </a:t>
                      </a:r>
                      <a:r>
                        <a:rPr b="1"/>
                        <a:t>Vitamin 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Salmon, sardines, cod liver oil, egg yolks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Mushrooms (UV-exposed)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Fortified dairy, plant milks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“Fatty fish + sun”</a:t>
                      </a:r>
                    </a:p>
                  </a:txBody>
                  <a:tcPr marL="12700" marR="12700" marT="12700" marB="12700" anchor="ctr" anchorCtr="0" horzOverflow="overflow"/>
                </a:tc>
              </a:tr>
              <a:tr h="1280574">
                <a:tc>
                  <a:txBody>
                    <a:bodyPr/>
                    <a:lstStyle/>
                    <a:p>
                      <a:pPr algn="ctr" defTabSz="457200">
                        <a:defRPr sz="2800">
                          <a:latin typeface="Times Roman"/>
                          <a:ea typeface="Times Roman"/>
                          <a:cs typeface="Times Roman"/>
                          <a:sym typeface="Times Roman"/>
                        </a:defRPr>
                      </a:pPr>
                      <a:r>
                        <a:t>🛡️ </a:t>
                      </a:r>
                      <a:r>
                        <a:rPr b="1"/>
                        <a:t>Vitamin 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Egg yolk, butter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Almonds, sunflower seeds, hazelnuts, spinach</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Plant oils (sunflower, wheat germ)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“Seeds &amp; oils”</a:t>
                      </a:r>
                    </a:p>
                  </a:txBody>
                  <a:tcPr marL="12700" marR="12700" marT="12700" marB="12700" anchor="ctr" anchorCtr="0" horzOverflow="overflow"/>
                </a:tc>
              </a:tr>
              <a:tr h="1280574">
                <a:tc>
                  <a:txBody>
                    <a:bodyPr/>
                    <a:lstStyle/>
                    <a:p>
                      <a:pPr algn="ctr" defTabSz="457200">
                        <a:defRPr sz="2800">
                          <a:latin typeface="Times Roman"/>
                          <a:ea typeface="Times Roman"/>
                          <a:cs typeface="Times Roman"/>
                          <a:sym typeface="Times Roman"/>
                        </a:defRPr>
                      </a:pPr>
                      <a:r>
                        <a:t>🩸 </a:t>
                      </a:r>
                      <a:r>
                        <a:rPr b="1"/>
                        <a:t>Vitamin K</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Egg yolk, dairy, liver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Kale, collards, spinach, broccoli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Fermented foods (natto, sauerkraut)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“Leafy greens”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0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04" name="TextBox 6"/>
          <p:cNvSpPr txBox="1"/>
          <p:nvPr/>
        </p:nvSpPr>
        <p:spPr>
          <a:xfrm>
            <a:off x="953749" y="474002"/>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“Best Food Picks” By Diet Type of Fat-Soluble Vitamins</a:t>
            </a:r>
          </a:p>
        </p:txBody>
      </p:sp>
      <p:sp>
        <p:nvSpPr>
          <p:cNvPr id="40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0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07" name="✅ Omnivore"/>
          <p:cNvSpPr txBox="1"/>
          <p:nvPr/>
        </p:nvSpPr>
        <p:spPr>
          <a:xfrm>
            <a:off x="2156766" y="3483909"/>
            <a:ext cx="2083030" cy="561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 </a:t>
            </a:r>
            <a:r>
              <a:rPr b="1"/>
              <a:t>Omnivore</a:t>
            </a:r>
          </a:p>
        </p:txBody>
      </p:sp>
      <p:sp>
        <p:nvSpPr>
          <p:cNvPr id="408" name="✅ Vegetarian"/>
          <p:cNvSpPr txBox="1"/>
          <p:nvPr/>
        </p:nvSpPr>
        <p:spPr>
          <a:xfrm>
            <a:off x="7968722" y="3457876"/>
            <a:ext cx="2188425" cy="5613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defRPr sz="2800">
                <a:latin typeface="Times Roman"/>
                <a:ea typeface="Times Roman"/>
                <a:cs typeface="Times Roman"/>
                <a:sym typeface="Times Roman"/>
              </a:defRPr>
            </a:pPr>
            <a:r>
              <a:t>✅</a:t>
            </a:r>
            <a:r>
              <a:rPr b="1"/>
              <a:t> Vegetarian</a:t>
            </a:r>
          </a:p>
        </p:txBody>
      </p:sp>
      <p:sp>
        <p:nvSpPr>
          <p:cNvPr id="409" name="⚠️ Vegan"/>
          <p:cNvSpPr txBox="1"/>
          <p:nvPr/>
        </p:nvSpPr>
        <p:spPr>
          <a:xfrm>
            <a:off x="14165470" y="3400919"/>
            <a:ext cx="1658723" cy="561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 </a:t>
            </a:r>
            <a:r>
              <a:rPr b="1"/>
              <a:t>Vegan</a:t>
            </a:r>
          </a:p>
        </p:txBody>
      </p:sp>
      <p:sp>
        <p:nvSpPr>
          <p:cNvPr id="410" name="Higher risk for A-retinol and D deficiencies"/>
          <p:cNvSpPr txBox="1"/>
          <p:nvPr/>
        </p:nvSpPr>
        <p:spPr>
          <a:xfrm>
            <a:off x="12315762" y="9599809"/>
            <a:ext cx="5453941"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sz="2400">
                <a:latin typeface="Times Roman"/>
                <a:ea typeface="Times Roman"/>
                <a:cs typeface="Times Roman"/>
                <a:sym typeface="Times Roman"/>
              </a:defRPr>
            </a:lvl1pPr>
          </a:lstStyle>
          <a:p>
            <a:pPr/>
            <a:r>
              <a:t>Higher risk for A-retinol and D deficiencies</a:t>
            </a:r>
          </a:p>
        </p:txBody>
      </p:sp>
      <p:graphicFrame>
        <p:nvGraphicFramePr>
          <p:cNvPr id="411" name="Table 1"/>
          <p:cNvGraphicFramePr/>
          <p:nvPr/>
        </p:nvGraphicFramePr>
        <p:xfrm>
          <a:off x="326362" y="4190803"/>
          <a:ext cx="5794636" cy="51946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333850"/>
                <a:gridCol w="1712923"/>
                <a:gridCol w="2747862"/>
              </a:tblGrid>
              <a:tr h="753027">
                <a:tc>
                  <a:txBody>
                    <a:bodyPr/>
                    <a:lstStyle/>
                    <a:p>
                      <a:pPr algn="ctr" defTabSz="457200">
                        <a:defRPr sz="1800"/>
                      </a:pPr>
                      <a:r>
                        <a:rPr b="1" sz="22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BEST PICKS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CNS RATIONALE</a:t>
                      </a:r>
                    </a:p>
                  </a:txBody>
                  <a:tcPr marL="12700" marR="12700" marT="12700" marB="12700" anchor="ctr" anchorCtr="0" horzOverflow="overflow"/>
                </a:tc>
              </a:tr>
              <a:tr h="1110397">
                <a:tc>
                  <a:txBody>
                    <a:bodyPr/>
                    <a:lstStyle/>
                    <a:p>
                      <a:pPr algn="ctr" defTabSz="457200">
                        <a:defRPr sz="1800"/>
                      </a:pPr>
                      <a:r>
                        <a:rPr b="1" sz="22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Liver, egg yolks, whole dairy, carrots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Retinol from animal sources is most bioavailable</a:t>
                      </a:r>
                    </a:p>
                  </a:txBody>
                  <a:tcPr marL="12700" marR="12700" marT="12700" marB="12700" anchor="ctr" anchorCtr="0" horzOverflow="overflow"/>
                </a:tc>
              </a:tr>
              <a:tr h="1110397">
                <a:tc>
                  <a:txBody>
                    <a:bodyPr/>
                    <a:lstStyle/>
                    <a:p>
                      <a:pPr algn="ctr" defTabSz="457200">
                        <a:defRPr sz="1800"/>
                      </a:pPr>
                      <a:r>
                        <a:rPr b="1"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Salmon, sardines, cod liver oil, egg yolks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Direct cholecalciferol intake</a:t>
                      </a:r>
                    </a:p>
                  </a:txBody>
                  <a:tcPr marL="12700" marR="12700" marT="12700" marB="12700" anchor="ctr" anchorCtr="0" horzOverflow="overflow"/>
                </a:tc>
              </a:tr>
              <a:tr h="1110397">
                <a:tc>
                  <a:txBody>
                    <a:bodyPr/>
                    <a:lstStyle/>
                    <a:p>
                      <a:pPr algn="ctr" defTabSz="457200">
                        <a:defRPr sz="1800"/>
                      </a:pPr>
                      <a:r>
                        <a:rPr b="1" sz="22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Almonds, sunflower seeds, wheat germ oil</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Natural vitamin E concentrated in oils</a:t>
                      </a:r>
                    </a:p>
                  </a:txBody>
                  <a:tcPr marL="12700" marR="12700" marT="12700" marB="12700" anchor="ctr" anchorCtr="0" horzOverflow="overflow"/>
                </a:tc>
              </a:tr>
              <a:tr h="1110397">
                <a:tc>
                  <a:txBody>
                    <a:bodyPr/>
                    <a:lstStyle/>
                    <a:p>
                      <a:pPr algn="ctr" defTabSz="457200">
                        <a:defRPr sz="1800"/>
                      </a:pPr>
                      <a:r>
                        <a:rPr b="1" sz="22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Kale, spinach, grass-fed butter</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Abundant phylloquinone from greens</a:t>
                      </a:r>
                    </a:p>
                  </a:txBody>
                  <a:tcPr marL="12700" marR="12700" marT="12700" marB="12700" anchor="ctr" anchorCtr="0" horzOverflow="overflow"/>
                </a:tc>
              </a:tr>
            </a:tbl>
          </a:graphicData>
        </a:graphic>
      </p:graphicFrame>
      <p:graphicFrame>
        <p:nvGraphicFramePr>
          <p:cNvPr id="412" name="Table 1-1"/>
          <p:cNvGraphicFramePr/>
          <p:nvPr/>
        </p:nvGraphicFramePr>
        <p:xfrm>
          <a:off x="6403383" y="4197546"/>
          <a:ext cx="5608046" cy="588135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481576"/>
                <a:gridCol w="1876959"/>
                <a:gridCol w="2249509"/>
              </a:tblGrid>
              <a:tr h="1119112">
                <a:tc>
                  <a:txBody>
                    <a:bodyPr/>
                    <a:lstStyle/>
                    <a:p>
                      <a:pPr algn="ctr" defTabSz="457200">
                        <a:defRPr sz="1800"/>
                      </a:pPr>
                      <a:r>
                        <a:rPr b="1" sz="22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BEST PICKS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CNS COUNSELING POINT</a:t>
                      </a:r>
                    </a:p>
                  </a:txBody>
                  <a:tcPr marL="12700" marR="12700" marT="12700" marB="12700" anchor="ctr" anchorCtr="0" horzOverflow="overflow"/>
                </a:tc>
              </a:tr>
              <a:tr h="1190561">
                <a:tc>
                  <a:txBody>
                    <a:bodyPr/>
                    <a:lstStyle/>
                    <a:p>
                      <a:pPr algn="l" defTabSz="457200">
                        <a:defRPr sz="1800"/>
                      </a:pPr>
                      <a:r>
                        <a:rPr b="1" sz="2200">
                          <a:latin typeface="Times Roman"/>
                          <a:ea typeface="Times Roman"/>
                          <a:cs typeface="Times Roman"/>
                          <a:sym typeface="Times Roman"/>
                        </a:rPr>
                        <a:t>Vitamin A</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Sweet potatoes, carrots, spinach</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Plant carotenoids require fat for conversion</a:t>
                      </a:r>
                    </a:p>
                  </a:txBody>
                  <a:tcPr marL="12700" marR="12700" marT="12700" marB="12700" anchor="ctr" anchorCtr="0" horzOverflow="overflow"/>
                </a:tc>
              </a:tr>
              <a:tr h="1190561">
                <a:tc>
                  <a:txBody>
                    <a:bodyPr/>
                    <a:lstStyle/>
                    <a:p>
                      <a:pPr algn="l" defTabSz="457200">
                        <a:defRPr sz="1800"/>
                      </a:pPr>
                      <a:r>
                        <a:rPr b="1" sz="2200">
                          <a:latin typeface="Times Roman"/>
                          <a:ea typeface="Times Roman"/>
                          <a:cs typeface="Times Roman"/>
                          <a:sym typeface="Times Roman"/>
                        </a:rPr>
                        <a:t>Vitamin D</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Fortified dairy, UV-exposed mushrooms</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Limited natural food sources</a:t>
                      </a:r>
                    </a:p>
                  </a:txBody>
                  <a:tcPr marL="12700" marR="12700" marT="12700" marB="12700" anchor="ctr" anchorCtr="0" horzOverflow="overflow"/>
                </a:tc>
              </a:tr>
              <a:tr h="1190561">
                <a:tc>
                  <a:txBody>
                    <a:bodyPr/>
                    <a:lstStyle/>
                    <a:p>
                      <a:pPr algn="l" defTabSz="457200">
                        <a:defRPr sz="1800"/>
                      </a:pPr>
                      <a:r>
                        <a:rPr b="1" sz="2200">
                          <a:latin typeface="Times Roman"/>
                          <a:ea typeface="Times Roman"/>
                          <a:cs typeface="Times Roman"/>
                          <a:sym typeface="Times Roman"/>
                        </a:rPr>
                        <a:t>Vitamin E</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Almonds, sunflower seeds</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Reliable vegan antioxidants</a:t>
                      </a:r>
                    </a:p>
                  </a:txBody>
                  <a:tcPr marL="12700" marR="12700" marT="12700" marB="12700" anchor="ctr" anchorCtr="0" horzOverflow="overflow"/>
                </a:tc>
              </a:tr>
              <a:tr h="1190561">
                <a:tc>
                  <a:txBody>
                    <a:bodyPr/>
                    <a:lstStyle/>
                    <a:p>
                      <a:pPr algn="l" defTabSz="457200">
                        <a:defRPr sz="1800"/>
                      </a:pPr>
                      <a:r>
                        <a:rPr b="1" sz="2200">
                          <a:latin typeface="Times Roman"/>
                          <a:ea typeface="Times Roman"/>
                          <a:cs typeface="Times Roman"/>
                          <a:sym typeface="Times Roman"/>
                        </a:rPr>
                        <a:t>Vitamin K</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Kale, broccoli, Brussels sprouts</a:t>
                      </a:r>
                    </a:p>
                  </a:txBody>
                  <a:tcPr marL="12700" marR="12700" marT="12700" marB="12700" anchor="ctr" anchorCtr="0" horzOverflow="overflow"/>
                </a:tc>
                <a:tc>
                  <a:txBody>
                    <a:bodyPr/>
                    <a:lstStyle/>
                    <a:p>
                      <a:pPr algn="l" defTabSz="457200">
                        <a:defRPr sz="1800"/>
                      </a:pPr>
                      <a:r>
                        <a:rPr sz="2200">
                          <a:latin typeface="Times Roman"/>
                          <a:ea typeface="Times Roman"/>
                          <a:cs typeface="Times Roman"/>
                          <a:sym typeface="Times Roman"/>
                        </a:rPr>
                        <a:t>Easily obtainable from greens</a:t>
                      </a:r>
                    </a:p>
                  </a:txBody>
                  <a:tcPr marL="12700" marR="12700" marT="12700" marB="12700" anchor="ctr" anchorCtr="0" horzOverflow="overflow"/>
                </a:tc>
              </a:tr>
            </a:tbl>
          </a:graphicData>
        </a:graphic>
      </p:graphicFrame>
      <p:graphicFrame>
        <p:nvGraphicFramePr>
          <p:cNvPr id="413" name="Table 1-2"/>
          <p:cNvGraphicFramePr/>
          <p:nvPr/>
        </p:nvGraphicFramePr>
        <p:xfrm>
          <a:off x="12315762" y="4165527"/>
          <a:ext cx="5707399" cy="5271493"/>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169250"/>
                <a:gridCol w="2317414"/>
                <a:gridCol w="2220733"/>
              </a:tblGrid>
              <a:tr h="732152">
                <a:tc>
                  <a:txBody>
                    <a:bodyPr/>
                    <a:lstStyle/>
                    <a:p>
                      <a:pPr algn="ctr" defTabSz="457200">
                        <a:defRPr sz="1800"/>
                      </a:pPr>
                      <a:r>
                        <a:rPr b="1" sz="22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BEST PICKS</a:t>
                      </a:r>
                    </a:p>
                  </a:txBody>
                  <a:tcPr marL="12700" marR="12700" marT="12700" marB="12700" anchor="ctr" anchorCtr="0" horzOverflow="overflow"/>
                </a:tc>
                <a:tc>
                  <a:txBody>
                    <a:bodyPr/>
                    <a:lstStyle/>
                    <a:p>
                      <a:pPr algn="ctr" defTabSz="457200">
                        <a:defRPr sz="1800"/>
                      </a:pPr>
                      <a:r>
                        <a:rPr b="1" sz="2200">
                          <a:latin typeface="Times Roman"/>
                          <a:ea typeface="Times Roman"/>
                          <a:cs typeface="Times Roman"/>
                          <a:sym typeface="Times Roman"/>
                        </a:rPr>
                        <a:t>CNS RATIONALE</a:t>
                      </a:r>
                    </a:p>
                  </a:txBody>
                  <a:tcPr marL="12700" marR="12700" marT="12700" marB="12700" anchor="ctr" anchorCtr="0" horzOverflow="overflow"/>
                </a:tc>
              </a:tr>
              <a:tr h="1134835">
                <a:tc>
                  <a:txBody>
                    <a:bodyPr/>
                    <a:lstStyle/>
                    <a:p>
                      <a:pPr algn="ctr" defTabSz="457200">
                        <a:defRPr sz="1800"/>
                      </a:pPr>
                      <a:r>
                        <a:rPr b="1" sz="22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Carrots, spinach, sweet potatoes + fat</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Must convert carotenoids → retinol</a:t>
                      </a:r>
                    </a:p>
                  </a:txBody>
                  <a:tcPr marL="12700" marR="12700" marT="12700" marB="12700" anchor="ctr" anchorCtr="0" horzOverflow="overflow"/>
                </a:tc>
              </a:tr>
              <a:tr h="1134835">
                <a:tc>
                  <a:txBody>
                    <a:bodyPr/>
                    <a:lstStyle/>
                    <a:p>
                      <a:pPr algn="ctr" defTabSz="457200">
                        <a:defRPr sz="1800"/>
                      </a:pPr>
                      <a:r>
                        <a:rPr b="1" sz="22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UV-exposed mushrooms, fortified plant milks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No natural vegan vitamin D source</a:t>
                      </a:r>
                    </a:p>
                  </a:txBody>
                  <a:tcPr marL="12700" marR="12700" marT="12700" marB="12700" anchor="ctr" anchorCtr="0" horzOverflow="overflow"/>
                </a:tc>
              </a:tr>
              <a:tr h="1134835">
                <a:tc>
                  <a:txBody>
                    <a:bodyPr/>
                    <a:lstStyle/>
                    <a:p>
                      <a:pPr algn="ctr" defTabSz="457200">
                        <a:defRPr sz="1800"/>
                      </a:pPr>
                      <a:r>
                        <a:rPr b="1" sz="22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Almonds, sunflower seeds, oils</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Reliable intake when nuts/seeds present</a:t>
                      </a:r>
                    </a:p>
                  </a:txBody>
                  <a:tcPr marL="12700" marR="12700" marT="12700" marB="12700" anchor="ctr" anchorCtr="0" horzOverflow="overflow"/>
                </a:tc>
              </a:tr>
              <a:tr h="1134835">
                <a:tc>
                  <a:txBody>
                    <a:bodyPr/>
                    <a:lstStyle/>
                    <a:p>
                      <a:pPr algn="ctr" defTabSz="457200">
                        <a:defRPr sz="1800"/>
                      </a:pPr>
                      <a:r>
                        <a:rPr b="1" sz="22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Kale, natto (fermented soy)</a:t>
                      </a:r>
                    </a:p>
                  </a:txBody>
                  <a:tcPr marL="12700" marR="12700" marT="12700" marB="12700" anchor="ctr" anchorCtr="0" horzOverflow="overflow"/>
                </a:tc>
                <a:tc>
                  <a:txBody>
                    <a:bodyPr/>
                    <a:lstStyle/>
                    <a:p>
                      <a:pPr algn="ctr" defTabSz="457200">
                        <a:defRPr sz="1800"/>
                      </a:pPr>
                      <a:r>
                        <a:rPr sz="2200">
                          <a:latin typeface="Times Roman"/>
                          <a:ea typeface="Times Roman"/>
                          <a:cs typeface="Times Roman"/>
                          <a:sym typeface="Times Roman"/>
                        </a:rPr>
                        <a:t>Plant and fermented sources abundant</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1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17"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Summary Table - Fat-Soluble </a:t>
            </a:r>
          </a:p>
          <a:p>
            <a:pPr>
              <a:lnSpc>
                <a:spcPts val="9100"/>
              </a:lnSpc>
              <a:defRPr spc="773" sz="7800">
                <a:solidFill>
                  <a:srgbClr val="FFFFFF"/>
                </a:solidFill>
                <a:latin typeface="Poppins"/>
                <a:ea typeface="Poppins"/>
                <a:cs typeface="Poppins"/>
                <a:sym typeface="Poppins"/>
              </a:defRPr>
            </a:pPr>
            <a:r>
              <a:t>Vitamins</a:t>
            </a:r>
          </a:p>
        </p:txBody>
      </p:sp>
      <p:sp>
        <p:nvSpPr>
          <p:cNvPr id="41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1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20" name="Table 1"/>
          <p:cNvGraphicFramePr/>
          <p:nvPr/>
        </p:nvGraphicFramePr>
        <p:xfrm>
          <a:off x="613030" y="3424894"/>
          <a:ext cx="17061939" cy="664509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775035"/>
                <a:gridCol w="4451178"/>
                <a:gridCol w="3750423"/>
                <a:gridCol w="3641449"/>
                <a:gridCol w="3443851"/>
              </a:tblGrid>
              <a:tr h="922930">
                <a:tc>
                  <a:txBody>
                    <a:bodyPr/>
                    <a:lstStyle/>
                    <a:p>
                      <a:pPr algn="ctr" defTabSz="457200">
                        <a:defRPr sz="1800"/>
                      </a:pPr>
                      <a:r>
                        <a:rPr b="1" sz="30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Core Physiologic Role</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Primary Food Sources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Deficiency Issues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Toxicity Risk</a:t>
                      </a:r>
                    </a:p>
                  </a:txBody>
                  <a:tcPr marL="12700" marR="12700" marT="12700" marB="12700" anchor="ctr" anchorCtr="0" horzOverflow="overflow"/>
                </a:tc>
              </a:tr>
              <a:tr h="1430541">
                <a:tc>
                  <a:txBody>
                    <a:bodyPr/>
                    <a:lstStyle/>
                    <a:p>
                      <a:pPr algn="ctr" defTabSz="457200">
                        <a:defRPr sz="1800"/>
                      </a:pPr>
                      <a:r>
                        <a:rPr b="1" sz="30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Vision, immunity, epithelial tissue integrity</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Liver, eggs, dairy, carrots, spinach</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Night blindness, infections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Liver toxicity, teratogenic</a:t>
                      </a:r>
                    </a:p>
                  </a:txBody>
                  <a:tcPr marL="12700" marR="12700" marT="12700" marB="12700" anchor="ctr" anchorCtr="0" horzOverflow="overflow"/>
                </a:tc>
              </a:tr>
              <a:tr h="1430541">
                <a:tc>
                  <a:txBody>
                    <a:bodyPr/>
                    <a:lstStyle/>
                    <a:p>
                      <a:pPr algn="ctr" defTabSz="457200">
                        <a:defRPr sz="1800"/>
                      </a:pPr>
                      <a:r>
                        <a:rPr b="1" sz="30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Calcium absorption, immune modulation</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Sunlight, salmon, fortified dairy</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Rickets, osteomalacia, osteoporosis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Hypercalcemia</a:t>
                      </a:r>
                    </a:p>
                  </a:txBody>
                  <a:tcPr marL="12700" marR="12700" marT="12700" marB="12700" anchor="ctr" anchorCtr="0" horzOverflow="overflow"/>
                </a:tc>
              </a:tr>
              <a:tr h="1430541">
                <a:tc>
                  <a:txBody>
                    <a:bodyPr/>
                    <a:lstStyle/>
                    <a:p>
                      <a:pPr algn="ctr" defTabSz="457200">
                        <a:defRPr sz="1800"/>
                      </a:pPr>
                      <a:r>
                        <a:rPr b="1" sz="30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Antioxidant protection, cell membrane stability</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Nuts, seeds, oils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Neuropathy, hemolytic anemia</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 Bleeding risk</a:t>
                      </a:r>
                    </a:p>
                  </a:txBody>
                  <a:tcPr marL="12700" marR="12700" marT="12700" marB="12700" anchor="ctr" anchorCtr="0" horzOverflow="overflow"/>
                </a:tc>
              </a:tr>
              <a:tr h="1430541">
                <a:tc>
                  <a:txBody>
                    <a:bodyPr/>
                    <a:lstStyle/>
                    <a:p>
                      <a:pPr algn="ctr" defTabSz="457200">
                        <a:defRPr sz="1800"/>
                      </a:pPr>
                      <a:r>
                        <a:rPr b="1" sz="30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Blood clotting and bone metabolism</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Leafy greens, fermented foods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Bleeding disorders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Interacts with anticoagulants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2"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2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24" name="TextBox 6"/>
          <p:cNvSpPr txBox="1"/>
          <p:nvPr/>
        </p:nvSpPr>
        <p:spPr>
          <a:xfrm>
            <a:off x="1083118" y="384685"/>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Fat- VS Water-Soluble </a:t>
            </a:r>
          </a:p>
          <a:p>
            <a:pPr>
              <a:lnSpc>
                <a:spcPts val="9100"/>
              </a:lnSpc>
              <a:defRPr spc="773" sz="7800">
                <a:solidFill>
                  <a:srgbClr val="FFFFFF"/>
                </a:solidFill>
                <a:latin typeface="Poppins"/>
                <a:ea typeface="Poppins"/>
                <a:cs typeface="Poppins"/>
                <a:sym typeface="Poppins"/>
              </a:defRPr>
            </a:pPr>
            <a:r>
              <a:t>Vitamins</a:t>
            </a:r>
          </a:p>
        </p:txBody>
      </p:sp>
      <p:sp>
        <p:nvSpPr>
          <p:cNvPr id="4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2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27" name="Table 1"/>
          <p:cNvGraphicFramePr/>
          <p:nvPr/>
        </p:nvGraphicFramePr>
        <p:xfrm>
          <a:off x="1283329" y="3270525"/>
          <a:ext cx="16105433" cy="6536768"/>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282590"/>
                <a:gridCol w="6265515"/>
                <a:gridCol w="5557327"/>
              </a:tblGrid>
              <a:tr h="1250863">
                <a:tc>
                  <a:txBody>
                    <a:bodyPr/>
                    <a:lstStyle/>
                    <a:p>
                      <a:pPr algn="ctr" defTabSz="457200">
                        <a:defRPr sz="1800"/>
                      </a:pPr>
                      <a:r>
                        <a:rPr b="1" sz="3000">
                          <a:latin typeface="Times Roman"/>
                          <a:ea typeface="Times Roman"/>
                          <a:cs typeface="Times Roman"/>
                          <a:sym typeface="Times Roman"/>
                        </a:rPr>
                        <a:t>Characteristic</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Water-Soluble Vitamins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Fat-Soluble Vitamins</a:t>
                      </a:r>
                    </a:p>
                  </a:txBody>
                  <a:tcPr marL="12700" marR="12700" marT="12700" marB="12700" anchor="ctr" anchorCtr="0" horzOverflow="overflow"/>
                </a:tc>
              </a:tr>
              <a:tr h="807008">
                <a:tc>
                  <a:txBody>
                    <a:bodyPr/>
                    <a:lstStyle/>
                    <a:p>
                      <a:pPr algn="ctr" defTabSz="457200">
                        <a:defRPr sz="1800"/>
                      </a:pPr>
                      <a:r>
                        <a:rPr sz="3000">
                          <a:latin typeface="Times Roman"/>
                          <a:ea typeface="Times Roman"/>
                          <a:cs typeface="Times Roman"/>
                          <a:sym typeface="Times Roman"/>
                        </a:rPr>
                        <a:t>Storage</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Minimal</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Liver/adipose tissue</a:t>
                      </a:r>
                    </a:p>
                  </a:txBody>
                  <a:tcPr marL="12700" marR="12700" marT="12700" marB="12700" anchor="ctr" anchorCtr="0" horzOverflow="overflow"/>
                </a:tc>
              </a:tr>
              <a:tr h="807008">
                <a:tc>
                  <a:txBody>
                    <a:bodyPr/>
                    <a:lstStyle/>
                    <a:p>
                      <a:pPr algn="ctr" defTabSz="457200">
                        <a:defRPr sz="1800"/>
                      </a:pPr>
                      <a:r>
                        <a:rPr sz="3000">
                          <a:latin typeface="Times Roman"/>
                          <a:ea typeface="Times Roman"/>
                          <a:cs typeface="Times Roman"/>
                          <a:sym typeface="Times Roman"/>
                        </a:rPr>
                        <a:t>Toxicity Risk</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Rare</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Moderate → High</a:t>
                      </a:r>
                    </a:p>
                  </a:txBody>
                  <a:tcPr marL="12700" marR="12700" marT="12700" marB="12700" anchor="ctr" anchorCtr="0" horzOverflow="overflow"/>
                </a:tc>
              </a:tr>
              <a:tr h="807008">
                <a:tc>
                  <a:txBody>
                    <a:bodyPr/>
                    <a:lstStyle/>
                    <a:p>
                      <a:pPr algn="ctr" defTabSz="457200">
                        <a:defRPr sz="1800"/>
                      </a:pPr>
                      <a:r>
                        <a:rPr sz="3000">
                          <a:latin typeface="Times Roman"/>
                          <a:ea typeface="Times Roman"/>
                          <a:cs typeface="Times Roman"/>
                          <a:sym typeface="Times Roman"/>
                        </a:rPr>
                        <a:t>Daily Intake</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Required</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Less frequent</a:t>
                      </a:r>
                    </a:p>
                  </a:txBody>
                  <a:tcPr marL="12700" marR="12700" marT="12700" marB="12700" anchor="ctr" anchorCtr="0" horzOverflow="overflow"/>
                </a:tc>
              </a:tr>
              <a:tr h="807008">
                <a:tc>
                  <a:txBody>
                    <a:bodyPr/>
                    <a:lstStyle/>
                    <a:p>
                      <a:pPr algn="ctr" defTabSz="457200">
                        <a:defRPr sz="1800"/>
                      </a:pPr>
                      <a:r>
                        <a:rPr sz="3000">
                          <a:latin typeface="Times Roman"/>
                          <a:ea typeface="Times Roman"/>
                          <a:cs typeface="Times Roman"/>
                          <a:sym typeface="Times Roman"/>
                        </a:rPr>
                        <a:t>Absorption</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Direct to blood</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Need fat + bile</a:t>
                      </a:r>
                    </a:p>
                  </a:txBody>
                  <a:tcPr marL="12700" marR="12700" marT="12700" marB="12700" anchor="ctr" anchorCtr="0" horzOverflow="overflow"/>
                </a:tc>
              </a:tr>
              <a:tr h="1250863">
                <a:tc>
                  <a:txBody>
                    <a:bodyPr/>
                    <a:lstStyle/>
                    <a:p>
                      <a:pPr algn="ctr" defTabSz="457200">
                        <a:defRPr sz="1800"/>
                      </a:pPr>
                      <a:r>
                        <a:rPr sz="3000">
                          <a:latin typeface="Times Roman"/>
                          <a:ea typeface="Times Roman"/>
                          <a:cs typeface="Times Roman"/>
                          <a:sym typeface="Times Roman"/>
                        </a:rPr>
                        <a:t>Deficiency Onset</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Rapid</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Slow</a:t>
                      </a:r>
                    </a:p>
                  </a:txBody>
                  <a:tcPr marL="12700" marR="12700" marT="12700" marB="12700" anchor="ctr" anchorCtr="0" horzOverflow="overflow"/>
                </a:tc>
              </a:tr>
              <a:tr h="807008">
                <a:tc>
                  <a:txBody>
                    <a:bodyPr/>
                    <a:lstStyle/>
                    <a:p>
                      <a:pPr algn="ctr" defTabSz="457200">
                        <a:defRPr sz="1800"/>
                      </a:pPr>
                      <a:r>
                        <a:rPr sz="3000">
                          <a:latin typeface="Times Roman"/>
                          <a:ea typeface="Times Roman"/>
                          <a:cs typeface="Times Roman"/>
                          <a:sym typeface="Times Roman"/>
                        </a:rPr>
                        <a:t>Examples</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B-complex, C</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A, D, E, 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9"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3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31" name="TextBox 6"/>
          <p:cNvSpPr txBox="1"/>
          <p:nvPr/>
        </p:nvSpPr>
        <p:spPr>
          <a:xfrm>
            <a:off x="1128002" y="1167697"/>
            <a:ext cx="16812960"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Water Soluble Vitamin Profile</a:t>
            </a:r>
          </a:p>
        </p:txBody>
      </p:sp>
      <p:sp>
        <p:nvSpPr>
          <p:cNvPr id="13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33" name="The main purpose of doing and reviewing research is:…"/>
          <p:cNvSpPr txBox="1"/>
          <p:nvPr/>
        </p:nvSpPr>
        <p:spPr>
          <a:xfrm>
            <a:off x="1243728" y="3994963"/>
            <a:ext cx="13998425" cy="545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457200" indent="-317500" defTabSz="457200">
              <a:spcBef>
                <a:spcPts val="1200"/>
              </a:spcBef>
              <a:buSzPct val="100000"/>
              <a:buFont typeface="Times Roman"/>
              <a:buChar char="•"/>
              <a:defRPr sz="3200">
                <a:latin typeface="Times Roman"/>
                <a:ea typeface="Times Roman"/>
                <a:cs typeface="Times Roman"/>
                <a:sym typeface="Times Roman"/>
              </a:defRPr>
            </a:pPr>
            <a:r>
              <a:t>No long-term storage</a:t>
            </a:r>
          </a:p>
          <a:p>
            <a:pPr marL="457200" indent="-317500" defTabSz="457200">
              <a:spcBef>
                <a:spcPts val="1200"/>
              </a:spcBef>
              <a:buSzPct val="100000"/>
              <a:buFont typeface="Times Roman"/>
              <a:buChar char="•"/>
              <a:defRPr b="1" sz="3200">
                <a:latin typeface="Times Roman"/>
                <a:ea typeface="Times Roman"/>
                <a:cs typeface="Times Roman"/>
                <a:sym typeface="Times Roman"/>
              </a:defRPr>
            </a:pPr>
            <a:r>
              <a:t>Do not accumulate in large amounts in tissue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Deficiencies can develop </a:t>
            </a:r>
            <a:r>
              <a:rPr b="1"/>
              <a:t>within days to weeks</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Excess is excreted through urine</a:t>
            </a:r>
          </a:p>
          <a:p>
            <a:pPr marL="457200" indent="-317500" defTabSz="457200">
              <a:spcBef>
                <a:spcPts val="1200"/>
              </a:spcBef>
              <a:buSzPct val="100000"/>
              <a:buFont typeface="Times Roman"/>
              <a:buChar char="•"/>
              <a:defRPr sz="3200">
                <a:latin typeface="Times Roman"/>
                <a:ea typeface="Times Roman"/>
                <a:cs typeface="Times Roman"/>
                <a:sym typeface="Times Roman"/>
              </a:defRPr>
            </a:pPr>
            <a:r>
              <a:t>Essential for </a:t>
            </a:r>
            <a:r>
              <a:rPr b="1"/>
              <a:t>energy metabolism</a:t>
            </a:r>
            <a:endParaRPr b="1"/>
          </a:p>
          <a:p>
            <a:pPr defTabSz="457200">
              <a:spcBef>
                <a:spcPts val="1200"/>
              </a:spcBef>
              <a:defRPr b="1"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This group includes:</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Vitamin C</a:t>
            </a:r>
          </a:p>
          <a:p>
            <a:pPr marL="457200" indent="-317500" defTabSz="457200">
              <a:spcBef>
                <a:spcPts val="1200"/>
              </a:spcBef>
              <a:buSzPct val="100000"/>
              <a:buFont typeface="Times Roman"/>
              <a:buChar char="•"/>
              <a:defRPr b="1" sz="2800">
                <a:latin typeface="Times Roman"/>
                <a:ea typeface="Times Roman"/>
                <a:cs typeface="Times Roman"/>
                <a:sym typeface="Times Roman"/>
              </a:defRPr>
            </a:pPr>
            <a:r>
              <a:t>All B vitamins (B1, B2, B3, B5, B6, B7, B9, B12)</a:t>
            </a:r>
          </a:p>
        </p:txBody>
      </p:sp>
      <p:sp>
        <p:nvSpPr>
          <p:cNvPr id="134"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43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31" name="TextBox 6"/>
          <p:cNvSpPr txBox="1"/>
          <p:nvPr/>
        </p:nvSpPr>
        <p:spPr>
          <a:xfrm>
            <a:off x="1083118" y="384687"/>
            <a:ext cx="17634124" cy="222921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05" sz="5100">
                <a:solidFill>
                  <a:srgbClr val="0433FF"/>
                </a:solidFill>
                <a:latin typeface="Poppins"/>
                <a:ea typeface="Poppins"/>
                <a:cs typeface="Poppins"/>
                <a:sym typeface="Poppins"/>
              </a:defRPr>
            </a:lvl1pPr>
          </a:lstStyle>
          <a:p>
            <a:pPr/>
            <a:r>
              <a:t>Fat-Soluble Vitamin Deficiency and Insufficiency: Causes, Symptoms, and Treatment</a:t>
            </a:r>
          </a:p>
        </p:txBody>
      </p:sp>
      <p:sp>
        <p:nvSpPr>
          <p:cNvPr id="43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3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34" name="Fat-soluble vitamins include: Vitamin A, Vitamin D, Vitamin E, and Vitamin K…"/>
          <p:cNvSpPr txBox="1"/>
          <p:nvPr/>
        </p:nvSpPr>
        <p:spPr>
          <a:xfrm>
            <a:off x="1005487" y="3451216"/>
            <a:ext cx="16644307" cy="640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200"/>
              </a:spcBef>
              <a:defRPr sz="2800">
                <a:latin typeface="Times Roman"/>
                <a:ea typeface="Times Roman"/>
                <a:cs typeface="Times Roman"/>
                <a:sym typeface="Times Roman"/>
              </a:defRPr>
            </a:pPr>
            <a:r>
              <a:t>Fat-soluble vitamins include: </a:t>
            </a:r>
            <a:r>
              <a:rPr b="1"/>
              <a:t>Vitamin A, Vitamin D, Vitamin E, and Vitamin K</a:t>
            </a:r>
          </a:p>
          <a:p>
            <a:pPr algn="ctr" defTabSz="457200">
              <a:spcBef>
                <a:spcPts val="1200"/>
              </a:spcBef>
              <a:defRPr b="1" i="1" sz="3600">
                <a:solidFill>
                  <a:srgbClr val="FF2600"/>
                </a:solidFill>
                <a:latin typeface="Times Roman"/>
                <a:ea typeface="Times Roman"/>
                <a:cs typeface="Times Roman"/>
                <a:sym typeface="Times Roman"/>
              </a:defRPr>
            </a:pPr>
          </a:p>
          <a:p>
            <a:pPr algn="ctr" defTabSz="457200">
              <a:spcBef>
                <a:spcPts val="1200"/>
              </a:spcBef>
              <a:defRPr b="1" i="1" sz="3600">
                <a:solidFill>
                  <a:srgbClr val="FF2600"/>
                </a:solidFill>
                <a:latin typeface="Times Roman"/>
                <a:ea typeface="Times Roman"/>
                <a:cs typeface="Times Roman"/>
                <a:sym typeface="Times Roman"/>
              </a:defRPr>
            </a:pPr>
            <a:r>
              <a:t>Fat-soluble vitamins deficiency = failure to act as regulatory nutrients governing”</a:t>
            </a:r>
            <a:br/>
          </a:p>
          <a:p>
            <a:pPr marL="457200" indent="-317500" defTabSz="457200">
              <a:spcBef>
                <a:spcPts val="1200"/>
              </a:spcBef>
              <a:buSzPct val="100000"/>
              <a:buFont typeface="Times Roman"/>
              <a:buChar char="•"/>
              <a:defRPr sz="2800">
                <a:latin typeface="Times Roman"/>
                <a:ea typeface="Times Roman"/>
                <a:cs typeface="Times Roman"/>
                <a:sym typeface="Times Roman"/>
              </a:defRPr>
            </a:pPr>
            <a:r>
              <a:t>Vision</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Immune defense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Bone mineral balance</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Antioxidant protection of cell membranes</a:t>
            </a:r>
          </a:p>
          <a:p>
            <a:pPr marL="457200" indent="-317500" defTabSz="457200">
              <a:spcBef>
                <a:spcPts val="1200"/>
              </a:spcBef>
              <a:buSzPct val="100000"/>
              <a:buFont typeface="Times Roman"/>
              <a:buChar char="•"/>
              <a:defRPr sz="2800">
                <a:latin typeface="Times Roman"/>
                <a:ea typeface="Times Roman"/>
                <a:cs typeface="Times Roman"/>
                <a:sym typeface="Times Roman"/>
              </a:defRPr>
            </a:pPr>
            <a:r>
              <a:t>Blood coagulation</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defRPr sz="1200">
                <a:solidFill>
                  <a:srgbClr val="808080"/>
                </a:solidFill>
                <a:latin typeface="Times Roman"/>
                <a:ea typeface="Times Roman"/>
                <a:cs typeface="Times Roman"/>
                <a:sym typeface="Times Roman"/>
              </a:defRPr>
            </a:pPr>
          </a:p>
          <a:p>
            <a:pPr defTabSz="457200">
              <a:spcBef>
                <a:spcPts val="1200"/>
              </a:spcBef>
              <a:defRPr sz="1200">
                <a:solidFill>
                  <a:srgbClr val="808080"/>
                </a:solidFill>
                <a:latin typeface="Times Roman"/>
                <a:ea typeface="Times Roman"/>
                <a:cs typeface="Times Roman"/>
                <a:sym typeface="Times Roman"/>
              </a:defRPr>
            </a:pPr>
            <a:b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8"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43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40" name="TextBox 6"/>
          <p:cNvSpPr txBox="1"/>
          <p:nvPr/>
        </p:nvSpPr>
        <p:spPr>
          <a:xfrm>
            <a:off x="1083118" y="384685"/>
            <a:ext cx="17634124"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Fat-Soluble Vitamins Deficiency vs: Insufficiency</a:t>
            </a:r>
          </a:p>
        </p:txBody>
      </p:sp>
      <p:sp>
        <p:nvSpPr>
          <p:cNvPr id="44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4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43" name="DEFICIENCY…"/>
          <p:cNvSpPr txBox="1"/>
          <p:nvPr/>
        </p:nvSpPr>
        <p:spPr>
          <a:xfrm>
            <a:off x="1601091" y="3605634"/>
            <a:ext cx="6436702" cy="6339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i="1" sz="2600">
                <a:latin typeface="Times Roman"/>
                <a:ea typeface="Times Roman"/>
                <a:cs typeface="Times Roman"/>
                <a:sym typeface="Times Roman"/>
              </a:defRPr>
            </a:pPr>
            <a:r>
              <a:t>DEFICIENCY</a:t>
            </a:r>
          </a:p>
          <a:p>
            <a:pPr defTabSz="457200">
              <a:spcBef>
                <a:spcPts val="1200"/>
              </a:spcBef>
              <a:defRPr sz="2600">
                <a:latin typeface="Times Roman"/>
                <a:ea typeface="Times Roman"/>
                <a:cs typeface="Times Roman"/>
                <a:sym typeface="Times Roman"/>
              </a:defRPr>
            </a:pPr>
            <a:r>
              <a:t>True deficiency develops over time and results from:</a:t>
            </a:r>
          </a:p>
          <a:p>
            <a:pPr marL="457200" indent="-317500" defTabSz="457200">
              <a:spcBef>
                <a:spcPts val="1200"/>
              </a:spcBef>
              <a:buSzPct val="100000"/>
              <a:buFont typeface="Times Roman"/>
              <a:buChar char="•"/>
              <a:defRPr b="1" sz="2600">
                <a:latin typeface="Times Roman"/>
                <a:ea typeface="Times Roman"/>
                <a:cs typeface="Times Roman"/>
                <a:sym typeface="Times Roman"/>
              </a:defRPr>
            </a:pPr>
            <a:r>
              <a:t>Fat malabsorption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Long-term severe dietary restriction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Liver or pancreatic disease</a:t>
            </a:r>
          </a:p>
          <a:p>
            <a:pPr defTabSz="457200">
              <a:spcBef>
                <a:spcPts val="1200"/>
              </a:spcBef>
              <a:defRPr sz="2600">
                <a:latin typeface="Times Roman"/>
                <a:ea typeface="Times Roman"/>
                <a:cs typeface="Times Roman"/>
                <a:sym typeface="Times Roman"/>
              </a:defRPr>
            </a:pPr>
            <a:r>
              <a:t>Produces </a:t>
            </a:r>
            <a:r>
              <a:rPr b="1"/>
              <a:t>recognizable pathology</a:t>
            </a:r>
            <a:r>
              <a:t>, including:</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Night blindness (vitamin A deficiency)</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Rickets/osteomalacia (vitamin D deficiency)</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Neuropathy (vitamin E deficiency)</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Bleeding disorders (vitamin K deficiency)</a:t>
            </a:r>
          </a:p>
        </p:txBody>
      </p:sp>
      <p:sp>
        <p:nvSpPr>
          <p:cNvPr id="444" name="INSUFFICIENCY…"/>
          <p:cNvSpPr txBox="1"/>
          <p:nvPr/>
        </p:nvSpPr>
        <p:spPr>
          <a:xfrm>
            <a:off x="10309242" y="3627692"/>
            <a:ext cx="7209471" cy="565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i="1" sz="2500">
                <a:latin typeface="Times Roman"/>
                <a:ea typeface="Times Roman"/>
                <a:cs typeface="Times Roman"/>
                <a:sym typeface="Times Roman"/>
              </a:defRPr>
            </a:pPr>
            <a:r>
              <a:t>INSUFFICIENCY</a:t>
            </a:r>
          </a:p>
          <a:p>
            <a:pPr defTabSz="457200">
              <a:spcBef>
                <a:spcPts val="1200"/>
              </a:spcBef>
              <a:defRPr sz="2500">
                <a:latin typeface="Times Roman"/>
                <a:ea typeface="Times Roman"/>
                <a:cs typeface="Times Roman"/>
                <a:sym typeface="Times Roman"/>
              </a:defRPr>
            </a:pPr>
            <a:r>
              <a:t>More common clinically.</a:t>
            </a:r>
            <a:br/>
            <a:r>
              <a:t>Reflects intake or absorption below physiologic need but above the threshold of classic disease.</a:t>
            </a:r>
          </a:p>
          <a:p>
            <a:pPr defTabSz="457200">
              <a:defRPr sz="2500">
                <a:solidFill>
                  <a:srgbClr val="808080"/>
                </a:solidFill>
                <a:latin typeface="Times Roman"/>
                <a:ea typeface="Times Roman"/>
                <a:cs typeface="Times Roman"/>
                <a:sym typeface="Times Roman"/>
              </a:defRPr>
            </a:pPr>
          </a:p>
          <a:p>
            <a:pPr defTabSz="457200">
              <a:spcBef>
                <a:spcPts val="1200"/>
              </a:spcBef>
              <a:defRPr b="1" sz="2500">
                <a:latin typeface="Times Roman"/>
                <a:ea typeface="Times Roman"/>
                <a:cs typeface="Times Roman"/>
                <a:sym typeface="Times Roman"/>
              </a:defRPr>
            </a:pPr>
            <a:r>
              <a:t>Common nonspecific insufficiency symptoms:</a:t>
            </a:r>
          </a:p>
          <a:p>
            <a:pPr defTabSz="457200">
              <a:spcBef>
                <a:spcPts val="1200"/>
              </a:spcBef>
              <a:defRPr sz="2500">
                <a:latin typeface="Times Roman"/>
                <a:ea typeface="Times Roman"/>
                <a:cs typeface="Times Roman"/>
                <a:sym typeface="Times Roman"/>
              </a:defRPr>
            </a:pPr>
            <a:r>
              <a:t>• Fatigue</a:t>
            </a:r>
            <a:br/>
            <a:r>
              <a:t>• Frequent illness</a:t>
            </a:r>
            <a:br/>
            <a:r>
              <a:t>• Muscle weakness</a:t>
            </a:r>
            <a:br/>
            <a:r>
              <a:t>• Low vitamin D levels without overt bone disease</a:t>
            </a:r>
            <a:br/>
            <a:r>
              <a:t>• Easy bruising</a:t>
            </a:r>
            <a:br/>
            <a:r>
              <a:t>• Chronic inflammation</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4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50" name="TextBox 6"/>
          <p:cNvSpPr txBox="1"/>
          <p:nvPr/>
        </p:nvSpPr>
        <p:spPr>
          <a:xfrm>
            <a:off x="1083118" y="384685"/>
            <a:ext cx="17634124" cy="229347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23" sz="7300">
                <a:solidFill>
                  <a:srgbClr val="FFFFFF"/>
                </a:solidFill>
                <a:latin typeface="Poppins"/>
                <a:ea typeface="Poppins"/>
                <a:cs typeface="Poppins"/>
                <a:sym typeface="Poppins"/>
              </a:defRPr>
            </a:lvl1pPr>
          </a:lstStyle>
          <a:p>
            <a:pPr/>
            <a:r>
              <a:t>Causes of Fat-Soluble Vitamin Deficiency</a:t>
            </a:r>
          </a:p>
        </p:txBody>
      </p:sp>
      <p:sp>
        <p:nvSpPr>
          <p:cNvPr id="45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5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53" name="*Deficiency usually stems from one of four major mechanisms…"/>
          <p:cNvSpPr txBox="1"/>
          <p:nvPr/>
        </p:nvSpPr>
        <p:spPr>
          <a:xfrm>
            <a:off x="895187" y="3557732"/>
            <a:ext cx="6070222" cy="4828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3300">
                <a:latin typeface="Times Roman"/>
                <a:ea typeface="Times Roman"/>
                <a:cs typeface="Times Roman"/>
                <a:sym typeface="Times Roman"/>
              </a:defRPr>
            </a:pPr>
            <a:r>
              <a:t>*Deficiency usually stems from </a:t>
            </a:r>
            <a:r>
              <a:rPr b="1"/>
              <a:t>one of four major mechanisms</a:t>
            </a:r>
            <a:endParaRPr b="1"/>
          </a:p>
          <a:p>
            <a:pPr defTabSz="457200">
              <a:defRPr b="1" sz="1900">
                <a:latin typeface="Times Roman"/>
                <a:ea typeface="Times Roman"/>
                <a:cs typeface="Times Roman"/>
                <a:sym typeface="Times Roman"/>
              </a:defRPr>
            </a:pPr>
          </a:p>
          <a:p>
            <a:pPr defTabSz="457200">
              <a:spcBef>
                <a:spcPts val="1400"/>
              </a:spcBef>
              <a:defRPr b="1">
                <a:latin typeface="Times Roman"/>
                <a:ea typeface="Times Roman"/>
                <a:cs typeface="Times Roman"/>
                <a:sym typeface="Times Roman"/>
              </a:defRPr>
            </a:pPr>
            <a:r>
              <a:t>1. Fat Malabsorption Syndromes</a:t>
            </a:r>
          </a:p>
          <a:p>
            <a:pPr defTabSz="457200">
              <a:spcBef>
                <a:spcPts val="1200"/>
              </a:spcBef>
              <a:defRPr>
                <a:latin typeface="Times Roman"/>
                <a:ea typeface="Times Roman"/>
                <a:cs typeface="Times Roman"/>
                <a:sym typeface="Times Roman"/>
              </a:defRPr>
            </a:pPr>
            <a:r>
              <a:t>Most fat-soluble nutrient deficiency is due to </a:t>
            </a:r>
            <a:r>
              <a:rPr b="1"/>
              <a:t>inadequate fat digestion and absorption</a:t>
            </a:r>
            <a:r>
              <a:t>, including:</a:t>
            </a:r>
          </a:p>
          <a:p>
            <a:pPr marL="457200" indent="-317500" defTabSz="457200">
              <a:spcBef>
                <a:spcPts val="1200"/>
              </a:spcBef>
              <a:buSzPct val="100000"/>
              <a:buFont typeface="Times Roman"/>
              <a:buChar char="•"/>
              <a:defRPr>
                <a:latin typeface="Times Roman"/>
                <a:ea typeface="Times Roman"/>
                <a:cs typeface="Times Roman"/>
                <a:sym typeface="Times Roman"/>
              </a:defRPr>
            </a:pPr>
            <a:r>
              <a:t>Celiac disease</a:t>
            </a:r>
          </a:p>
          <a:p>
            <a:pPr marL="457200" indent="-317500" defTabSz="457200">
              <a:spcBef>
                <a:spcPts val="1200"/>
              </a:spcBef>
              <a:buSzPct val="100000"/>
              <a:buFont typeface="Times Roman"/>
              <a:buChar char="•"/>
              <a:defRPr>
                <a:latin typeface="Times Roman"/>
                <a:ea typeface="Times Roman"/>
                <a:cs typeface="Times Roman"/>
                <a:sym typeface="Times Roman"/>
              </a:defRPr>
            </a:pPr>
            <a:r>
              <a:t>Crohn’s disease</a:t>
            </a:r>
          </a:p>
          <a:p>
            <a:pPr marL="457200" indent="-317500" defTabSz="457200">
              <a:spcBef>
                <a:spcPts val="1200"/>
              </a:spcBef>
              <a:buSzPct val="100000"/>
              <a:buFont typeface="Times Roman"/>
              <a:buChar char="•"/>
              <a:defRPr>
                <a:latin typeface="Times Roman"/>
                <a:ea typeface="Times Roman"/>
                <a:cs typeface="Times Roman"/>
                <a:sym typeface="Times Roman"/>
              </a:defRPr>
            </a:pPr>
            <a:r>
              <a:t>Pancreatic insufficiency</a:t>
            </a:r>
          </a:p>
          <a:p>
            <a:pPr marL="457200" indent="-317500" defTabSz="457200">
              <a:spcBef>
                <a:spcPts val="1200"/>
              </a:spcBef>
              <a:buSzPct val="100000"/>
              <a:buFont typeface="Times Roman"/>
              <a:buChar char="•"/>
              <a:defRPr>
                <a:latin typeface="Times Roman"/>
                <a:ea typeface="Times Roman"/>
                <a:cs typeface="Times Roman"/>
                <a:sym typeface="Times Roman"/>
              </a:defRPr>
            </a:pPr>
            <a:r>
              <a:t>Gallbladder disease or removal</a:t>
            </a:r>
          </a:p>
          <a:p>
            <a:pPr marL="457200" indent="-317500" defTabSz="457200">
              <a:spcBef>
                <a:spcPts val="1200"/>
              </a:spcBef>
              <a:buSzPct val="100000"/>
              <a:buFont typeface="Times Roman"/>
              <a:buChar char="•"/>
              <a:defRPr>
                <a:latin typeface="Times Roman"/>
                <a:ea typeface="Times Roman"/>
                <a:cs typeface="Times Roman"/>
                <a:sym typeface="Times Roman"/>
              </a:defRPr>
            </a:pPr>
            <a:r>
              <a:t>Cholestasis or bile duct obstruction</a:t>
            </a:r>
          </a:p>
        </p:txBody>
      </p:sp>
      <p:sp>
        <p:nvSpPr>
          <p:cNvPr id="454" name="2. Very Low-Fat Diets…"/>
          <p:cNvSpPr txBox="1"/>
          <p:nvPr/>
        </p:nvSpPr>
        <p:spPr>
          <a:xfrm>
            <a:off x="7472992" y="3737990"/>
            <a:ext cx="5178786" cy="4828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2. Very Low-Fat Diets</a:t>
            </a:r>
          </a:p>
          <a:p>
            <a:pPr defTabSz="457200">
              <a:spcBef>
                <a:spcPts val="1200"/>
              </a:spcBef>
              <a:defRPr sz="1900">
                <a:latin typeface="Times Roman"/>
                <a:ea typeface="Times Roman"/>
                <a:cs typeface="Times Roman"/>
                <a:sym typeface="Times Roman"/>
              </a:defRPr>
            </a:pPr>
            <a:r>
              <a:t>Eliminating fats severely limits absorption even if vitamin-containing foods are eaten.</a:t>
            </a:r>
          </a:p>
          <a:p>
            <a:pPr defTabSz="457200">
              <a:spcBef>
                <a:spcPts val="1200"/>
              </a:spcBef>
              <a:defRPr sz="1900">
                <a:latin typeface="Times Roman"/>
                <a:ea typeface="Times Roman"/>
                <a:cs typeface="Times Roman"/>
                <a:sym typeface="Times Roman"/>
              </a:defRPr>
            </a:pPr>
          </a:p>
          <a:p>
            <a:pPr defTabSz="457200">
              <a:spcBef>
                <a:spcPts val="1400"/>
              </a:spcBef>
              <a:defRPr b="1" sz="1900">
                <a:latin typeface="Times Roman"/>
                <a:ea typeface="Times Roman"/>
                <a:cs typeface="Times Roman"/>
                <a:sym typeface="Times Roman"/>
              </a:defRPr>
            </a:pPr>
            <a:r>
              <a:t>3. Medication Interference</a:t>
            </a:r>
          </a:p>
          <a:p>
            <a:pPr defTabSz="457200">
              <a:spcBef>
                <a:spcPts val="1400"/>
              </a:spcBef>
              <a:defRPr b="1" sz="1400">
                <a:latin typeface="Times Roman"/>
                <a:ea typeface="Times Roman"/>
                <a:cs typeface="Times Roman"/>
                <a:sym typeface="Times Roman"/>
              </a:defRPr>
            </a:pPr>
          </a:p>
          <a:p>
            <a:pPr defTabSz="457200">
              <a:spcBef>
                <a:spcPts val="1400"/>
              </a:spcBef>
              <a:defRPr b="1" sz="14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455" name="4. Reduced Sun Exposure (Vitamin D Only)…"/>
          <p:cNvSpPr txBox="1"/>
          <p:nvPr/>
        </p:nvSpPr>
        <p:spPr>
          <a:xfrm>
            <a:off x="12712406" y="3715341"/>
            <a:ext cx="5178786" cy="2593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1900">
                <a:latin typeface="Times Roman"/>
                <a:ea typeface="Times Roman"/>
                <a:cs typeface="Times Roman"/>
                <a:sym typeface="Times Roman"/>
              </a:defRPr>
            </a:pPr>
            <a:r>
              <a:t>4. Reduced Sun Exposure (Vitamin D Only)</a:t>
            </a:r>
          </a:p>
          <a:p>
            <a:pPr defTabSz="457200">
              <a:spcBef>
                <a:spcPts val="1200"/>
              </a:spcBef>
              <a:defRPr sz="1900">
                <a:latin typeface="Times Roman"/>
                <a:ea typeface="Times Roman"/>
                <a:cs typeface="Times Roman"/>
                <a:sym typeface="Times Roman"/>
              </a:defRPr>
            </a:pPr>
            <a:r>
              <a:t>Vitamin D deficiency often reflects:</a:t>
            </a:r>
          </a:p>
          <a:p>
            <a:pPr defTabSz="457200">
              <a:spcBef>
                <a:spcPts val="1200"/>
              </a:spcBef>
              <a:defRPr sz="1900">
                <a:latin typeface="Times Roman"/>
                <a:ea typeface="Times Roman"/>
                <a:cs typeface="Times Roman"/>
                <a:sym typeface="Times Roman"/>
              </a:defRPr>
            </a:pPr>
            <a:r>
              <a:t>• Indoor lifestyles</a:t>
            </a:r>
            <a:br/>
            <a:r>
              <a:t>• Darker skin pigmentation</a:t>
            </a:r>
            <a:br/>
            <a:r>
              <a:t>• Northern latitudes</a:t>
            </a:r>
            <a:br/>
            <a:r>
              <a:t>• Sunscreen use</a:t>
            </a:r>
          </a:p>
        </p:txBody>
      </p:sp>
      <p:graphicFrame>
        <p:nvGraphicFramePr>
          <p:cNvPr id="456" name="Table 1"/>
          <p:cNvGraphicFramePr/>
          <p:nvPr/>
        </p:nvGraphicFramePr>
        <p:xfrm>
          <a:off x="7474315" y="6005112"/>
          <a:ext cx="4310639" cy="347528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525332"/>
                <a:gridCol w="1785306"/>
              </a:tblGrid>
              <a:tr h="810028">
                <a:tc>
                  <a:txBody>
                    <a:bodyPr/>
                    <a:lstStyle/>
                    <a:p>
                      <a:pPr algn="ctr" defTabSz="457200">
                        <a:defRPr sz="1800"/>
                      </a:pPr>
                      <a:r>
                        <a:rPr b="1" sz="1900">
                          <a:latin typeface="Times Roman"/>
                          <a:ea typeface="Times Roman"/>
                          <a:cs typeface="Times Roman"/>
                          <a:sym typeface="Times Roman"/>
                        </a:rPr>
                        <a:t>Drug Class</a:t>
                      </a:r>
                    </a:p>
                  </a:txBody>
                  <a:tcPr marL="12700" marR="12700" marT="12700" marB="12700" anchor="ctr" anchorCtr="0" horzOverflow="overflow"/>
                </a:tc>
                <a:tc>
                  <a:txBody>
                    <a:bodyPr/>
                    <a:lstStyle/>
                    <a:p>
                      <a:pPr algn="ctr" defTabSz="457200">
                        <a:defRPr sz="1800"/>
                      </a:pPr>
                      <a:r>
                        <a:rPr b="1" sz="1900">
                          <a:latin typeface="Times Roman"/>
                          <a:ea typeface="Times Roman"/>
                          <a:cs typeface="Times Roman"/>
                          <a:sym typeface="Times Roman"/>
                        </a:rPr>
                        <a:t>Impaired Nutrient</a:t>
                      </a:r>
                    </a:p>
                  </a:txBody>
                  <a:tcPr marL="12700" marR="12700" marT="12700" marB="12700" anchor="ctr" anchorCtr="0" horzOverflow="overflow"/>
                </a:tc>
              </a:tr>
              <a:tr h="810028">
                <a:tc>
                  <a:txBody>
                    <a:bodyPr/>
                    <a:lstStyle/>
                    <a:p>
                      <a:pPr algn="ctr" defTabSz="457200">
                        <a:defRPr sz="1800"/>
                      </a:pPr>
                      <a:r>
                        <a:rPr sz="1900">
                          <a:latin typeface="Times Roman"/>
                          <a:ea typeface="Times Roman"/>
                          <a:cs typeface="Times Roman"/>
                          <a:sym typeface="Times Roman"/>
                        </a:rPr>
                        <a:t>Fat-blocking drugs (orlistat)</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 D, E, K</a:t>
                      </a:r>
                    </a:p>
                  </a:txBody>
                  <a:tcPr marL="12700" marR="12700" marT="12700" marB="12700" anchor="ctr" anchorCtr="0" horzOverflow="overflow"/>
                </a:tc>
              </a:tr>
              <a:tr h="522598">
                <a:tc>
                  <a:txBody>
                    <a:bodyPr/>
                    <a:lstStyle/>
                    <a:p>
                      <a:pPr algn="ctr" defTabSz="457200">
                        <a:defRPr sz="1800"/>
                      </a:pPr>
                      <a:r>
                        <a:rPr sz="1900">
                          <a:latin typeface="Times Roman"/>
                          <a:ea typeface="Times Roman"/>
                          <a:cs typeface="Times Roman"/>
                          <a:sym typeface="Times Roman"/>
                        </a:rPr>
                        <a:t>Bile acid sequestrants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A, D, E, K</a:t>
                      </a:r>
                    </a:p>
                  </a:txBody>
                  <a:tcPr marL="12700" marR="12700" marT="12700" marB="12700" anchor="ctr" anchorCtr="0" horzOverflow="overflow"/>
                </a:tc>
              </a:tr>
              <a:tr h="522598">
                <a:tc>
                  <a:txBody>
                    <a:bodyPr/>
                    <a:lstStyle/>
                    <a:p>
                      <a:pPr algn="ctr" defTabSz="457200">
                        <a:defRPr sz="1800"/>
                      </a:pPr>
                      <a:r>
                        <a:rPr sz="1900">
                          <a:latin typeface="Times Roman"/>
                          <a:ea typeface="Times Roman"/>
                          <a:cs typeface="Times Roman"/>
                          <a:sym typeface="Times Roman"/>
                        </a:rPr>
                        <a:t>Broad-spectrum antibiotics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K (gut synthesis)</a:t>
                      </a:r>
                    </a:p>
                  </a:txBody>
                  <a:tcPr marL="12700" marR="12700" marT="12700" marB="12700" anchor="ctr" anchorCtr="0" horzOverflow="overflow"/>
                </a:tc>
              </a:tr>
              <a:tr h="810028">
                <a:tc>
                  <a:txBody>
                    <a:bodyPr/>
                    <a:lstStyle/>
                    <a:p>
                      <a:pPr algn="ctr" defTabSz="457200">
                        <a:defRPr sz="1800"/>
                      </a:pPr>
                      <a:r>
                        <a:rPr sz="1900">
                          <a:latin typeface="Times Roman"/>
                          <a:ea typeface="Times Roman"/>
                          <a:cs typeface="Times Roman"/>
                          <a:sym typeface="Times Roman"/>
                        </a:rPr>
                        <a:t>Anticoagulants</a:t>
                      </a:r>
                    </a:p>
                  </a:txBody>
                  <a:tcPr marL="12700" marR="12700" marT="12700" marB="12700" anchor="ctr" anchorCtr="0" horzOverflow="overflow"/>
                </a:tc>
                <a:tc>
                  <a:txBody>
                    <a:bodyPr/>
                    <a:lstStyle/>
                    <a:p>
                      <a:pPr algn="ctr" defTabSz="457200">
                        <a:defRPr sz="1800"/>
                      </a:pPr>
                      <a:r>
                        <a:rPr sz="1900">
                          <a:latin typeface="Times Roman"/>
                          <a:ea typeface="Times Roman"/>
                          <a:cs typeface="Times Roman"/>
                          <a:sym typeface="Times Roman"/>
                        </a:rPr>
                        <a:t>K activity blockage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8"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5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60" name="TextBox 6"/>
          <p:cNvSpPr txBox="1"/>
          <p:nvPr/>
        </p:nvSpPr>
        <p:spPr>
          <a:xfrm>
            <a:off x="720739" y="490068"/>
            <a:ext cx="17634124"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Mechanisms: How Fat-Soluble Vitamin Deficiency Causes Symptoms</a:t>
            </a:r>
          </a:p>
        </p:txBody>
      </p:sp>
      <p:sp>
        <p:nvSpPr>
          <p:cNvPr id="46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6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63" name="*Fat-soluble vitamins support metabolic pathways at multiple points:…"/>
          <p:cNvSpPr txBox="1"/>
          <p:nvPr/>
        </p:nvSpPr>
        <p:spPr>
          <a:xfrm>
            <a:off x="759297" y="3738924"/>
            <a:ext cx="4128445" cy="49345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*Fat-soluble vitamins support </a:t>
            </a:r>
            <a:r>
              <a:rPr b="1"/>
              <a:t>metabolic pathways</a:t>
            </a:r>
            <a:r>
              <a:t> at multiple points:</a:t>
            </a:r>
          </a:p>
          <a:p>
            <a:pPr defTabSz="457200">
              <a:spcBef>
                <a:spcPts val="1400"/>
              </a:spcBef>
              <a:defRPr b="1" sz="2400">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BARRIER AND IMMUNE FAILURE (Vitamin A)</a:t>
            </a:r>
          </a:p>
          <a:p>
            <a:pPr defTabSz="457200">
              <a:spcBef>
                <a:spcPts val="1200"/>
              </a:spcBef>
              <a:defRPr sz="2400">
                <a:latin typeface="Times Roman"/>
                <a:ea typeface="Times Roman"/>
                <a:cs typeface="Times Roman"/>
                <a:sym typeface="Times Roman"/>
              </a:defRPr>
            </a:pPr>
            <a:r>
              <a:t>Deficiency impairs epithelial turnover →</a:t>
            </a:r>
            <a:br/>
            <a:r>
              <a:t>➡ weak mucosal barriers</a:t>
            </a:r>
            <a:br/>
            <a:r>
              <a:t>➡ ↑ infection risk</a:t>
            </a:r>
          </a:p>
        </p:txBody>
      </p:sp>
      <p:sp>
        <p:nvSpPr>
          <p:cNvPr id="464" name="MINERAL IMBALANCE (Vitamin D)…"/>
          <p:cNvSpPr txBox="1"/>
          <p:nvPr/>
        </p:nvSpPr>
        <p:spPr>
          <a:xfrm>
            <a:off x="5261830" y="3889242"/>
            <a:ext cx="3709538" cy="371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MINERAL IMBALANCE (Vitamin D)</a:t>
            </a:r>
          </a:p>
          <a:p>
            <a:pPr defTabSz="457200">
              <a:spcBef>
                <a:spcPts val="1200"/>
              </a:spcBef>
              <a:defRPr sz="2400">
                <a:latin typeface="Times Roman"/>
                <a:ea typeface="Times Roman"/>
                <a:cs typeface="Times Roman"/>
                <a:sym typeface="Times Roman"/>
              </a:defRPr>
            </a:pPr>
            <a:r>
              <a:t>Without vitamin D:</a:t>
            </a:r>
          </a:p>
          <a:p>
            <a:pPr defTabSz="457200">
              <a:spcBef>
                <a:spcPts val="1200"/>
              </a:spcBef>
              <a:defRPr sz="2400">
                <a:latin typeface="Times Roman"/>
                <a:ea typeface="Times Roman"/>
                <a:cs typeface="Times Roman"/>
                <a:sym typeface="Times Roman"/>
              </a:defRPr>
            </a:pPr>
            <a:r>
              <a:t>➡ intestinal calcium absorption falls</a:t>
            </a:r>
            <a:br/>
            <a:r>
              <a:t>➡ blood calcium is drawn from bone</a:t>
            </a:r>
            <a:br/>
            <a:r>
              <a:t>➡ skeletal demineralization occurs</a:t>
            </a:r>
          </a:p>
        </p:txBody>
      </p:sp>
      <p:sp>
        <p:nvSpPr>
          <p:cNvPr id="465" name="OXIDATIVE DAMAGE (Vitamin E)…"/>
          <p:cNvSpPr txBox="1"/>
          <p:nvPr/>
        </p:nvSpPr>
        <p:spPr>
          <a:xfrm>
            <a:off x="9571942" y="3889243"/>
            <a:ext cx="3961242" cy="298922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OXIDATIVE DAMAGE (Vitamin E)</a:t>
            </a:r>
          </a:p>
          <a:p>
            <a:pPr defTabSz="457200">
              <a:spcBef>
                <a:spcPts val="1200"/>
              </a:spcBef>
              <a:defRPr sz="2400">
                <a:latin typeface="Times Roman"/>
                <a:ea typeface="Times Roman"/>
                <a:cs typeface="Times Roman"/>
                <a:sym typeface="Times Roman"/>
              </a:defRPr>
            </a:pPr>
            <a:r>
              <a:t>Vitamin E deficiency allows unchecked lipid oxidation →</a:t>
            </a:r>
          </a:p>
          <a:p>
            <a:pPr defTabSz="457200">
              <a:spcBef>
                <a:spcPts val="1200"/>
              </a:spcBef>
              <a:defRPr sz="2400">
                <a:latin typeface="Times Roman"/>
                <a:ea typeface="Times Roman"/>
                <a:cs typeface="Times Roman"/>
                <a:sym typeface="Times Roman"/>
              </a:defRPr>
            </a:pPr>
            <a:r>
              <a:t>➡ membrane instability</a:t>
            </a:r>
            <a:br/>
            <a:r>
              <a:t>➡ nerve and muscle damage</a:t>
            </a:r>
            <a:br/>
            <a:r>
              <a:t>➡ RBC hemolysis</a:t>
            </a:r>
          </a:p>
        </p:txBody>
      </p:sp>
      <p:sp>
        <p:nvSpPr>
          <p:cNvPr id="466" name="COAGULATION FAILURE (Vitamin K)…"/>
          <p:cNvSpPr txBox="1"/>
          <p:nvPr/>
        </p:nvSpPr>
        <p:spPr>
          <a:xfrm>
            <a:off x="13832430" y="3911891"/>
            <a:ext cx="3961239" cy="3482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COAGULATION FAILURE (Vitamin K)</a:t>
            </a:r>
          </a:p>
          <a:p>
            <a:pPr defTabSz="457200">
              <a:spcBef>
                <a:spcPts val="1200"/>
              </a:spcBef>
              <a:defRPr sz="2400">
                <a:latin typeface="Times Roman"/>
                <a:ea typeface="Times Roman"/>
                <a:cs typeface="Times Roman"/>
                <a:sym typeface="Times Roman"/>
              </a:defRPr>
            </a:pPr>
            <a:r>
              <a:t>Without vitamin K:</a:t>
            </a:r>
          </a:p>
          <a:p>
            <a:pPr defTabSz="457200">
              <a:spcBef>
                <a:spcPts val="1200"/>
              </a:spcBef>
              <a:defRPr sz="2400">
                <a:latin typeface="Times Roman"/>
                <a:ea typeface="Times Roman"/>
                <a:cs typeface="Times Roman"/>
                <a:sym typeface="Times Roman"/>
              </a:defRPr>
            </a:pPr>
            <a:r>
              <a:t>➡ clotting factors II, VII, IX, X are inactive</a:t>
            </a:r>
            <a:br/>
            <a:r>
              <a:t>➡ prolonged bleeding and bruising occur</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8"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6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70" name="TextBox 6"/>
          <p:cNvSpPr txBox="1"/>
          <p:nvPr/>
        </p:nvSpPr>
        <p:spPr>
          <a:xfrm>
            <a:off x="856631" y="472542"/>
            <a:ext cx="17634124" cy="2311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82" sz="7900">
                <a:solidFill>
                  <a:srgbClr val="FFFFFF"/>
                </a:solidFill>
                <a:latin typeface="Poppins"/>
                <a:ea typeface="Poppins"/>
                <a:cs typeface="Poppins"/>
                <a:sym typeface="Poppins"/>
              </a:defRPr>
            </a:lvl1pPr>
          </a:lstStyle>
          <a:p>
            <a:pPr/>
            <a:r>
              <a:t>Clinical Symptom Cluster Patterns</a:t>
            </a:r>
          </a:p>
        </p:txBody>
      </p:sp>
      <p:sp>
        <p:nvSpPr>
          <p:cNvPr id="47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7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473" name="Table 1"/>
          <p:cNvGraphicFramePr/>
          <p:nvPr/>
        </p:nvGraphicFramePr>
        <p:xfrm>
          <a:off x="2563210" y="3679392"/>
          <a:ext cx="14220965" cy="603144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467066"/>
                <a:gridCol w="7548391"/>
                <a:gridCol w="3205506"/>
              </a:tblGrid>
              <a:tr h="1405825">
                <a:tc>
                  <a:txBody>
                    <a:bodyPr/>
                    <a:lstStyle/>
                    <a:p>
                      <a:pPr algn="ctr" defTabSz="457200">
                        <a:defRPr sz="1800"/>
                      </a:pPr>
                      <a:r>
                        <a:rPr b="1" sz="3000">
                          <a:latin typeface="Times Roman"/>
                          <a:ea typeface="Times Roman"/>
                          <a:cs typeface="Times Roman"/>
                          <a:sym typeface="Times Roman"/>
                        </a:rPr>
                        <a:t>System</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Symptoms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Likely Vitamin</a:t>
                      </a:r>
                    </a:p>
                  </a:txBody>
                  <a:tcPr marL="12700" marR="12700" marT="12700" marB="12700" anchor="ctr" anchorCtr="0" horzOverflow="overflow"/>
                </a:tc>
              </a:tr>
              <a:tr h="906984">
                <a:tc>
                  <a:txBody>
                    <a:bodyPr/>
                    <a:lstStyle/>
                    <a:p>
                      <a:pPr algn="ctr" defTabSz="457200">
                        <a:defRPr sz="1800"/>
                      </a:pPr>
                      <a:r>
                        <a:rPr b="1" sz="3000">
                          <a:latin typeface="Times Roman"/>
                          <a:ea typeface="Times Roman"/>
                          <a:cs typeface="Times Roman"/>
                          <a:sym typeface="Times Roman"/>
                        </a:rPr>
                        <a:t>Vision &amp; Skin</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Night blindness, dry skin, infections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Vitamin A</a:t>
                      </a:r>
                    </a:p>
                  </a:txBody>
                  <a:tcPr marL="12700" marR="12700" marT="12700" marB="12700" anchor="ctr" anchorCtr="0" horzOverflow="overflow"/>
                </a:tc>
              </a:tr>
              <a:tr h="1405825">
                <a:tc>
                  <a:txBody>
                    <a:bodyPr/>
                    <a:lstStyle/>
                    <a:p>
                      <a:pPr algn="ctr" defTabSz="457200">
                        <a:defRPr sz="1800"/>
                      </a:pPr>
                      <a:r>
                        <a:rPr b="1" sz="3000">
                          <a:latin typeface="Times Roman"/>
                          <a:ea typeface="Times Roman"/>
                          <a:cs typeface="Times Roman"/>
                          <a:sym typeface="Times Roman"/>
                        </a:rPr>
                        <a:t>Bone / Muscle</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Bone pain, fractures, muscle weakness</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Vitamin D</a:t>
                      </a:r>
                    </a:p>
                  </a:txBody>
                  <a:tcPr marL="12700" marR="12700" marT="12700" marB="12700" anchor="ctr" anchorCtr="0" horzOverflow="overflow"/>
                </a:tc>
              </a:tr>
              <a:tr h="1405825">
                <a:tc>
                  <a:txBody>
                    <a:bodyPr/>
                    <a:lstStyle/>
                    <a:p>
                      <a:pPr algn="ctr" defTabSz="457200">
                        <a:defRPr sz="1800"/>
                      </a:pPr>
                      <a:r>
                        <a:rPr b="1" sz="3000">
                          <a:latin typeface="Times Roman"/>
                          <a:ea typeface="Times Roman"/>
                          <a:cs typeface="Times Roman"/>
                          <a:sym typeface="Times Roman"/>
                        </a:rPr>
                        <a:t>Neuro-muscular</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Neuropathy, muscle wasting</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Vitamin E</a:t>
                      </a:r>
                    </a:p>
                  </a:txBody>
                  <a:tcPr marL="12700" marR="12700" marT="12700" marB="12700" anchor="ctr" anchorCtr="0" horzOverflow="overflow"/>
                </a:tc>
              </a:tr>
              <a:tr h="906984">
                <a:tc>
                  <a:txBody>
                    <a:bodyPr/>
                    <a:lstStyle/>
                    <a:p>
                      <a:pPr algn="ctr" defTabSz="457200">
                        <a:defRPr sz="1800"/>
                      </a:pPr>
                      <a:r>
                        <a:rPr b="1" sz="3000">
                          <a:latin typeface="Times Roman"/>
                          <a:ea typeface="Times Roman"/>
                          <a:cs typeface="Times Roman"/>
                          <a:sym typeface="Times Roman"/>
                        </a:rPr>
                        <a:t>Bleeding</a:t>
                      </a:r>
                    </a:p>
                  </a:txBody>
                  <a:tcPr marL="12700" marR="12700" marT="12700" marB="12700" anchor="ctr" anchorCtr="0" horzOverflow="overflow"/>
                </a:tc>
                <a:tc>
                  <a:txBody>
                    <a:bodyPr/>
                    <a:lstStyle/>
                    <a:p>
                      <a:pPr algn="ctr" defTabSz="457200">
                        <a:defRPr sz="1800"/>
                      </a:pPr>
                      <a:r>
                        <a:rPr sz="3000">
                          <a:latin typeface="Times Roman"/>
                          <a:ea typeface="Times Roman"/>
                          <a:cs typeface="Times Roman"/>
                          <a:sym typeface="Times Roman"/>
                        </a:rPr>
                        <a:t>Easy bruising, hemorrhage</a:t>
                      </a:r>
                    </a:p>
                  </a:txBody>
                  <a:tcPr marL="12700" marR="12700" marT="12700" marB="12700" anchor="ctr" anchorCtr="0" horzOverflow="overflow"/>
                </a:tc>
                <a:tc>
                  <a:txBody>
                    <a:bodyPr/>
                    <a:lstStyle/>
                    <a:p>
                      <a:pPr algn="ctr" defTabSz="457200">
                        <a:defRPr sz="1800"/>
                      </a:pPr>
                      <a:r>
                        <a:rPr b="1" sz="3000">
                          <a:latin typeface="Times Roman"/>
                          <a:ea typeface="Times Roman"/>
                          <a:cs typeface="Times Roman"/>
                          <a:sym typeface="Times Roman"/>
                        </a:rPr>
                        <a:t>Vitamin K</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5"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47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77" name="TextBox 6"/>
          <p:cNvSpPr txBox="1"/>
          <p:nvPr/>
        </p:nvSpPr>
        <p:spPr>
          <a:xfrm>
            <a:off x="903949" y="1013433"/>
            <a:ext cx="17634124" cy="11202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Individual Deficiency Examples</a:t>
            </a:r>
          </a:p>
        </p:txBody>
      </p:sp>
      <p:sp>
        <p:nvSpPr>
          <p:cNvPr id="47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47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0" name="Vitamin A Deficiency…"/>
          <p:cNvSpPr txBox="1"/>
          <p:nvPr/>
        </p:nvSpPr>
        <p:spPr>
          <a:xfrm>
            <a:off x="628799" y="3738924"/>
            <a:ext cx="4128449" cy="6466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Vitamin A Deficiency</a:t>
            </a:r>
          </a:p>
          <a:p>
            <a:pPr defTabSz="457200">
              <a:spcBef>
                <a:spcPts val="1200"/>
              </a:spcBef>
              <a:defRPr b="1" sz="2400">
                <a:latin typeface="Times Roman"/>
                <a:ea typeface="Times Roman"/>
                <a:cs typeface="Times Roman"/>
                <a:sym typeface="Times Roman"/>
              </a:defRPr>
            </a:pPr>
            <a:r>
              <a:t>Mechanism:</a:t>
            </a:r>
            <a:r>
              <a:rPr b="0"/>
              <a:t> Retinal degeneration + barrier incompetence</a:t>
            </a:r>
          </a:p>
          <a:p>
            <a:pPr defTabSz="457200">
              <a:spcBef>
                <a:spcPts val="1200"/>
              </a:spcBef>
              <a:defRPr b="1" sz="24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Night blindness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Increased viral &amp; bacterial infections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Dry corneas (xerophthalmia)</a:t>
            </a:r>
          </a:p>
          <a:p>
            <a:pPr defTabSz="457200">
              <a:spcBef>
                <a:spcPts val="1200"/>
              </a:spcBef>
              <a:defRPr b="1" sz="2400">
                <a:latin typeface="Times Roman"/>
                <a:ea typeface="Times Roman"/>
                <a:cs typeface="Times Roman"/>
                <a:sym typeface="Times Roman"/>
              </a:defRPr>
            </a:pPr>
            <a:r>
              <a:t>Treatment: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Cod liver oil or supplemental retinol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Beta-carotene foods + fat intake</a:t>
            </a:r>
          </a:p>
        </p:txBody>
      </p:sp>
      <p:sp>
        <p:nvSpPr>
          <p:cNvPr id="481" name="Vitamin D Deficiency…"/>
          <p:cNvSpPr txBox="1"/>
          <p:nvPr/>
        </p:nvSpPr>
        <p:spPr>
          <a:xfrm>
            <a:off x="4956073" y="3738924"/>
            <a:ext cx="3709540" cy="663411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Vitamin D Deficiency</a:t>
            </a:r>
          </a:p>
          <a:p>
            <a:pPr defTabSz="457200">
              <a:spcBef>
                <a:spcPts val="1200"/>
              </a:spcBef>
              <a:defRPr b="1" sz="2400">
                <a:latin typeface="Times Roman"/>
                <a:ea typeface="Times Roman"/>
                <a:cs typeface="Times Roman"/>
                <a:sym typeface="Times Roman"/>
              </a:defRPr>
            </a:pPr>
            <a:r>
              <a:t>Mechanism:</a:t>
            </a:r>
            <a:r>
              <a:rPr b="0"/>
              <a:t> Hypocalcemia → bone demineralization</a:t>
            </a:r>
          </a:p>
          <a:p>
            <a:pPr defTabSz="457200">
              <a:spcBef>
                <a:spcPts val="1200"/>
              </a:spcBef>
              <a:defRPr b="1" sz="24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Rickets (children)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Osteomalacia (adults)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pain and weakness</a:t>
            </a:r>
          </a:p>
          <a:p>
            <a:pPr defTabSz="457200">
              <a:spcBef>
                <a:spcPts val="1200"/>
              </a:spcBef>
              <a:defRPr b="1" sz="2400">
                <a:latin typeface="Times Roman"/>
                <a:ea typeface="Times Roman"/>
                <a:cs typeface="Times Roman"/>
                <a:sym typeface="Times Roman"/>
              </a:defRPr>
            </a:pPr>
            <a:r>
              <a:t>Treatment: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Vitamin D3 supplementation</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 sun exposure when appropriate</a:t>
            </a:r>
          </a:p>
        </p:txBody>
      </p:sp>
      <p:sp>
        <p:nvSpPr>
          <p:cNvPr id="482" name="Vitamin E Deficiency…"/>
          <p:cNvSpPr txBox="1"/>
          <p:nvPr/>
        </p:nvSpPr>
        <p:spPr>
          <a:xfrm>
            <a:off x="9202638" y="3689222"/>
            <a:ext cx="3961243" cy="5730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Vitamin E Deficiency</a:t>
            </a:r>
          </a:p>
          <a:p>
            <a:pPr defTabSz="457200">
              <a:spcBef>
                <a:spcPts val="1200"/>
              </a:spcBef>
              <a:defRPr b="1" sz="2400">
                <a:latin typeface="Times Roman"/>
                <a:ea typeface="Times Roman"/>
                <a:cs typeface="Times Roman"/>
                <a:sym typeface="Times Roman"/>
              </a:defRPr>
            </a:pPr>
            <a:r>
              <a:t>Mechanism:</a:t>
            </a:r>
            <a:r>
              <a:rPr b="0"/>
              <a:t> Neuronal oxidative damage + RBC breakdown</a:t>
            </a:r>
          </a:p>
          <a:p>
            <a:pPr defTabSz="457200">
              <a:spcBef>
                <a:spcPts val="1200"/>
              </a:spcBef>
              <a:defRPr b="1" sz="24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Peripheral neuropathy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weakness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Anemia</a:t>
            </a:r>
          </a:p>
          <a:p>
            <a:pPr defTabSz="457200">
              <a:spcBef>
                <a:spcPts val="1200"/>
              </a:spcBef>
              <a:defRPr b="1" sz="2400">
                <a:latin typeface="Times Roman"/>
                <a:ea typeface="Times Roman"/>
                <a:cs typeface="Times Roman"/>
                <a:sym typeface="Times Roman"/>
              </a:defRPr>
            </a:pPr>
            <a:r>
              <a:t>Treatment: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High-dose oral vitamin 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 malabsorption management</a:t>
            </a:r>
          </a:p>
        </p:txBody>
      </p:sp>
      <p:sp>
        <p:nvSpPr>
          <p:cNvPr id="483" name="Vitamin K Deficiency…"/>
          <p:cNvSpPr txBox="1"/>
          <p:nvPr/>
        </p:nvSpPr>
        <p:spPr>
          <a:xfrm>
            <a:off x="13679718" y="3825940"/>
            <a:ext cx="3961242" cy="625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Vitamin K Deficiency</a:t>
            </a:r>
          </a:p>
          <a:p>
            <a:pPr defTabSz="457200">
              <a:spcBef>
                <a:spcPts val="1200"/>
              </a:spcBef>
              <a:defRPr b="1" sz="2400">
                <a:latin typeface="Times Roman"/>
                <a:ea typeface="Times Roman"/>
                <a:cs typeface="Times Roman"/>
                <a:sym typeface="Times Roman"/>
              </a:defRPr>
            </a:pPr>
            <a:r>
              <a:t>Mechanism:</a:t>
            </a:r>
            <a:r>
              <a:rPr b="0"/>
              <a:t> Clotting factor inactivity</a:t>
            </a:r>
          </a:p>
          <a:p>
            <a:pPr defTabSz="457200">
              <a:spcBef>
                <a:spcPts val="1200"/>
              </a:spcBef>
              <a:defRPr b="1" sz="2400">
                <a:latin typeface="Times Roman"/>
                <a:ea typeface="Times Roman"/>
                <a:cs typeface="Times Roman"/>
                <a:sym typeface="Times Roman"/>
              </a:defRPr>
            </a:pPr>
            <a:r>
              <a:t>Symptoms: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Prolonged bleeding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Ecchymosis/bruising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Surgical hemorrhage</a:t>
            </a:r>
          </a:p>
          <a:p>
            <a:pPr defTabSz="457200">
              <a:spcBef>
                <a:spcPts val="1200"/>
              </a:spcBef>
              <a:defRPr b="1" sz="2400">
                <a:latin typeface="Times Roman"/>
                <a:ea typeface="Times Roman"/>
                <a:cs typeface="Times Roman"/>
                <a:sym typeface="Times Roman"/>
              </a:defRPr>
            </a:pPr>
            <a:r>
              <a:t>Treatment:</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Oral vitamin K or IV for emergencies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Dietary greens or fermented foods</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5"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48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487" name="TextBox 6"/>
          <p:cNvSpPr txBox="1"/>
          <p:nvPr/>
        </p:nvSpPr>
        <p:spPr>
          <a:xfrm>
            <a:off x="856631" y="339095"/>
            <a:ext cx="17634124" cy="227595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63" sz="6700">
                <a:solidFill>
                  <a:srgbClr val="FFFFFF"/>
                </a:solidFill>
                <a:latin typeface="Poppins"/>
                <a:ea typeface="Poppins"/>
                <a:cs typeface="Poppins"/>
                <a:sym typeface="Poppins"/>
              </a:defRPr>
            </a:lvl1pPr>
          </a:lstStyle>
          <a:p>
            <a:pPr/>
            <a:r>
              <a:t>Fat-Soluble Vitamin Treatment Principles</a:t>
            </a:r>
          </a:p>
        </p:txBody>
      </p:sp>
      <p:sp>
        <p:nvSpPr>
          <p:cNvPr id="48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48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90" name="Step 1 — Dietary Intervention"/>
          <p:cNvSpPr txBox="1"/>
          <p:nvPr/>
        </p:nvSpPr>
        <p:spPr>
          <a:xfrm>
            <a:off x="419564" y="4016211"/>
            <a:ext cx="4927074"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800">
                <a:latin typeface="Times Roman"/>
                <a:ea typeface="Times Roman"/>
                <a:cs typeface="Times Roman"/>
                <a:sym typeface="Times Roman"/>
              </a:defRPr>
            </a:lvl1pPr>
          </a:lstStyle>
          <a:p>
            <a:pPr/>
            <a:r>
              <a:t>Step 1 — Dietary Intervention</a:t>
            </a:r>
          </a:p>
        </p:txBody>
      </p:sp>
      <p:sp>
        <p:nvSpPr>
          <p:cNvPr id="491" name="Step 2: Supplement Strategically"/>
          <p:cNvSpPr txBox="1"/>
          <p:nvPr/>
        </p:nvSpPr>
        <p:spPr>
          <a:xfrm>
            <a:off x="6657423" y="3927311"/>
            <a:ext cx="5456062" cy="52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defRPr b="1" sz="2800">
                <a:latin typeface="Times Roman"/>
                <a:ea typeface="Times Roman"/>
                <a:cs typeface="Times Roman"/>
                <a:sym typeface="Times Roman"/>
              </a:defRPr>
            </a:lvl1pPr>
          </a:lstStyle>
          <a:p>
            <a:pPr/>
            <a:r>
              <a:t>Step 2: Supplement Strategically</a:t>
            </a:r>
          </a:p>
        </p:txBody>
      </p:sp>
      <p:sp>
        <p:nvSpPr>
          <p:cNvPr id="492" name="Step 3: Address Root Causes…"/>
          <p:cNvSpPr txBox="1"/>
          <p:nvPr/>
        </p:nvSpPr>
        <p:spPr>
          <a:xfrm>
            <a:off x="12842298" y="3925658"/>
            <a:ext cx="3961242" cy="3380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900">
                <a:latin typeface="Times Roman"/>
                <a:ea typeface="Times Roman"/>
                <a:cs typeface="Times Roman"/>
                <a:sym typeface="Times Roman"/>
              </a:defRPr>
            </a:pPr>
            <a:r>
              <a:t>Step 3: Address Root </a:t>
            </a:r>
            <a:r>
              <a:rPr sz="2600"/>
              <a:t>Causes</a:t>
            </a:r>
            <a:endParaRPr sz="2600"/>
          </a:p>
          <a:p>
            <a:pPr defTabSz="457200">
              <a:defRPr sz="2600">
                <a:latin typeface="Times Roman"/>
                <a:ea typeface="Times Roman"/>
                <a:cs typeface="Times Roman"/>
                <a:sym typeface="Times Roman"/>
              </a:defRPr>
            </a:pPr>
            <a:r>
              <a:t>Treat GI disease</a:t>
            </a:r>
          </a:p>
          <a:p>
            <a:pPr defTabSz="457200">
              <a:defRPr sz="2600">
                <a:latin typeface="Times Roman"/>
                <a:ea typeface="Times Roman"/>
                <a:cs typeface="Times Roman"/>
                <a:sym typeface="Times Roman"/>
              </a:defRPr>
            </a:pPr>
            <a:r>
              <a:t>• Support bile production</a:t>
            </a:r>
          </a:p>
          <a:p>
            <a:pPr defTabSz="457200">
              <a:defRPr sz="2600">
                <a:latin typeface="Times Roman"/>
                <a:ea typeface="Times Roman"/>
                <a:cs typeface="Times Roman"/>
                <a:sym typeface="Times Roman"/>
              </a:defRPr>
            </a:pPr>
            <a:r>
              <a:t>• Evaluate medication interactions</a:t>
            </a:r>
          </a:p>
          <a:p>
            <a:pPr defTabSz="457200">
              <a:defRPr sz="2600">
                <a:latin typeface="Times Roman"/>
                <a:ea typeface="Times Roman"/>
                <a:cs typeface="Times Roman"/>
                <a:sym typeface="Times Roman"/>
              </a:defRPr>
            </a:pPr>
            <a:r>
              <a:t>• Introduce balanced dietary fats</a:t>
            </a:r>
          </a:p>
        </p:txBody>
      </p:sp>
      <p:graphicFrame>
        <p:nvGraphicFramePr>
          <p:cNvPr id="493" name="Table 1-1"/>
          <p:cNvGraphicFramePr/>
          <p:nvPr/>
        </p:nvGraphicFramePr>
        <p:xfrm>
          <a:off x="561056" y="4784909"/>
          <a:ext cx="4644090" cy="470535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560619"/>
                <a:gridCol w="3083468"/>
              </a:tblGrid>
              <a:tr h="1072472">
                <a:tc>
                  <a:txBody>
                    <a:bodyPr/>
                    <a:lstStyle/>
                    <a:p>
                      <a:pPr algn="ctr" defTabSz="457200">
                        <a:defRPr sz="1800"/>
                      </a:pPr>
                      <a:r>
                        <a:rPr b="1" sz="26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600">
                          <a:latin typeface="Times Roman"/>
                          <a:ea typeface="Times Roman"/>
                          <a:cs typeface="Times Roman"/>
                          <a:sym typeface="Times Roman"/>
                        </a:rPr>
                        <a:t>Foods</a:t>
                      </a:r>
                    </a:p>
                  </a:txBody>
                  <a:tcPr marL="12700" marR="12700" marT="12700" marB="12700" anchor="ctr" anchorCtr="0" horzOverflow="overflow"/>
                </a:tc>
              </a:tr>
              <a:tr h="853470">
                <a:tc>
                  <a:txBody>
                    <a:bodyPr/>
                    <a:lstStyle/>
                    <a:p>
                      <a:pPr algn="ctr" defTabSz="457200">
                        <a:defRPr sz="1800"/>
                      </a:pPr>
                      <a:r>
                        <a:rPr b="1" sz="2600">
                          <a:latin typeface="Times Roman"/>
                          <a:ea typeface="Times Roman"/>
                          <a:cs typeface="Times Roman"/>
                          <a:sym typeface="Times Roman"/>
                        </a:rPr>
                        <a:t>A</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Liver, carrots, spinach</a:t>
                      </a:r>
                    </a:p>
                  </a:txBody>
                  <a:tcPr marL="12700" marR="12700" marT="12700" marB="12700" anchor="ctr" anchorCtr="0" horzOverflow="overflow"/>
                </a:tc>
              </a:tr>
              <a:tr h="853470">
                <a:tc>
                  <a:txBody>
                    <a:bodyPr/>
                    <a:lstStyle/>
                    <a:p>
                      <a:pPr algn="ctr" defTabSz="457200">
                        <a:defRPr sz="1800"/>
                      </a:pPr>
                      <a:r>
                        <a:rPr b="1" sz="2600">
                          <a:latin typeface="Times Roman"/>
                          <a:ea typeface="Times Roman"/>
                          <a:cs typeface="Times Roman"/>
                          <a:sym typeface="Times Roman"/>
                        </a:rPr>
                        <a:t>D</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Fatty fish, fortified dairy</a:t>
                      </a:r>
                    </a:p>
                  </a:txBody>
                  <a:tcPr marL="12700" marR="12700" marT="12700" marB="12700" anchor="ctr" anchorCtr="0" horzOverflow="overflow"/>
                </a:tc>
              </a:tr>
              <a:tr h="853470">
                <a:tc>
                  <a:txBody>
                    <a:bodyPr/>
                    <a:lstStyle/>
                    <a:p>
                      <a:pPr algn="ctr" defTabSz="457200">
                        <a:defRPr sz="1800"/>
                      </a:pPr>
                      <a:r>
                        <a:rPr b="1" sz="2600">
                          <a:latin typeface="Times Roman"/>
                          <a:ea typeface="Times Roman"/>
                          <a:cs typeface="Times Roman"/>
                          <a:sym typeface="Times Roman"/>
                        </a:rPr>
                        <a:t>E</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Seeds, nuts, vegetable oils</a:t>
                      </a:r>
                    </a:p>
                  </a:txBody>
                  <a:tcPr marL="12700" marR="12700" marT="12700" marB="12700" anchor="ctr" anchorCtr="0" horzOverflow="overflow"/>
                </a:tc>
              </a:tr>
              <a:tr h="1072472">
                <a:tc>
                  <a:txBody>
                    <a:bodyPr/>
                    <a:lstStyle/>
                    <a:p>
                      <a:pPr algn="ctr" defTabSz="457200">
                        <a:defRPr sz="1800"/>
                      </a:pPr>
                      <a:r>
                        <a:rPr b="1" sz="2600">
                          <a:latin typeface="Times Roman"/>
                          <a:ea typeface="Times Roman"/>
                          <a:cs typeface="Times Roman"/>
                          <a:sym typeface="Times Roman"/>
                        </a:rPr>
                        <a:t>K</a:t>
                      </a:r>
                    </a:p>
                  </a:txBody>
                  <a:tcPr marL="12700" marR="12700" marT="12700" marB="12700" anchor="ctr" anchorCtr="0" horzOverflow="overflow"/>
                </a:tc>
                <a:tc>
                  <a:txBody>
                    <a:bodyPr/>
                    <a:lstStyle/>
                    <a:p>
                      <a:pPr algn="ctr" defTabSz="457200">
                        <a:defRPr sz="1800"/>
                      </a:pPr>
                      <a:r>
                        <a:rPr sz="2600">
                          <a:latin typeface="Times Roman"/>
                          <a:ea typeface="Times Roman"/>
                          <a:cs typeface="Times Roman"/>
                          <a:sym typeface="Times Roman"/>
                        </a:rPr>
                        <a:t>Leafy greens, fermented foods</a:t>
                      </a:r>
                    </a:p>
                  </a:txBody>
                  <a:tcPr marL="12700" marR="12700" marT="12700" marB="12700" anchor="ctr" anchorCtr="0" horzOverflow="overflow"/>
                </a:tc>
              </a:tr>
            </a:tbl>
          </a:graphicData>
        </a:graphic>
      </p:graphicFrame>
      <p:graphicFrame>
        <p:nvGraphicFramePr>
          <p:cNvPr id="494" name="Table 1"/>
          <p:cNvGraphicFramePr/>
          <p:nvPr/>
        </p:nvGraphicFramePr>
        <p:xfrm>
          <a:off x="6882578" y="4797654"/>
          <a:ext cx="4631388" cy="403607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884544"/>
                <a:gridCol w="2746842"/>
              </a:tblGrid>
              <a:tr h="791387">
                <a:tc>
                  <a:txBody>
                    <a:bodyPr/>
                    <a:lstStyle/>
                    <a:p>
                      <a:pPr algn="ctr" defTabSz="457200">
                        <a:defRPr sz="1800"/>
                      </a:pPr>
                      <a:r>
                        <a:rPr b="1" sz="24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Intervention</a:t>
                      </a:r>
                    </a:p>
                  </a:txBody>
                  <a:tcPr marL="12700" marR="12700" marT="12700" marB="12700" anchor="ctr" anchorCtr="0" horzOverflow="overflow"/>
                </a:tc>
              </a:tr>
              <a:tr h="1226651">
                <a:tc>
                  <a:txBody>
                    <a:bodyPr/>
                    <a:lstStyle/>
                    <a:p>
                      <a:pPr algn="ctr" defTabSz="457200">
                        <a:defRPr sz="1800"/>
                      </a:pPr>
                      <a:r>
                        <a:rPr sz="2400">
                          <a:latin typeface="Times Roman"/>
                          <a:ea typeface="Times Roman"/>
                          <a:cs typeface="Times Roman"/>
                          <a:sym typeface="Times Roman"/>
                        </a:rPr>
                        <a:t>Low vitamin D levels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D3 supplementation</a:t>
                      </a:r>
                    </a:p>
                  </a:txBody>
                  <a:tcPr marL="12700" marR="12700" marT="12700" marB="12700" anchor="ctr" anchorCtr="0" horzOverflow="overflow"/>
                </a:tc>
              </a:tr>
              <a:tr h="1226651">
                <a:tc>
                  <a:txBody>
                    <a:bodyPr/>
                    <a:lstStyle/>
                    <a:p>
                      <a:pPr algn="ctr" defTabSz="457200">
                        <a:defRPr sz="1800"/>
                      </a:pPr>
                      <a:r>
                        <a:rPr sz="2400">
                          <a:latin typeface="Times Roman"/>
                          <a:ea typeface="Times Roman"/>
                          <a:cs typeface="Times Roman"/>
                          <a:sym typeface="Times Roman"/>
                        </a:rPr>
                        <a:t>Fat malabsorption</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Water-miscible ADEK vitamins</a:t>
                      </a:r>
                    </a:p>
                  </a:txBody>
                  <a:tcPr marL="12700" marR="12700" marT="12700" marB="12700" anchor="ctr" anchorCtr="0" horzOverflow="overflow"/>
                </a:tc>
              </a:tr>
              <a:tr h="791387">
                <a:tc>
                  <a:txBody>
                    <a:bodyPr/>
                    <a:lstStyle/>
                    <a:p>
                      <a:pPr algn="ctr" defTabSz="457200">
                        <a:defRPr sz="1800"/>
                      </a:pPr>
                      <a:r>
                        <a:rPr sz="2400">
                          <a:latin typeface="Times Roman"/>
                          <a:ea typeface="Times Roman"/>
                          <a:cs typeface="Times Roman"/>
                          <a:sym typeface="Times Roman"/>
                        </a:rPr>
                        <a:t>Osteoporosis risk</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Vitamin D + K2</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49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00" name="TextBox 6"/>
          <p:cNvSpPr txBox="1"/>
          <p:nvPr/>
        </p:nvSpPr>
        <p:spPr>
          <a:xfrm>
            <a:off x="568391" y="203202"/>
            <a:ext cx="17634124" cy="22350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25" sz="5300">
                <a:solidFill>
                  <a:srgbClr val="0433FF"/>
                </a:solidFill>
                <a:latin typeface="Poppins"/>
                <a:ea typeface="Poppins"/>
                <a:cs typeface="Poppins"/>
                <a:sym typeface="Poppins"/>
              </a:defRPr>
            </a:lvl1pPr>
          </a:lstStyle>
          <a:p>
            <a:pPr/>
            <a:r>
              <a:t>Fat-Soluble Vitamins’ Role in Oxidative Stress and Detoxification Pathways on Health Status</a:t>
            </a:r>
          </a:p>
        </p:txBody>
      </p:sp>
      <p:sp>
        <p:nvSpPr>
          <p:cNvPr id="50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0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03" name="Fat-soluble vitamins (A,D, E, and K) do not directly drive ATP production like B-vitamins, but primarily act as the body’s:…"/>
          <p:cNvSpPr txBox="1"/>
          <p:nvPr/>
        </p:nvSpPr>
        <p:spPr>
          <a:xfrm>
            <a:off x="913860" y="3838892"/>
            <a:ext cx="15287261" cy="3685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r>
              <a:t>Fat-soluble vitamins (A,D, E, and K) do not directly drive ATP production like B-vitamins, but primarily act as the body’s:</a:t>
            </a:r>
          </a:p>
          <a:p>
            <a:pPr defTabSz="457200">
              <a:spcBef>
                <a:spcPts val="1200"/>
              </a:spcBef>
              <a:defRPr sz="3100">
                <a:latin typeface="Times Roman"/>
                <a:ea typeface="Times Roman"/>
                <a:cs typeface="Times Roman"/>
                <a:sym typeface="Times Roman"/>
              </a:defRPr>
            </a:pPr>
          </a:p>
          <a:p>
            <a:pPr defTabSz="457200">
              <a:spcBef>
                <a:spcPts val="1200"/>
              </a:spcBef>
              <a:defRPr sz="3100">
                <a:latin typeface="Times Roman"/>
                <a:ea typeface="Times Roman"/>
                <a:cs typeface="Times Roman"/>
                <a:sym typeface="Times Roman"/>
              </a:defRPr>
            </a:pPr>
            <a:r>
              <a:t>• </a:t>
            </a:r>
            <a:r>
              <a:rPr b="1"/>
              <a:t>Membrane protectors</a:t>
            </a:r>
            <a:br>
              <a:rPr b="1"/>
            </a:br>
            <a:r>
              <a:t>• </a:t>
            </a:r>
            <a:r>
              <a:rPr b="1"/>
              <a:t>Gene regulators</a:t>
            </a:r>
            <a:br>
              <a:rPr b="1"/>
            </a:br>
            <a:r>
              <a:t>• </a:t>
            </a:r>
            <a:r>
              <a:rPr b="1"/>
              <a:t>Hormone-like signaling molecules</a:t>
            </a:r>
            <a:br>
              <a:rPr b="1"/>
            </a:br>
            <a:r>
              <a:t>• </a:t>
            </a:r>
            <a:r>
              <a:rPr b="1"/>
              <a:t>Lipid antioxidant defenses</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07"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50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09" name="TextBox 6"/>
          <p:cNvSpPr txBox="1"/>
          <p:nvPr/>
        </p:nvSpPr>
        <p:spPr>
          <a:xfrm>
            <a:off x="523094" y="384392"/>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The Role of Fat-Soluble Vitamins in Oxidative Stress</a:t>
            </a:r>
          </a:p>
        </p:txBody>
      </p:sp>
      <p:sp>
        <p:nvSpPr>
          <p:cNvPr id="51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1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12" name="During detoxification:…"/>
          <p:cNvSpPr txBox="1"/>
          <p:nvPr/>
        </p:nvSpPr>
        <p:spPr>
          <a:xfrm>
            <a:off x="913860" y="3521812"/>
            <a:ext cx="15287261" cy="54508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200">
                <a:latin typeface="Times Roman"/>
                <a:ea typeface="Times Roman"/>
                <a:cs typeface="Times Roman"/>
                <a:sym typeface="Times Roman"/>
              </a:defRPr>
            </a:pPr>
            <a:r>
              <a:t>During detoxification:</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 ROS are generated as toxins are biotransformed (especially in Phase I detox).</a:t>
            </a:r>
            <a:br/>
            <a:r>
              <a:t>• Lipid membranes of liver cells, mitochondria, and neurons are vulnerable targets for oxidative damage.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Fat-soluble vitamins:</a:t>
            </a:r>
          </a:p>
          <a:p>
            <a:pPr defTabSz="457200">
              <a:spcBef>
                <a:spcPts val="1200"/>
              </a:spcBef>
              <a:defRPr sz="2800">
                <a:latin typeface="Times Roman"/>
                <a:ea typeface="Times Roman"/>
                <a:cs typeface="Times Roman"/>
                <a:sym typeface="Times Roman"/>
              </a:defRPr>
            </a:pPr>
            <a:r>
              <a:t>• Localize within </a:t>
            </a:r>
            <a:r>
              <a:rPr b="1"/>
              <a:t>cell membranes</a:t>
            </a:r>
            <a:br>
              <a:rPr b="1"/>
            </a:br>
            <a:r>
              <a:t>• Neutralize </a:t>
            </a:r>
            <a:r>
              <a:rPr b="1"/>
              <a:t>lipid-based free radicals</a:t>
            </a:r>
            <a:br>
              <a:rPr b="1"/>
            </a:br>
            <a:r>
              <a:t>• Prevent peroxidation that damages mitochondrial and hepatocyte membranes</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4"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51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16" name="TextBox 6"/>
          <p:cNvSpPr txBox="1"/>
          <p:nvPr/>
        </p:nvSpPr>
        <p:spPr>
          <a:xfrm>
            <a:off x="681634" y="316446"/>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594" sz="6000">
                <a:solidFill>
                  <a:srgbClr val="FFFFFF"/>
                </a:solidFill>
                <a:latin typeface="Poppins"/>
                <a:ea typeface="Poppins"/>
                <a:cs typeface="Poppins"/>
                <a:sym typeface="Poppins"/>
              </a:defRPr>
            </a:pPr>
            <a:r>
              <a:t>Fat-Soluble Vitamins in </a:t>
            </a:r>
          </a:p>
          <a:p>
            <a:pPr>
              <a:lnSpc>
                <a:spcPts val="9100"/>
              </a:lnSpc>
              <a:defRPr spc="594" sz="6000">
                <a:solidFill>
                  <a:srgbClr val="FFFFFF"/>
                </a:solidFill>
                <a:latin typeface="Poppins"/>
                <a:ea typeface="Poppins"/>
                <a:cs typeface="Poppins"/>
                <a:sym typeface="Poppins"/>
              </a:defRPr>
            </a:pPr>
            <a:r>
              <a:t>Antioxidant Defense</a:t>
            </a:r>
          </a:p>
        </p:txBody>
      </p:sp>
      <p:sp>
        <p:nvSpPr>
          <p:cNvPr id="51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1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19" name="Table 1"/>
          <p:cNvGraphicFramePr/>
          <p:nvPr/>
        </p:nvGraphicFramePr>
        <p:xfrm>
          <a:off x="1854967" y="3776124"/>
          <a:ext cx="15580041" cy="58801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86356"/>
                <a:gridCol w="5352430"/>
                <a:gridCol w="8041252"/>
              </a:tblGrid>
              <a:tr h="816682">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Antioxidant Role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Function in Oxidative Protection</a:t>
                      </a:r>
                    </a:p>
                  </a:txBody>
                  <a:tcPr marL="12700" marR="12700" marT="12700" marB="12700" anchor="ctr" anchorCtr="0" horzOverflow="overflow"/>
                </a:tc>
              </a:tr>
              <a:tr h="1265858">
                <a:tc>
                  <a:txBody>
                    <a:bodyPr/>
                    <a:lstStyle/>
                    <a:p>
                      <a:pPr algn="ctr" defTabSz="457200">
                        <a:defRPr sz="1800"/>
                      </a:pPr>
                      <a:r>
                        <a:rPr b="1" sz="28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Epithelial preservation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Limits oxidative injury to mucosal tissues</a:t>
                      </a:r>
                    </a:p>
                  </a:txBody>
                  <a:tcPr marL="12700" marR="12700" marT="12700" marB="12700" anchor="ctr" anchorCtr="0" horzOverflow="overflow"/>
                </a:tc>
              </a:tr>
              <a:tr h="1265858">
                <a:tc>
                  <a:txBody>
                    <a:bodyPr/>
                    <a:lstStyle/>
                    <a:p>
                      <a:pPr algn="ctr" defTabSz="457200">
                        <a:defRPr sz="1800"/>
                      </a:pPr>
                      <a:r>
                        <a:rPr b="1" sz="28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Anti-inflammatory regulator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Modulates oxidative cytokine signaling</a:t>
                      </a:r>
                    </a:p>
                  </a:txBody>
                  <a:tcPr marL="12700" marR="12700" marT="12700" marB="12700" anchor="ctr" anchorCtr="0" horzOverflow="overflow"/>
                </a:tc>
              </a:tr>
              <a:tr h="1265858">
                <a:tc>
                  <a:txBody>
                    <a:bodyPr/>
                    <a:lstStyle/>
                    <a:p>
                      <a:pPr algn="ctr" defTabSz="457200">
                        <a:defRPr sz="1800"/>
                      </a:pPr>
                      <a:r>
                        <a:rPr b="1" sz="28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Primary lipid antioxidant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Stops lipid peroxidation in cell membranes</a:t>
                      </a:r>
                    </a:p>
                  </a:txBody>
                  <a:tcPr marL="12700" marR="12700" marT="12700" marB="12700" anchor="ctr" anchorCtr="0" horzOverflow="overflow"/>
                </a:tc>
              </a:tr>
              <a:tr h="1265858">
                <a:tc>
                  <a:txBody>
                    <a:bodyPr/>
                    <a:lstStyle/>
                    <a:p>
                      <a:pPr algn="ctr" defTabSz="457200">
                        <a:defRPr sz="1800"/>
                      </a:pPr>
                      <a:r>
                        <a:rPr b="1" sz="28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Cellular signaling stabilizer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Reduces oxidative calcium deposition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8"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3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0" name="TextBox 6"/>
          <p:cNvSpPr txBox="1"/>
          <p:nvPr/>
        </p:nvSpPr>
        <p:spPr>
          <a:xfrm>
            <a:off x="1128002" y="474004"/>
            <a:ext cx="16812960" cy="22701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Water Soluble Vitamins -</a:t>
            </a:r>
          </a:p>
          <a:p>
            <a:pPr>
              <a:lnSpc>
                <a:spcPts val="9100"/>
              </a:lnSpc>
              <a:defRPr spc="644" sz="6500">
                <a:solidFill>
                  <a:srgbClr val="FFFFFF"/>
                </a:solidFill>
                <a:latin typeface="Poppins"/>
                <a:ea typeface="Poppins"/>
                <a:cs typeface="Poppins"/>
                <a:sym typeface="Poppins"/>
              </a:defRPr>
            </a:pPr>
            <a:r>
              <a:t>Required for ATP production </a:t>
            </a:r>
          </a:p>
        </p:txBody>
      </p:sp>
      <p:sp>
        <p:nvSpPr>
          <p:cNvPr id="14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42" name="The main purpose of doing and reviewing research is:…"/>
          <p:cNvSpPr txBox="1"/>
          <p:nvPr/>
        </p:nvSpPr>
        <p:spPr>
          <a:xfrm>
            <a:off x="1566445" y="3637774"/>
            <a:ext cx="15936074" cy="6695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b="1" sz="3000">
                <a:solidFill>
                  <a:srgbClr val="FF2600"/>
                </a:solidFill>
              </a:defRPr>
            </a:pPr>
            <a:r>
              <a:t>*Water-soluble vitamins = the “spark plugs” of metabolism — no ATP production without them</a:t>
            </a:r>
          </a:p>
          <a:p>
            <a:pPr algn="ctr">
              <a:defRPr sz="3300"/>
            </a:pPr>
          </a:p>
          <a:p>
            <a:pPr algn="ctr" defTabSz="457200">
              <a:spcBef>
                <a:spcPts val="1200"/>
              </a:spcBef>
              <a:defRPr b="1" sz="3300">
                <a:latin typeface="Times Roman"/>
                <a:ea typeface="Times Roman"/>
                <a:cs typeface="Times Roman"/>
                <a:sym typeface="Times Roman"/>
              </a:defRPr>
            </a:pPr>
            <a:r>
              <a:t>Macronutrients (carbs, fats, protein) = FUEL</a:t>
            </a:r>
          </a:p>
          <a:p>
            <a:pPr algn="ctr" defTabSz="457200">
              <a:spcBef>
                <a:spcPts val="1200"/>
              </a:spcBef>
              <a:defRPr b="1" sz="3300">
                <a:latin typeface="Times Roman"/>
                <a:ea typeface="Times Roman"/>
                <a:cs typeface="Times Roman"/>
                <a:sym typeface="Times Roman"/>
              </a:defRPr>
            </a:pPr>
            <a:r>
              <a:t>B vitamins = IGNITION SYSTEM</a:t>
            </a:r>
          </a:p>
          <a:p>
            <a:pPr algn="ctr" defTabSz="457200">
              <a:spcBef>
                <a:spcPts val="1200"/>
              </a:spcBef>
              <a:defRPr b="1" sz="3200">
                <a:latin typeface="Times Roman"/>
                <a:ea typeface="Times Roman"/>
                <a:cs typeface="Times Roman"/>
                <a:sym typeface="Times Roman"/>
              </a:defRPr>
            </a:pPr>
          </a:p>
          <a:p>
            <a:pPr algn="ctr" defTabSz="457200">
              <a:spcBef>
                <a:spcPts val="1200"/>
              </a:spcBef>
              <a:defRPr sz="3200">
                <a:latin typeface="Times Roman"/>
                <a:ea typeface="Times Roman"/>
                <a:cs typeface="Times Roman"/>
                <a:sym typeface="Times Roman"/>
              </a:defRPr>
            </a:pPr>
            <a:r>
              <a:t>Without water-soluble vitamins:</a:t>
            </a:r>
          </a:p>
          <a:p>
            <a:pPr algn="ctr" defTabSz="457200">
              <a:spcBef>
                <a:spcPts val="1200"/>
              </a:spcBef>
              <a:defRPr sz="3200">
                <a:latin typeface="Times Roman"/>
                <a:ea typeface="Times Roman"/>
                <a:cs typeface="Times Roman"/>
                <a:sym typeface="Times Roman"/>
              </a:defRPr>
            </a:pPr>
            <a:r>
              <a:t>✅ Carbohydrates cannot become ATP</a:t>
            </a:r>
            <a:br/>
            <a:r>
              <a:t>✅ Fats cannot be oxidized</a:t>
            </a:r>
            <a:br/>
            <a:r>
              <a:t>✅ Proteins cannot be metabolized for energy</a:t>
            </a:r>
          </a:p>
          <a:p>
            <a:pPr algn="ctr" defTabSz="457200">
              <a:spcBef>
                <a:spcPts val="1200"/>
              </a:spcBef>
              <a:defRPr sz="3200">
                <a:latin typeface="Times Roman"/>
                <a:ea typeface="Times Roman"/>
                <a:cs typeface="Times Roman"/>
                <a:sym typeface="Times Roman"/>
              </a:defRPr>
            </a:pPr>
            <a:r>
              <a:t>Fuel is present — </a:t>
            </a:r>
            <a:r>
              <a:rPr b="1"/>
              <a:t>but energy production stalls.</a:t>
            </a:r>
          </a:p>
        </p:txBody>
      </p:sp>
      <p:sp>
        <p:nvSpPr>
          <p:cNvPr id="143"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1" name="Freeform 2"/>
          <p:cNvSpPr/>
          <p:nvPr/>
        </p:nvSpPr>
        <p:spPr>
          <a:xfrm rot="10800000">
            <a:off x="-3" y="-257180"/>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52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23" name="TextBox 6"/>
          <p:cNvSpPr txBox="1"/>
          <p:nvPr/>
        </p:nvSpPr>
        <p:spPr>
          <a:xfrm>
            <a:off x="885473" y="500288"/>
            <a:ext cx="17634123"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Clinical Effects of Fat-Soluble Antioxidant Failure</a:t>
            </a:r>
          </a:p>
        </p:txBody>
      </p:sp>
      <p:sp>
        <p:nvSpPr>
          <p:cNvPr id="524"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52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26" name="Deficiencies increase:…"/>
          <p:cNvSpPr txBox="1"/>
          <p:nvPr/>
        </p:nvSpPr>
        <p:spPr>
          <a:xfrm>
            <a:off x="1352531" y="3521812"/>
            <a:ext cx="15287258" cy="5857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Deficiencies increase:</a:t>
            </a:r>
          </a:p>
          <a:p>
            <a:pPr defTabSz="457200">
              <a:spcBef>
                <a:spcPts val="1200"/>
              </a:spcBef>
              <a:defRPr sz="2800">
                <a:latin typeface="Times Roman"/>
                <a:ea typeface="Times Roman"/>
                <a:cs typeface="Times Roman"/>
                <a:sym typeface="Times Roman"/>
              </a:defRPr>
            </a:pPr>
            <a:r>
              <a:t>• Cellular membrane damage</a:t>
            </a:r>
            <a:br/>
            <a:r>
              <a:t>• Mitochondrial dysfunction</a:t>
            </a:r>
            <a:br/>
            <a:r>
              <a:t>• Chronic inflammation</a:t>
            </a:r>
            <a:br/>
            <a:r>
              <a:t>• Immune dysregulation</a:t>
            </a:r>
          </a:p>
          <a:p>
            <a:pPr defTabSz="457200">
              <a:spcBef>
                <a:spcPts val="1200"/>
              </a:spcBef>
              <a:defRPr b="1" sz="2800">
                <a:latin typeface="Times Roman"/>
                <a:ea typeface="Times Roman"/>
                <a:cs typeface="Times Roman"/>
                <a:sym typeface="Times Roman"/>
              </a:defRPr>
            </a:pPr>
            <a:r>
              <a:t>Manifestations include:</a:t>
            </a:r>
          </a:p>
          <a:p>
            <a:pPr defTabSz="457200">
              <a:spcBef>
                <a:spcPts val="1200"/>
              </a:spcBef>
              <a:defRPr sz="2800">
                <a:latin typeface="Times Roman"/>
                <a:ea typeface="Times Roman"/>
                <a:cs typeface="Times Roman"/>
                <a:sym typeface="Times Roman"/>
              </a:defRPr>
            </a:pPr>
            <a:r>
              <a:t>• Neuropathy</a:t>
            </a:r>
            <a:br/>
            <a:r>
              <a:t>• Liver vulnerability</a:t>
            </a:r>
            <a:br/>
            <a:r>
              <a:t>• Cardiovascular oxidative stress</a:t>
            </a:r>
            <a:br/>
            <a:r>
              <a:t>• Accelerated aging of tissues</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8"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2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0" name="TextBox 6"/>
          <p:cNvSpPr txBox="1"/>
          <p:nvPr/>
        </p:nvSpPr>
        <p:spPr>
          <a:xfrm>
            <a:off x="953419" y="358981"/>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Fat-Soluble Vitamins in Detoxification Pathways</a:t>
            </a:r>
          </a:p>
        </p:txBody>
      </p:sp>
      <p:sp>
        <p:nvSpPr>
          <p:cNvPr id="53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3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33" name="Fat-soluble toxins (pesticides, VOCs, hormones) are primarily processed through:…"/>
          <p:cNvSpPr txBox="1"/>
          <p:nvPr/>
        </p:nvSpPr>
        <p:spPr>
          <a:xfrm>
            <a:off x="1352531" y="3521812"/>
            <a:ext cx="15287258" cy="556642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p>
          <a:p>
            <a:pPr defTabSz="457200">
              <a:spcBef>
                <a:spcPts val="1200"/>
              </a:spcBef>
              <a:defRPr sz="3000">
                <a:latin typeface="Times Roman"/>
                <a:ea typeface="Times Roman"/>
                <a:cs typeface="Times Roman"/>
                <a:sym typeface="Times Roman"/>
              </a:defRPr>
            </a:pPr>
            <a:r>
              <a:t>Fat-soluble toxins (pesticides, VOCs, hormones) are primarily processed through:</a:t>
            </a:r>
          </a:p>
          <a:p>
            <a:pPr defTabSz="457200">
              <a:spcBef>
                <a:spcPts val="1200"/>
              </a:spcBef>
              <a:defRPr sz="3000">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Phase I → Oxidation</a:t>
            </a:r>
            <a:br/>
            <a:r>
              <a:rPr b="0"/>
              <a:t>(CYP450 enzymes)</a:t>
            </a:r>
          </a:p>
          <a:p>
            <a:pPr defTabSz="457200">
              <a:spcBef>
                <a:spcPts val="1200"/>
              </a:spcBef>
              <a:defRPr b="1" sz="2800">
                <a:latin typeface="Times Roman"/>
                <a:ea typeface="Times Roman"/>
                <a:cs typeface="Times Roman"/>
                <a:sym typeface="Times Roman"/>
              </a:defRPr>
            </a:pPr>
            <a:r>
              <a:t>Phase II → Conjugation</a:t>
            </a:r>
            <a:br/>
            <a:r>
              <a:rPr b="0"/>
              <a:t>(Glutathione, methylation, sulfation, etc.)</a:t>
            </a:r>
          </a:p>
          <a:p>
            <a:pPr defTabSz="457200">
              <a:spcBef>
                <a:spcPts val="1200"/>
              </a:spcBef>
              <a:defRPr b="1" sz="2800">
                <a:latin typeface="Times Roman"/>
                <a:ea typeface="Times Roman"/>
                <a:cs typeface="Times Roman"/>
                <a:sym typeface="Times Roman"/>
              </a:defRPr>
            </a:pPr>
            <a:r>
              <a:t>Phase III → Elimination</a:t>
            </a:r>
            <a:br/>
            <a:r>
              <a:rPr b="0"/>
              <a:t>(Biliary and renal excretion)</a:t>
            </a: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7"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3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39" name="TextBox 6"/>
          <p:cNvSpPr txBox="1"/>
          <p:nvPr/>
        </p:nvSpPr>
        <p:spPr>
          <a:xfrm>
            <a:off x="953419" y="358981"/>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Fat-Soluble Vitamins in Liver Detoxification</a:t>
            </a:r>
          </a:p>
        </p:txBody>
      </p:sp>
      <p:sp>
        <p:nvSpPr>
          <p:cNvPr id="540"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4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42" name="Table 1"/>
          <p:cNvGraphicFramePr/>
          <p:nvPr/>
        </p:nvGraphicFramePr>
        <p:xfrm>
          <a:off x="2367659" y="3758398"/>
          <a:ext cx="14456367" cy="588749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488936"/>
                <a:gridCol w="2739982"/>
                <a:gridCol w="9227445"/>
              </a:tblGrid>
              <a:tr h="1177498">
                <a:tc>
                  <a:txBody>
                    <a:bodyPr/>
                    <a:lstStyle/>
                    <a:p>
                      <a:pPr algn="ctr" defTabSz="457200">
                        <a:defRPr sz="1800"/>
                      </a:pPr>
                      <a:r>
                        <a:rPr b="1" sz="28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Detox Phase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Role</a:t>
                      </a:r>
                    </a:p>
                  </a:txBody>
                  <a:tcPr marL="12700" marR="12700" marT="12700" marB="12700" anchor="ctr" anchorCtr="0" horzOverflow="overflow"/>
                </a:tc>
              </a:tr>
              <a:tr h="1177498">
                <a:tc>
                  <a:txBody>
                    <a:bodyPr/>
                    <a:lstStyle/>
                    <a:p>
                      <a:pPr algn="ctr" defTabSz="457200">
                        <a:defRPr sz="1800"/>
                      </a:pPr>
                      <a:r>
                        <a:rPr b="1" sz="28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Regulates CYP450 enzyme transcription</a:t>
                      </a:r>
                    </a:p>
                  </a:txBody>
                  <a:tcPr marL="12700" marR="12700" marT="12700" marB="12700" anchor="ctr" anchorCtr="0" horzOverflow="overflow"/>
                </a:tc>
              </a:tr>
              <a:tr h="1177498">
                <a:tc>
                  <a:txBody>
                    <a:bodyPr/>
                    <a:lstStyle/>
                    <a:p>
                      <a:pPr algn="ctr" defTabSz="457200">
                        <a:defRPr sz="1800"/>
                      </a:pPr>
                      <a:r>
                        <a:rPr b="1" sz="28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Modulates glutathione enzyme activity</a:t>
                      </a:r>
                    </a:p>
                  </a:txBody>
                  <a:tcPr marL="12700" marR="12700" marT="12700" marB="12700" anchor="ctr" anchorCtr="0" horzOverflow="overflow"/>
                </a:tc>
              </a:tr>
              <a:tr h="1177498">
                <a:tc>
                  <a:txBody>
                    <a:bodyPr/>
                    <a:lstStyle/>
                    <a:p>
                      <a:pPr algn="ctr" defTabSz="457200">
                        <a:defRPr sz="1800"/>
                      </a:pPr>
                      <a:r>
                        <a:rPr b="1" sz="28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 &amp; 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Protects hepatocyte membranes during toxin oxidation</a:t>
                      </a:r>
                    </a:p>
                  </a:txBody>
                  <a:tcPr marL="12700" marR="12700" marT="12700" marB="12700" anchor="ctr" anchorCtr="0" horzOverflow="overflow"/>
                </a:tc>
              </a:tr>
              <a:tr h="1177498">
                <a:tc>
                  <a:txBody>
                    <a:bodyPr/>
                    <a:lstStyle/>
                    <a:p>
                      <a:pPr algn="ctr" defTabSz="457200">
                        <a:defRPr sz="1800"/>
                      </a:pPr>
                      <a:r>
                        <a:rPr b="1" sz="28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Phase III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Supports bile flow and clotting during toxin elimination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46"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48" name="TextBox 6"/>
          <p:cNvSpPr txBox="1"/>
          <p:nvPr/>
        </p:nvSpPr>
        <p:spPr>
          <a:xfrm>
            <a:off x="953419" y="358981"/>
            <a:ext cx="17634124"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Consequences of Fat-Soluble Vitamin Deficiency</a:t>
            </a:r>
          </a:p>
        </p:txBody>
      </p:sp>
      <p:sp>
        <p:nvSpPr>
          <p:cNvPr id="549"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50"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1" name="Deficiencies lead to:…"/>
          <p:cNvSpPr txBox="1"/>
          <p:nvPr/>
        </p:nvSpPr>
        <p:spPr>
          <a:xfrm>
            <a:off x="1474349" y="4252257"/>
            <a:ext cx="5661776" cy="30632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sz="3000">
                <a:latin typeface="Times Roman"/>
                <a:ea typeface="Times Roman"/>
                <a:cs typeface="Times Roman"/>
                <a:sym typeface="Times Roman"/>
              </a:defRPr>
            </a:pPr>
            <a:r>
              <a:t>Deficiencies lead to:</a:t>
            </a:r>
          </a:p>
          <a:p>
            <a:pPr defTabSz="457200">
              <a:spcBef>
                <a:spcPts val="1200"/>
              </a:spcBef>
              <a:defRPr sz="30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 fragile hepatocyte membranes</a:t>
            </a:r>
            <a:br/>
            <a:r>
              <a:t>➡ increased oxidative liver injury</a:t>
            </a:r>
            <a:br/>
            <a:r>
              <a:t>➡ slower clearance of lipophilic toxins</a:t>
            </a:r>
            <a:br/>
            <a:r>
              <a:t>➡ inflammatory cytokine cascades</a:t>
            </a:r>
          </a:p>
        </p:txBody>
      </p:sp>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5"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5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57" name="TextBox 6"/>
          <p:cNvSpPr txBox="1"/>
          <p:nvPr/>
        </p:nvSpPr>
        <p:spPr>
          <a:xfrm>
            <a:off x="1044014" y="993147"/>
            <a:ext cx="17634123" cy="10998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Health Status Impact</a:t>
            </a:r>
          </a:p>
        </p:txBody>
      </p:sp>
      <p:sp>
        <p:nvSpPr>
          <p:cNvPr id="558"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5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0" name="Deficiency Burden…"/>
          <p:cNvSpPr txBox="1"/>
          <p:nvPr/>
        </p:nvSpPr>
        <p:spPr>
          <a:xfrm>
            <a:off x="1474348" y="4252257"/>
            <a:ext cx="6951695" cy="3418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800">
                <a:latin typeface="Times Roman"/>
                <a:ea typeface="Times Roman"/>
                <a:cs typeface="Times Roman"/>
                <a:sym typeface="Times Roman"/>
              </a:defRPr>
            </a:pPr>
            <a:r>
              <a:t>Deficiency Burden</a:t>
            </a:r>
          </a:p>
          <a:p>
            <a:pPr defTabSz="457200">
              <a:spcBef>
                <a:spcPts val="1200"/>
              </a:spcBef>
              <a:defRPr sz="2800">
                <a:latin typeface="Times Roman"/>
                <a:ea typeface="Times Roman"/>
                <a:cs typeface="Times Roman"/>
                <a:sym typeface="Times Roman"/>
              </a:defRPr>
            </a:pPr>
            <a:r>
              <a:t>Fat-soluble vitamin insufficiency contributes to:</a:t>
            </a:r>
          </a:p>
          <a:p>
            <a:pPr defTabSz="457200">
              <a:spcBef>
                <a:spcPts val="1200"/>
              </a:spcBef>
              <a:defRPr sz="2800">
                <a:latin typeface="Times Roman"/>
                <a:ea typeface="Times Roman"/>
                <a:cs typeface="Times Roman"/>
                <a:sym typeface="Times Roman"/>
              </a:defRPr>
            </a:pPr>
            <a:r>
              <a:t>• Elevated inflammatory markers</a:t>
            </a:r>
            <a:br/>
            <a:r>
              <a:t>• Increased fat-stored toxin retention</a:t>
            </a:r>
            <a:br/>
            <a:r>
              <a:t>• Slowed hormone clearance</a:t>
            </a:r>
            <a:br/>
            <a:r>
              <a:t>• Bone demineralization</a:t>
            </a:r>
            <a:br/>
            <a:r>
              <a:t>• Increased infection risk</a:t>
            </a:r>
          </a:p>
        </p:txBody>
      </p:sp>
    </p:spTree>
  </p:cSld>
  <p:clrMapOvr>
    <a:masterClrMapping/>
  </p:clrMapOvr>
  <p:transition xmlns:p14="http://schemas.microsoft.com/office/powerpoint/2010/main" spd="med" advClick="1"/>
</p:sld>
</file>

<file path=ppt/slides/slide5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4"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6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66" name="TextBox 6"/>
          <p:cNvSpPr txBox="1"/>
          <p:nvPr/>
        </p:nvSpPr>
        <p:spPr>
          <a:xfrm>
            <a:off x="1044014" y="1049461"/>
            <a:ext cx="17634123" cy="109980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Insufficiency &amp; Subclinical Presentation</a:t>
            </a:r>
          </a:p>
        </p:txBody>
      </p:sp>
      <p:sp>
        <p:nvSpPr>
          <p:cNvPr id="56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6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69" name="Insufficiency often presents without classic disease but leads to:…"/>
          <p:cNvSpPr txBox="1"/>
          <p:nvPr/>
        </p:nvSpPr>
        <p:spPr>
          <a:xfrm>
            <a:off x="1678187" y="3867170"/>
            <a:ext cx="9874243" cy="3456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r>
              <a:t>Insufficiency often presents without classic disease but leads to:</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 Chronic fatigue</a:t>
            </a:r>
            <a:br/>
            <a:r>
              <a:t>• Increased toxin sensitivity</a:t>
            </a:r>
            <a:br/>
            <a:r>
              <a:t>• Chemical intolerance</a:t>
            </a:r>
            <a:br/>
            <a:r>
              <a:t>• Brain fog</a:t>
            </a:r>
            <a:br/>
            <a:r>
              <a:t>• Skin conditions</a:t>
            </a:r>
          </a:p>
        </p:txBody>
      </p:sp>
    </p:spTree>
  </p:cSld>
  <p:clrMapOvr>
    <a:masterClrMapping/>
  </p:clrMapOvr>
  <p:transition xmlns:p14="http://schemas.microsoft.com/office/powerpoint/2010/main" spd="med" advClick="1"/>
</p:sld>
</file>

<file path=ppt/slides/slide5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3"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7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75" name="TextBox 6"/>
          <p:cNvSpPr txBox="1"/>
          <p:nvPr/>
        </p:nvSpPr>
        <p:spPr>
          <a:xfrm>
            <a:off x="1044014" y="415295"/>
            <a:ext cx="17634123" cy="225550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594" sz="6000">
                <a:solidFill>
                  <a:srgbClr val="FFFFFF"/>
                </a:solidFill>
                <a:latin typeface="Poppins"/>
                <a:ea typeface="Poppins"/>
                <a:cs typeface="Poppins"/>
                <a:sym typeface="Poppins"/>
              </a:defRPr>
            </a:lvl1pPr>
          </a:lstStyle>
          <a:p>
            <a:pPr/>
            <a:r>
              <a:t>Vitamin-Deficiency → Health Manifestations</a:t>
            </a:r>
          </a:p>
        </p:txBody>
      </p:sp>
      <p:sp>
        <p:nvSpPr>
          <p:cNvPr id="576"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7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78" name="Table 1"/>
          <p:cNvGraphicFramePr/>
          <p:nvPr/>
        </p:nvGraphicFramePr>
        <p:xfrm>
          <a:off x="3759403" y="3337757"/>
          <a:ext cx="11661907" cy="6789372"/>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334938"/>
                <a:gridCol w="8326967"/>
              </a:tblGrid>
              <a:tr h="1725168">
                <a:tc>
                  <a:txBody>
                    <a:bodyPr/>
                    <a:lstStyle/>
                    <a:p>
                      <a:pPr algn="ctr" defTabSz="457200">
                        <a:defRPr sz="1800"/>
                      </a:pPr>
                      <a:r>
                        <a:rPr b="1" sz="2800">
                          <a:latin typeface="Times Roman"/>
                          <a:ea typeface="Times Roman"/>
                          <a:cs typeface="Times Roman"/>
                          <a:sym typeface="Times Roman"/>
                        </a:rPr>
                        <a:t>Vitamin Deficient</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Health Manifestation</a:t>
                      </a:r>
                    </a:p>
                  </a:txBody>
                  <a:tcPr marL="12700" marR="12700" marT="12700" marB="12700" anchor="ctr" anchorCtr="0" horzOverflow="overflow"/>
                </a:tc>
              </a:tr>
              <a:tr h="1725168">
                <a:tc>
                  <a:txBody>
                    <a:bodyPr/>
                    <a:lstStyle/>
                    <a:p>
                      <a:pPr algn="ctr" defTabSz="457200">
                        <a:defRPr sz="1800"/>
                      </a:pPr>
                      <a:r>
                        <a:rPr b="1" sz="2800">
                          <a:latin typeface="Times Roman"/>
                          <a:ea typeface="Times Roman"/>
                          <a:cs typeface="Times Roman"/>
                          <a:sym typeface="Times Roman"/>
                        </a:rPr>
                        <a:t>Vitamin A</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Recurrent infections, poor skin epithelialization</a:t>
                      </a:r>
                    </a:p>
                  </a:txBody>
                  <a:tcPr marL="12700" marR="12700" marT="12700" marB="12700" anchor="ctr" anchorCtr="0" horzOverflow="overflow"/>
                </a:tc>
              </a:tr>
              <a:tr h="1113012">
                <a:tc>
                  <a:txBody>
                    <a:bodyPr/>
                    <a:lstStyle/>
                    <a:p>
                      <a:pPr algn="ctr" defTabSz="457200">
                        <a:defRPr sz="1800"/>
                      </a:pPr>
                      <a:r>
                        <a:rPr b="1" sz="2800">
                          <a:latin typeface="Times Roman"/>
                          <a:ea typeface="Times Roman"/>
                          <a:cs typeface="Times Roman"/>
                          <a:sym typeface="Times Roman"/>
                        </a:rPr>
                        <a:t>Vitamin 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Autoimmune disorders, osteoporosis</a:t>
                      </a:r>
                    </a:p>
                  </a:txBody>
                  <a:tcPr marL="12700" marR="12700" marT="12700" marB="12700" anchor="ctr" anchorCtr="0" horzOverflow="overflow"/>
                </a:tc>
              </a:tr>
              <a:tr h="1113012">
                <a:tc>
                  <a:txBody>
                    <a:bodyPr/>
                    <a:lstStyle/>
                    <a:p>
                      <a:pPr algn="ctr" defTabSz="457200">
                        <a:defRPr sz="1800"/>
                      </a:pPr>
                      <a:r>
                        <a:rPr b="1" sz="2800">
                          <a:latin typeface="Times Roman"/>
                          <a:ea typeface="Times Roman"/>
                          <a:cs typeface="Times Roman"/>
                          <a:sym typeface="Times Roman"/>
                        </a:rPr>
                        <a:t>Vitamin 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Neuropathy, muscle weakness</a:t>
                      </a:r>
                    </a:p>
                  </a:txBody>
                  <a:tcPr marL="12700" marR="12700" marT="12700" marB="12700" anchor="ctr" anchorCtr="0" horzOverflow="overflow"/>
                </a:tc>
              </a:tr>
              <a:tr h="1113012">
                <a:tc>
                  <a:txBody>
                    <a:bodyPr/>
                    <a:lstStyle/>
                    <a:p>
                      <a:pPr algn="ctr" defTabSz="457200">
                        <a:defRPr sz="1800"/>
                      </a:pPr>
                      <a:r>
                        <a:rPr b="1" sz="2800">
                          <a:latin typeface="Times Roman"/>
                          <a:ea typeface="Times Roman"/>
                          <a:cs typeface="Times Roman"/>
                          <a:sym typeface="Times Roman"/>
                        </a:rPr>
                        <a:t>Vitamin K</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Easy bruising, vascular calcification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2"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8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84" name="TextBox 6"/>
          <p:cNvSpPr txBox="1"/>
          <p:nvPr/>
        </p:nvSpPr>
        <p:spPr>
          <a:xfrm>
            <a:off x="636337" y="500290"/>
            <a:ext cx="17634124" cy="22788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Targeted Fat-Soluble Vitamin Supplementation for Detox</a:t>
            </a:r>
          </a:p>
        </p:txBody>
      </p:sp>
      <p:sp>
        <p:nvSpPr>
          <p:cNvPr id="58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8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587" name="Table 1"/>
          <p:cNvGraphicFramePr/>
          <p:nvPr/>
        </p:nvGraphicFramePr>
        <p:xfrm>
          <a:off x="3826231" y="3712964"/>
          <a:ext cx="10033734" cy="56518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4907920"/>
                <a:gridCol w="5125812"/>
              </a:tblGrid>
              <a:tr h="1108214">
                <a:tc>
                  <a:txBody>
                    <a:bodyPr/>
                    <a:lstStyle/>
                    <a:p>
                      <a:pPr algn="ctr" defTabSz="457200">
                        <a:defRPr sz="1800"/>
                      </a:pPr>
                      <a:r>
                        <a:rPr b="1" sz="2800">
                          <a:latin typeface="Times Roman"/>
                          <a:ea typeface="Times Roman"/>
                          <a:cs typeface="Times Roman"/>
                          <a:sym typeface="Times Roman"/>
                        </a:rPr>
                        <a:t>Scenario</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Intervention</a:t>
                      </a:r>
                    </a:p>
                  </a:txBody>
                  <a:tcPr marL="12700" marR="12700" marT="12700" marB="12700" anchor="ctr" anchorCtr="0" horzOverflow="overflow"/>
                </a:tc>
              </a:tr>
              <a:tr h="1717732">
                <a:tc>
                  <a:txBody>
                    <a:bodyPr/>
                    <a:lstStyle/>
                    <a:p>
                      <a:pPr algn="ctr" defTabSz="457200">
                        <a:defRPr sz="1800"/>
                      </a:pPr>
                      <a:r>
                        <a:rPr sz="2800">
                          <a:latin typeface="Times Roman"/>
                          <a:ea typeface="Times Roman"/>
                          <a:cs typeface="Times Roman"/>
                          <a:sym typeface="Times Roman"/>
                        </a:rPr>
                        <a:t>Low vitamin D levels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Vitamin D3</a:t>
                      </a:r>
                    </a:p>
                  </a:txBody>
                  <a:tcPr marL="12700" marR="12700" marT="12700" marB="12700" anchor="ctr" anchorCtr="0" horzOverflow="overflow"/>
                </a:tc>
              </a:tr>
              <a:tr h="1717732">
                <a:tc>
                  <a:txBody>
                    <a:bodyPr/>
                    <a:lstStyle/>
                    <a:p>
                      <a:pPr algn="ctr" defTabSz="457200">
                        <a:defRPr sz="1800"/>
                      </a:pPr>
                      <a:r>
                        <a:rPr sz="2800">
                          <a:latin typeface="Times Roman"/>
                          <a:ea typeface="Times Roman"/>
                          <a:cs typeface="Times Roman"/>
                          <a:sym typeface="Times Roman"/>
                        </a:rPr>
                        <a:t>Fat malabsorption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Water-miscible ADEK</a:t>
                      </a:r>
                    </a:p>
                  </a:txBody>
                  <a:tcPr marL="12700" marR="12700" marT="12700" marB="12700" anchor="ctr" anchorCtr="0" horzOverflow="overflow"/>
                </a:tc>
              </a:tr>
              <a:tr h="1108214">
                <a:tc>
                  <a:txBody>
                    <a:bodyPr/>
                    <a:lstStyle/>
                    <a:p>
                      <a:pPr algn="ctr" defTabSz="457200">
                        <a:defRPr sz="1800"/>
                      </a:pPr>
                      <a:r>
                        <a:rPr sz="2800">
                          <a:latin typeface="Times Roman"/>
                          <a:ea typeface="Times Roman"/>
                          <a:cs typeface="Times Roman"/>
                          <a:sym typeface="Times Roman"/>
                        </a:rPr>
                        <a:t>High oxidative stress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Vitamin 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5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91"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59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593" name="TextBox 6"/>
          <p:cNvSpPr txBox="1"/>
          <p:nvPr/>
        </p:nvSpPr>
        <p:spPr>
          <a:xfrm>
            <a:off x="782331" y="1066456"/>
            <a:ext cx="17634124"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Sample Quiz Questions</a:t>
            </a:r>
          </a:p>
        </p:txBody>
      </p:sp>
      <p:sp>
        <p:nvSpPr>
          <p:cNvPr id="59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59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96" name="1. A 52-year-old individual presents with fatigue, depression, and muscle weakness. Food records show adequate carbohydrate intake but very low B-vitamin consumption. Which explanation best describes why symptoms occur despite sufficient calorie intake?…"/>
          <p:cNvSpPr txBox="1"/>
          <p:nvPr/>
        </p:nvSpPr>
        <p:spPr>
          <a:xfrm>
            <a:off x="998726" y="3373754"/>
            <a:ext cx="14121315" cy="630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900">
                <a:latin typeface="Times Roman"/>
                <a:ea typeface="Times Roman"/>
                <a:cs typeface="Times Roman"/>
                <a:sym typeface="Times Roman"/>
              </a:defRPr>
            </a:pPr>
            <a:r>
              <a:t>1. A 52-year-old individual presents with fatigue, depression, and muscle weakness. Food records show adequate carbohydrate intake but very low B-vitamin consumption. Which explanation best describes why symptoms occur despite sufficient calorie intake?</a:t>
            </a:r>
          </a:p>
          <a:p>
            <a:pPr defTabSz="457200">
              <a:spcBef>
                <a:spcPts val="1200"/>
              </a:spcBef>
              <a:defRPr b="1" sz="1900">
                <a:latin typeface="Times Roman"/>
                <a:ea typeface="Times Roman"/>
                <a:cs typeface="Times Roman"/>
                <a:sym typeface="Times Roman"/>
              </a:defRPr>
            </a:pPr>
            <a:r>
              <a:t>A.</a:t>
            </a:r>
            <a:r>
              <a:rPr b="0"/>
              <a:t> Lack of dietary fat reduces vitamin absorption</a:t>
            </a:r>
            <a:br>
              <a:rPr b="0"/>
            </a:br>
            <a:r>
              <a:t>B.</a:t>
            </a:r>
            <a:r>
              <a:rPr b="0"/>
              <a:t> Absence of enzyme cofactors prevents ATP production</a:t>
            </a:r>
            <a:br>
              <a:rPr b="0"/>
            </a:br>
            <a:r>
              <a:t>C.</a:t>
            </a:r>
            <a:r>
              <a:rPr b="0"/>
              <a:t> Excess protein increases nitrogen loss</a:t>
            </a:r>
            <a:br>
              <a:rPr b="0"/>
            </a:br>
            <a:r>
              <a:t>D.</a:t>
            </a:r>
            <a:r>
              <a:rPr b="0"/>
              <a:t> Reduced bile flow blocks mitochondrial metabolism</a:t>
            </a:r>
          </a:p>
          <a:p>
            <a:pPr defTabSz="457200">
              <a:spcBef>
                <a:spcPts val="1200"/>
              </a:spcBef>
              <a:defRPr b="1" sz="19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2. </a:t>
            </a:r>
            <a:r>
              <a:rPr b="0"/>
              <a:t>Which combination of water-soluble vitamins is </a:t>
            </a:r>
            <a:r>
              <a:t>most directly required for Phase II liver detoxification via the methylation pathway?</a:t>
            </a:r>
          </a:p>
          <a:p>
            <a:pPr defTabSz="457200">
              <a:spcBef>
                <a:spcPts val="1200"/>
              </a:spcBef>
              <a:defRPr b="1" sz="1900">
                <a:latin typeface="Times Roman"/>
                <a:ea typeface="Times Roman"/>
                <a:cs typeface="Times Roman"/>
                <a:sym typeface="Times Roman"/>
              </a:defRPr>
            </a:pPr>
            <a:r>
              <a:t>A.</a:t>
            </a:r>
            <a:r>
              <a:rPr b="0"/>
              <a:t> Vitamin C and riboflavin</a:t>
            </a:r>
            <a:br>
              <a:rPr b="0"/>
            </a:br>
            <a:r>
              <a:t>B.</a:t>
            </a:r>
            <a:r>
              <a:rPr b="0"/>
              <a:t> Niacin and thiamine</a:t>
            </a:r>
            <a:br>
              <a:rPr b="0"/>
            </a:br>
            <a:r>
              <a:t>C.</a:t>
            </a:r>
            <a:r>
              <a:rPr b="0"/>
              <a:t> Folate and vitamin B12</a:t>
            </a:r>
            <a:br>
              <a:rPr b="0"/>
            </a:br>
            <a:r>
              <a:t>D.</a:t>
            </a:r>
            <a:r>
              <a:rPr b="0"/>
              <a:t> Pantothenic acid and biotin</a:t>
            </a:r>
          </a:p>
          <a:p>
            <a:pPr defTabSz="457200">
              <a:spcBef>
                <a:spcPts val="1200"/>
              </a:spcBef>
              <a:defRPr sz="1200">
                <a:latin typeface="Times Roman"/>
                <a:ea typeface="Times Roman"/>
                <a:cs typeface="Times Roman"/>
                <a:sym typeface="Times Roman"/>
              </a:defRPr>
            </a:pPr>
          </a:p>
          <a:p>
            <a:pPr defTabSz="457200">
              <a:spcBef>
                <a:spcPts val="1200"/>
              </a:spcBef>
              <a:defRPr b="1" sz="1900">
                <a:latin typeface="Times Roman"/>
                <a:ea typeface="Times Roman"/>
                <a:cs typeface="Times Roman"/>
                <a:sym typeface="Times Roman"/>
              </a:defRPr>
            </a:pPr>
            <a:r>
              <a:t>3. </a:t>
            </a:r>
            <a:r>
              <a:rPr b="0"/>
              <a:t>Which vitamin plays the </a:t>
            </a:r>
            <a:r>
              <a:t>primary role in protecting cell membranes from lipid peroxidation during detoxification?</a:t>
            </a:r>
          </a:p>
          <a:p>
            <a:pPr defTabSz="457200">
              <a:spcBef>
                <a:spcPts val="1200"/>
              </a:spcBef>
              <a:defRPr b="1" sz="1900">
                <a:latin typeface="Times Roman"/>
                <a:ea typeface="Times Roman"/>
                <a:cs typeface="Times Roman"/>
                <a:sym typeface="Times Roman"/>
              </a:defRPr>
            </a:pPr>
            <a:r>
              <a:t>A.</a:t>
            </a:r>
            <a:r>
              <a:rPr b="0"/>
              <a:t> Vitamin C</a:t>
            </a:r>
            <a:br>
              <a:rPr b="0"/>
            </a:br>
            <a:r>
              <a:t>B.</a:t>
            </a:r>
            <a:r>
              <a:rPr b="0"/>
              <a:t> Niacin</a:t>
            </a:r>
            <a:br>
              <a:rPr b="0"/>
            </a:br>
            <a:r>
              <a:t>C.</a:t>
            </a:r>
            <a:r>
              <a:rPr b="0"/>
              <a:t> Vitamin A</a:t>
            </a:r>
            <a:br>
              <a:rPr b="0"/>
            </a:br>
            <a:r>
              <a:t>D.</a:t>
            </a:r>
            <a:r>
              <a:rPr b="0"/>
              <a:t> Vitamin E</a:t>
            </a:r>
          </a:p>
        </p:txBody>
      </p:sp>
    </p:spTree>
  </p:cSld>
  <p:clrMapOvr>
    <a:masterClrMapping/>
  </p:clrMapOvr>
  <p:transition xmlns:p14="http://schemas.microsoft.com/office/powerpoint/2010/main" spd="med" advClick="1"/>
</p:sld>
</file>

<file path=ppt/slides/slide5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0" name="Freeform 2"/>
          <p:cNvSpPr/>
          <p:nvPr/>
        </p:nvSpPr>
        <p:spPr>
          <a:xfrm rot="10800000">
            <a:off x="-3" y="-25718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60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02" name="TextBox 6"/>
          <p:cNvSpPr txBox="1"/>
          <p:nvPr/>
        </p:nvSpPr>
        <p:spPr>
          <a:xfrm>
            <a:off x="782331" y="981464"/>
            <a:ext cx="17634124" cy="1123172"/>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73" sz="6800">
                <a:solidFill>
                  <a:srgbClr val="FFFFFF"/>
                </a:solidFill>
                <a:latin typeface="Poppins"/>
                <a:ea typeface="Poppins"/>
                <a:cs typeface="Poppins"/>
                <a:sym typeface="Poppins"/>
              </a:defRPr>
            </a:lvl1pPr>
          </a:lstStyle>
          <a:p>
            <a:pPr/>
            <a:r>
              <a:t>Sample Quiz Questions</a:t>
            </a:r>
          </a:p>
        </p:txBody>
      </p:sp>
      <p:sp>
        <p:nvSpPr>
          <p:cNvPr id="60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04"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05" name="4. Which dietary pattern places an individual at the highest risk for vitamin B12 deficiency?…"/>
          <p:cNvSpPr txBox="1"/>
          <p:nvPr/>
        </p:nvSpPr>
        <p:spPr>
          <a:xfrm>
            <a:off x="582143" y="3166391"/>
            <a:ext cx="17634124" cy="7647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1900">
                <a:latin typeface="Times Roman"/>
                <a:ea typeface="Times Roman"/>
                <a:cs typeface="Times Roman"/>
                <a:sym typeface="Times Roman"/>
              </a:defRPr>
            </a:pPr>
            <a:r>
              <a:t>4. Which dietary pattern places an individual at the </a:t>
            </a:r>
            <a:r>
              <a:rPr b="1"/>
              <a:t>highest risk for vitamin B12 deficiency?</a:t>
            </a:r>
          </a:p>
          <a:p>
            <a:pPr defTabSz="457200">
              <a:spcBef>
                <a:spcPts val="1200"/>
              </a:spcBef>
              <a:defRPr b="1" sz="1900">
                <a:latin typeface="Times Roman"/>
                <a:ea typeface="Times Roman"/>
                <a:cs typeface="Times Roman"/>
                <a:sym typeface="Times Roman"/>
              </a:defRPr>
            </a:pPr>
            <a:r>
              <a:t>A.</a:t>
            </a:r>
            <a:r>
              <a:rPr b="0"/>
              <a:t> Mediterranean diet with fish and olive oil</a:t>
            </a:r>
            <a:br>
              <a:rPr b="0"/>
            </a:br>
            <a:r>
              <a:t>B.</a:t>
            </a:r>
            <a:r>
              <a:rPr b="0"/>
              <a:t> Vegetarian diet including eggs and dairy</a:t>
            </a:r>
            <a:br>
              <a:rPr b="0"/>
            </a:br>
            <a:r>
              <a:t>C.</a:t>
            </a:r>
            <a:r>
              <a:rPr b="0"/>
              <a:t> Whole-food omnivore diet</a:t>
            </a:r>
            <a:br>
              <a:rPr b="0"/>
            </a:br>
            <a:r>
              <a:t>D.</a:t>
            </a:r>
            <a:r>
              <a:rPr b="0"/>
              <a:t> Vegan diet without fortified foods</a:t>
            </a:r>
          </a:p>
          <a:p>
            <a:pPr defTabSz="457200">
              <a:spcBef>
                <a:spcPts val="1200"/>
              </a:spcBef>
              <a:defRPr sz="1900">
                <a:latin typeface="Times Roman"/>
                <a:ea typeface="Times Roman"/>
                <a:cs typeface="Times Roman"/>
                <a:sym typeface="Times Roman"/>
              </a:defRPr>
            </a:pPr>
            <a:r>
              <a:t>5. A client with Crohn’s disease and gallbladder removal presents with easy bruising, neuropathy, fatigue, and recurrent infections. Which group of nutrients is most likely deficient?</a:t>
            </a:r>
          </a:p>
          <a:p>
            <a:pPr defTabSz="457200">
              <a:defRPr b="1" sz="1900">
                <a:latin typeface="Times Roman"/>
                <a:ea typeface="Times Roman"/>
                <a:cs typeface="Times Roman"/>
                <a:sym typeface="Times Roman"/>
              </a:defRPr>
            </a:pPr>
            <a:r>
              <a:t>A.</a:t>
            </a:r>
            <a:r>
              <a:rPr b="0"/>
              <a:t> Water-soluble vitamins only</a:t>
            </a:r>
          </a:p>
          <a:p>
            <a:pPr defTabSz="457200">
              <a:defRPr b="1" sz="1900">
                <a:latin typeface="Times Roman"/>
                <a:ea typeface="Times Roman"/>
                <a:cs typeface="Times Roman"/>
                <a:sym typeface="Times Roman"/>
              </a:defRPr>
            </a:pPr>
            <a:r>
              <a:t>B.</a:t>
            </a:r>
            <a:r>
              <a:rPr b="0"/>
              <a:t> Iron and magnesium only</a:t>
            </a:r>
          </a:p>
          <a:p>
            <a:pPr defTabSz="457200">
              <a:defRPr b="1" sz="1900">
                <a:latin typeface="Times Roman"/>
                <a:ea typeface="Times Roman"/>
                <a:cs typeface="Times Roman"/>
                <a:sym typeface="Times Roman"/>
              </a:defRPr>
            </a:pPr>
            <a:r>
              <a:t>C.</a:t>
            </a:r>
            <a:r>
              <a:rPr b="0"/>
              <a:t> Fat-soluble vitamins (A, D, E, K)</a:t>
            </a:r>
          </a:p>
          <a:p>
            <a:pPr defTabSz="457200">
              <a:defRPr b="1" sz="1900">
                <a:latin typeface="Times Roman"/>
                <a:ea typeface="Times Roman"/>
                <a:cs typeface="Times Roman"/>
                <a:sym typeface="Times Roman"/>
              </a:defRPr>
            </a:pPr>
            <a:r>
              <a:t>D.</a:t>
            </a:r>
            <a:r>
              <a:rPr b="0"/>
              <a:t> B-complex vitamins only</a:t>
            </a:r>
          </a:p>
          <a:p>
            <a:pPr defTabSz="457200">
              <a:spcBef>
                <a:spcPts val="1200"/>
              </a:spcBef>
              <a:defRPr sz="1200">
                <a:latin typeface="Times Roman"/>
                <a:ea typeface="Times Roman"/>
                <a:cs typeface="Times Roman"/>
                <a:sym typeface="Times Roman"/>
              </a:defRPr>
            </a:pPr>
          </a:p>
          <a:p>
            <a:pPr defTabSz="457200">
              <a:spcBef>
                <a:spcPts val="1200"/>
              </a:spcBef>
              <a:defRPr sz="2000">
                <a:latin typeface="Times Roman"/>
                <a:ea typeface="Times Roman"/>
                <a:cs typeface="Times Roman"/>
                <a:sym typeface="Times Roman"/>
              </a:defRPr>
            </a:pPr>
            <a:r>
              <a:t>6. A patient presents with:</a:t>
            </a:r>
          </a:p>
          <a:p>
            <a:pPr defTabSz="457200">
              <a:spcBef>
                <a:spcPts val="1200"/>
              </a:spcBef>
              <a:defRPr sz="2000">
                <a:latin typeface="Times Roman"/>
                <a:ea typeface="Times Roman"/>
                <a:cs typeface="Times Roman"/>
                <a:sym typeface="Times Roman"/>
              </a:defRPr>
            </a:pPr>
            <a:r>
              <a:t>• Memory impairment</a:t>
            </a:r>
            <a:br/>
            <a:r>
              <a:t>• Numbness in extremities</a:t>
            </a:r>
            <a:br/>
            <a:r>
              <a:t>• Megaloblastic anemia</a:t>
            </a:r>
          </a:p>
          <a:p>
            <a:pPr defTabSz="457200">
              <a:spcBef>
                <a:spcPts val="1200"/>
              </a:spcBef>
              <a:defRPr sz="2000">
                <a:latin typeface="Times Roman"/>
                <a:ea typeface="Times Roman"/>
                <a:cs typeface="Times Roman"/>
                <a:sym typeface="Times Roman"/>
              </a:defRPr>
            </a:pPr>
            <a:r>
              <a:t>Which vitamin deficiency best explains this combination?</a:t>
            </a:r>
          </a:p>
          <a:p>
            <a:pPr defTabSz="457200">
              <a:spcBef>
                <a:spcPts val="1200"/>
              </a:spcBef>
              <a:defRPr b="1" sz="2000">
                <a:latin typeface="Times Roman"/>
                <a:ea typeface="Times Roman"/>
                <a:cs typeface="Times Roman"/>
                <a:sym typeface="Times Roman"/>
              </a:defRPr>
            </a:pPr>
            <a:r>
              <a:t>A.</a:t>
            </a:r>
            <a:r>
              <a:rPr b="0"/>
              <a:t> Vitamin B6</a:t>
            </a:r>
            <a:br>
              <a:rPr b="0"/>
            </a:br>
            <a:r>
              <a:t>B.</a:t>
            </a:r>
            <a:r>
              <a:rPr b="0"/>
              <a:t> Folate</a:t>
            </a:r>
            <a:br>
              <a:rPr b="0"/>
            </a:br>
            <a:r>
              <a:t>C.</a:t>
            </a:r>
            <a:r>
              <a:rPr b="0"/>
              <a:t> Vitamin B12</a:t>
            </a:r>
            <a:br>
              <a:rPr b="0"/>
            </a:br>
            <a:r>
              <a:rPr sz="1900"/>
              <a:t>D.</a:t>
            </a:r>
            <a:r>
              <a:rPr b="0" sz="1900"/>
              <a:t> Vitamin D</a:t>
            </a:r>
            <a:endParaRPr sz="1200"/>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5"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46"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47" name="TextBox 6"/>
          <p:cNvSpPr txBox="1"/>
          <p:nvPr/>
        </p:nvSpPr>
        <p:spPr>
          <a:xfrm>
            <a:off x="1128002" y="474004"/>
            <a:ext cx="16812960" cy="227010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The Mechanism - </a:t>
            </a:r>
            <a:r>
              <a:rPr spc="634" sz="6400"/>
              <a:t>ATP </a:t>
            </a:r>
            <a:r>
              <a:rPr spc="614" sz="6200"/>
              <a:t>Production Requires Enzyme </a:t>
            </a:r>
            <a:r>
              <a:rPr spc="644" sz="6500"/>
              <a:t>Cofactors</a:t>
            </a:r>
          </a:p>
        </p:txBody>
      </p:sp>
      <p:sp>
        <p:nvSpPr>
          <p:cNvPr id="148"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49" name="The main purpose of doing and reviewing research is:…"/>
          <p:cNvSpPr txBox="1"/>
          <p:nvPr/>
        </p:nvSpPr>
        <p:spPr>
          <a:xfrm>
            <a:off x="1566445" y="3637774"/>
            <a:ext cx="7658625" cy="49741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3000">
                <a:latin typeface="Times Roman"/>
                <a:ea typeface="Times Roman"/>
                <a:cs typeface="Times Roman"/>
                <a:sym typeface="Times Roman"/>
              </a:defRPr>
            </a:pPr>
            <a:r>
              <a:t>Every step of:</a:t>
            </a:r>
          </a:p>
          <a:p>
            <a:pPr marL="457200" indent="-317500" defTabSz="457200">
              <a:spcBef>
                <a:spcPts val="1200"/>
              </a:spcBef>
              <a:buSzPct val="100000"/>
              <a:buFont typeface="Times Roman"/>
              <a:buChar char="•"/>
              <a:defRPr b="1" sz="3000">
                <a:latin typeface="Times Roman"/>
                <a:ea typeface="Times Roman"/>
                <a:cs typeface="Times Roman"/>
                <a:sym typeface="Times Roman"/>
              </a:defRPr>
            </a:pPr>
            <a:r>
              <a:t>Glycolysis</a:t>
            </a:r>
          </a:p>
          <a:p>
            <a:pPr marL="457200" indent="-317500" defTabSz="457200">
              <a:spcBef>
                <a:spcPts val="1200"/>
              </a:spcBef>
              <a:buSzPct val="100000"/>
              <a:buFont typeface="Times Roman"/>
              <a:buChar char="•"/>
              <a:defRPr b="1" sz="3000">
                <a:latin typeface="Times Roman"/>
                <a:ea typeface="Times Roman"/>
                <a:cs typeface="Times Roman"/>
                <a:sym typeface="Times Roman"/>
              </a:defRPr>
            </a:pPr>
            <a:r>
              <a:t>Pyruvate → Acetyl-CoA conversion</a:t>
            </a:r>
          </a:p>
          <a:p>
            <a:pPr marL="457200" indent="-317500" defTabSz="457200">
              <a:spcBef>
                <a:spcPts val="1200"/>
              </a:spcBef>
              <a:buSzPct val="100000"/>
              <a:buFont typeface="Times Roman"/>
              <a:buChar char="•"/>
              <a:defRPr b="1" sz="3000">
                <a:latin typeface="Times Roman"/>
                <a:ea typeface="Times Roman"/>
                <a:cs typeface="Times Roman"/>
                <a:sym typeface="Times Roman"/>
              </a:defRPr>
            </a:pPr>
            <a:r>
              <a:t>TCA cycle</a:t>
            </a:r>
          </a:p>
          <a:p>
            <a:pPr marL="457200" indent="-317500" defTabSz="457200">
              <a:spcBef>
                <a:spcPts val="1200"/>
              </a:spcBef>
              <a:buSzPct val="100000"/>
              <a:buFont typeface="Times Roman"/>
              <a:buChar char="•"/>
              <a:defRPr b="1" sz="3000">
                <a:latin typeface="Times Roman"/>
                <a:ea typeface="Times Roman"/>
                <a:cs typeface="Times Roman"/>
                <a:sym typeface="Times Roman"/>
              </a:defRPr>
            </a:pPr>
            <a:r>
              <a:t>Electron transport chain (ETC)</a:t>
            </a:r>
          </a:p>
          <a:p>
            <a:pPr defTabSz="457200">
              <a:spcBef>
                <a:spcPts val="1200"/>
              </a:spcBef>
              <a:defRPr sz="3000">
                <a:latin typeface="Times Roman"/>
                <a:ea typeface="Times Roman"/>
                <a:cs typeface="Times Roman"/>
                <a:sym typeface="Times Roman"/>
              </a:defRPr>
            </a:pPr>
          </a:p>
          <a:p>
            <a:pPr defTabSz="457200">
              <a:spcBef>
                <a:spcPts val="1200"/>
              </a:spcBef>
              <a:defRPr sz="3000">
                <a:latin typeface="Times Roman"/>
                <a:ea typeface="Times Roman"/>
                <a:cs typeface="Times Roman"/>
                <a:sym typeface="Times Roman"/>
              </a:defRPr>
            </a:pPr>
            <a:r>
              <a:t>Requires enzymes that do </a:t>
            </a:r>
            <a:r>
              <a:rPr b="1"/>
              <a:t>not function</a:t>
            </a:r>
            <a:r>
              <a:t> without:</a:t>
            </a:r>
          </a:p>
          <a:p>
            <a:pPr defTabSz="457200">
              <a:spcBef>
                <a:spcPts val="1200"/>
              </a:spcBef>
              <a:defRPr sz="1200">
                <a:latin typeface="Times Roman"/>
                <a:ea typeface="Times Roman"/>
                <a:cs typeface="Times Roman"/>
                <a:sym typeface="Times Roman"/>
              </a:defRPr>
            </a:pPr>
          </a:p>
        </p:txBody>
      </p:sp>
      <p:sp>
        <p:nvSpPr>
          <p:cNvPr id="150"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51" name="The main purpose of doing and reviewing research is:…"/>
          <p:cNvSpPr txBox="1"/>
          <p:nvPr/>
        </p:nvSpPr>
        <p:spPr>
          <a:xfrm>
            <a:off x="9908758" y="3721641"/>
            <a:ext cx="7658625" cy="638136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600">
                <a:latin typeface="Times Roman"/>
                <a:ea typeface="Times Roman"/>
                <a:cs typeface="Times Roman"/>
                <a:sym typeface="Times Roman"/>
              </a:defRPr>
            </a:pPr>
            <a:r>
              <a:t>Water-soluble vitamins become active cofactors:</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NAD / NADP (from niacin)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FAD / FMN (from riboflavin)</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Coenzyme A (from pantothenic acid)</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Thiamine pyrophosphate</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Pyridoxal-5-phosphate</a:t>
            </a:r>
          </a:p>
          <a:p>
            <a:pPr marL="457200" indent="-317500" defTabSz="457200">
              <a:spcBef>
                <a:spcPts val="1200"/>
              </a:spcBef>
              <a:buSzPct val="100000"/>
              <a:buFont typeface="Times Roman"/>
              <a:buChar char="•"/>
              <a:defRPr sz="2600">
                <a:latin typeface="Times Roman"/>
                <a:ea typeface="Times Roman"/>
                <a:cs typeface="Times Roman"/>
                <a:sym typeface="Times Roman"/>
              </a:defRPr>
            </a:pPr>
            <a:r>
              <a:t>Folate &amp; B12 methyl donors</a:t>
            </a:r>
          </a:p>
          <a:p>
            <a:pPr defTabSz="457200">
              <a:spcBef>
                <a:spcPts val="1200"/>
              </a:spcBef>
              <a:defRPr sz="2600">
                <a:latin typeface="Times Roman"/>
                <a:ea typeface="Times Roman"/>
                <a:cs typeface="Times Roman"/>
                <a:sym typeface="Times Roman"/>
              </a:defRPr>
            </a:pPr>
            <a:r>
              <a:t>Without these cofactors:</a:t>
            </a:r>
          </a:p>
          <a:p>
            <a:pPr defTabSz="457200">
              <a:spcBef>
                <a:spcPts val="1200"/>
              </a:spcBef>
              <a:defRPr b="1" sz="2600">
                <a:latin typeface="Times Roman"/>
                <a:ea typeface="Times Roman"/>
                <a:cs typeface="Times Roman"/>
                <a:sym typeface="Times Roman"/>
              </a:defRPr>
            </a:pPr>
            <a:r>
              <a:t>Redox reactions stop → Electron transport halts → ATP cannot be generated</a:t>
            </a:r>
          </a:p>
          <a:p>
            <a:pPr defTabSz="457200">
              <a:spcBef>
                <a:spcPts val="1200"/>
              </a:spcBef>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bg>
      <p:bgPr>
        <a:solidFill>
          <a:srgbClr val="FDFBFB"/>
        </a:solidFill>
      </p:bgPr>
    </p:bg>
    <p:spTree>
      <p:nvGrpSpPr>
        <p:cNvPr id="1" name=""/>
        <p:cNvGrpSpPr/>
        <p:nvPr/>
      </p:nvGrpSpPr>
      <p:grpSpPr>
        <a:xfrm>
          <a:off x="0" y="0"/>
          <a:ext cx="0" cy="0"/>
          <a:chOff x="0" y="0"/>
          <a:chExt cx="0" cy="0"/>
        </a:xfrm>
      </p:grpSpPr>
      <p:grpSp>
        <p:nvGrpSpPr>
          <p:cNvPr id="611" name="Group 2"/>
          <p:cNvGrpSpPr/>
          <p:nvPr/>
        </p:nvGrpSpPr>
        <p:grpSpPr>
          <a:xfrm>
            <a:off x="1999668" y="1603522"/>
            <a:ext cx="1493832" cy="6325018"/>
            <a:chOff x="0" y="0"/>
            <a:chExt cx="1493830" cy="6325017"/>
          </a:xfrm>
        </p:grpSpPr>
        <p:sp>
          <p:nvSpPr>
            <p:cNvPr id="609" name="Freeform 3"/>
            <p:cNvSpPr/>
            <p:nvPr/>
          </p:nvSpPr>
          <p:spPr>
            <a:xfrm>
              <a:off x="0" y="-1"/>
              <a:ext cx="1493831" cy="632501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0" y="0"/>
                  </a:moveTo>
                  <a:cubicBezTo>
                    <a:pt x="13664" y="0"/>
                    <a:pt x="16411" y="269"/>
                    <a:pt x="18437" y="747"/>
                  </a:cubicBezTo>
                  <a:cubicBezTo>
                    <a:pt x="20462" y="1225"/>
                    <a:pt x="21600" y="1874"/>
                    <a:pt x="21600" y="2551"/>
                  </a:cubicBezTo>
                  <a:lnTo>
                    <a:pt x="21600" y="19049"/>
                  </a:lnTo>
                  <a:cubicBezTo>
                    <a:pt x="21600" y="19726"/>
                    <a:pt x="20462" y="20375"/>
                    <a:pt x="18437" y="20853"/>
                  </a:cubicBezTo>
                  <a:cubicBezTo>
                    <a:pt x="16411" y="21331"/>
                    <a:pt x="13664" y="21600"/>
                    <a:pt x="10800" y="21600"/>
                  </a:cubicBezTo>
                  <a:cubicBezTo>
                    <a:pt x="7936" y="21600"/>
                    <a:pt x="5189" y="21331"/>
                    <a:pt x="3163" y="20853"/>
                  </a:cubicBezTo>
                  <a:cubicBezTo>
                    <a:pt x="1138" y="20375"/>
                    <a:pt x="0" y="19726"/>
                    <a:pt x="0" y="19049"/>
                  </a:cubicBezTo>
                  <a:lnTo>
                    <a:pt x="0" y="2551"/>
                  </a:lnTo>
                  <a:cubicBezTo>
                    <a:pt x="0" y="1874"/>
                    <a:pt x="1138" y="1225"/>
                    <a:pt x="3163" y="747"/>
                  </a:cubicBezTo>
                  <a:cubicBezTo>
                    <a:pt x="5189" y="269"/>
                    <a:pt x="7936" y="0"/>
                    <a:pt x="10800" y="0"/>
                  </a:cubicBezTo>
                  <a:close/>
                </a:path>
              </a:pathLst>
            </a:custGeom>
            <a:solidFill>
              <a:srgbClr val="66BB6A"/>
            </a:solidFill>
            <a:ln w="12700" cap="flat">
              <a:noFill/>
              <a:miter lim="400000"/>
            </a:ln>
            <a:effectLst/>
          </p:spPr>
          <p:txBody>
            <a:bodyPr wrap="square" lIns="45718" tIns="45718" rIns="45718" bIns="45718" numCol="1" anchor="t">
              <a:noAutofit/>
            </a:bodyPr>
            <a:lstStyle/>
            <a:p>
              <a:pPr/>
            </a:p>
          </p:txBody>
        </p:sp>
        <p:sp>
          <p:nvSpPr>
            <p:cNvPr id="610" name="TextBox 4"/>
            <p:cNvSpPr txBox="1"/>
            <p:nvPr/>
          </p:nvSpPr>
          <p:spPr>
            <a:xfrm>
              <a:off x="-1" y="1037285"/>
              <a:ext cx="1493827" cy="425042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p>
              <a:pPr algn="ctr">
                <a:lnSpc>
                  <a:spcPts val="4800"/>
                </a:lnSpc>
                <a:defRPr spc="215" sz="3600">
                  <a:latin typeface="Open Sauce Bold"/>
                  <a:ea typeface="Open Sauce Bold"/>
                  <a:cs typeface="Open Sauce Bold"/>
                  <a:sym typeface="Open Sauce Bold"/>
                </a:defRPr>
              </a:pPr>
              <a:r>
                <a:t>D</a:t>
              </a:r>
            </a:p>
            <a:p>
              <a:pPr algn="ctr">
                <a:lnSpc>
                  <a:spcPts val="4800"/>
                </a:lnSpc>
                <a:defRPr spc="215" sz="3600">
                  <a:latin typeface="Open Sauce Bold"/>
                  <a:ea typeface="Open Sauce Bold"/>
                  <a:cs typeface="Open Sauce Bold"/>
                  <a:sym typeface="Open Sauce Bold"/>
                </a:defRPr>
              </a:pPr>
              <a:r>
                <a:t>O</a:t>
              </a:r>
            </a:p>
            <a:p>
              <a:pPr algn="ctr">
                <a:lnSpc>
                  <a:spcPts val="4800"/>
                </a:lnSpc>
                <a:defRPr spc="215" sz="3600">
                  <a:latin typeface="Open Sauce Bold"/>
                  <a:ea typeface="Open Sauce Bold"/>
                  <a:cs typeface="Open Sauce Bold"/>
                  <a:sym typeface="Open Sauce Bold"/>
                </a:defRPr>
              </a:pPr>
              <a:r>
                <a:t>M</a:t>
              </a:r>
            </a:p>
            <a:p>
              <a:pPr algn="ctr">
                <a:lnSpc>
                  <a:spcPts val="4800"/>
                </a:lnSpc>
                <a:defRPr spc="215" sz="3600">
                  <a:latin typeface="Open Sauce Bold"/>
                  <a:ea typeface="Open Sauce Bold"/>
                  <a:cs typeface="Open Sauce Bold"/>
                  <a:sym typeface="Open Sauce Bold"/>
                </a:defRPr>
              </a:pPr>
              <a:r>
                <a:t>A</a:t>
              </a:r>
            </a:p>
            <a:p>
              <a:pPr algn="ctr">
                <a:lnSpc>
                  <a:spcPts val="4800"/>
                </a:lnSpc>
                <a:defRPr spc="215" sz="3600">
                  <a:latin typeface="Open Sauce Bold"/>
                  <a:ea typeface="Open Sauce Bold"/>
                  <a:cs typeface="Open Sauce Bold"/>
                  <a:sym typeface="Open Sauce Bold"/>
                </a:defRPr>
              </a:pPr>
              <a:r>
                <a:t>I</a:t>
              </a:r>
            </a:p>
            <a:p>
              <a:pPr algn="ctr">
                <a:lnSpc>
                  <a:spcPts val="4800"/>
                </a:lnSpc>
                <a:defRPr spc="215" sz="3600">
                  <a:latin typeface="Open Sauce Bold"/>
                  <a:ea typeface="Open Sauce Bold"/>
                  <a:cs typeface="Open Sauce Bold"/>
                  <a:sym typeface="Open Sauce Bold"/>
                </a:defRPr>
              </a:pPr>
              <a:r>
                <a:t>N</a:t>
              </a:r>
            </a:p>
            <a:p>
              <a:pPr algn="ctr">
                <a:lnSpc>
                  <a:spcPts val="4800"/>
                </a:lnSpc>
                <a:defRPr b="1" spc="215" sz="3600">
                  <a:latin typeface="Open Sauce Bold"/>
                  <a:ea typeface="Open Sauce Bold"/>
                  <a:cs typeface="Open Sauce Bold"/>
                  <a:sym typeface="Open Sauce Bold"/>
                </a:defRPr>
              </a:pPr>
              <a:r>
                <a:t>III</a:t>
              </a:r>
            </a:p>
          </p:txBody>
        </p:sp>
      </p:grpSp>
      <p:sp>
        <p:nvSpPr>
          <p:cNvPr id="612" name="Freeform 6"/>
          <p:cNvSpPr/>
          <p:nvPr/>
        </p:nvSpPr>
        <p:spPr>
          <a:xfrm>
            <a:off x="-1543050" y="-558221"/>
            <a:ext cx="3086100" cy="11299906"/>
          </a:xfrm>
          <a:prstGeom prst="rect">
            <a:avLst/>
          </a:prstGeom>
          <a:solidFill>
            <a:srgbClr val="66BB6A"/>
          </a:solidFill>
          <a:ln w="12700">
            <a:miter lim="400000"/>
          </a:ln>
        </p:spPr>
        <p:txBody>
          <a:bodyPr lIns="45718" tIns="45718" rIns="45718" bIns="45718"/>
          <a:lstStyle/>
          <a:p>
            <a:pPr/>
          </a:p>
        </p:txBody>
      </p:sp>
      <p:sp>
        <p:nvSpPr>
          <p:cNvPr id="613" name="TextBox 14"/>
          <p:cNvSpPr txBox="1"/>
          <p:nvPr/>
        </p:nvSpPr>
        <p:spPr>
          <a:xfrm>
            <a:off x="3936981" y="1574560"/>
            <a:ext cx="7880795" cy="767436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defTabSz="457200">
              <a:defRPr b="1" sz="2800">
                <a:solidFill>
                  <a:srgbClr val="0433FF"/>
                </a:solidFill>
                <a:latin typeface="Open Sauce Bold"/>
                <a:ea typeface="Open Sauce Bold"/>
                <a:cs typeface="Open Sauce Bold"/>
                <a:sym typeface="Open Sauce Bold"/>
              </a:defRPr>
            </a:pPr>
            <a:r>
              <a:t>Nutrients &amp; Human Health - Macronutrients (Fiber) and Micronutrients (Minerals)</a:t>
            </a:r>
            <a:endParaRPr spc="150" sz="2500">
              <a:solidFill>
                <a:srgbClr val="231F20"/>
              </a:solidFill>
            </a:endParaRP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r>
              <a:t>Macronutrient and micronutrient food sources and impact on health</a:t>
            </a: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r>
              <a:t>Nutrient deficiency and insufficiency: causes, symptoms, and treatment</a:t>
            </a: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r>
              <a:t>Role of oxidative stress and detoxification pathways on health status</a:t>
            </a: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r>
              <a:t>Structure and function of soluble and insoluble fiber and its impacts on health</a:t>
            </a: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r>
              <a:t>Malabsorption and effects on macronutrients and micronutrient status</a:t>
            </a:r>
          </a:p>
          <a:p>
            <a:pPr marL="320841" indent="-320841" defTabSz="457200">
              <a:spcBef>
                <a:spcPts val="1600"/>
              </a:spcBef>
              <a:buSzPct val="100000"/>
              <a:buChar char="•"/>
              <a:defRPr sz="2800">
                <a:solidFill>
                  <a:srgbClr val="0433FF"/>
                </a:solidFill>
                <a:latin typeface="Open Sauce Bold"/>
                <a:ea typeface="Open Sauce Bold"/>
                <a:cs typeface="Open Sauce Bold"/>
                <a:sym typeface="Open Sauce Bold"/>
              </a:defRPr>
            </a:pPr>
          </a:p>
          <a:p>
            <a:pPr>
              <a:spcBef>
                <a:spcPts val="1500"/>
              </a:spcBef>
              <a:defRPr b="1" sz="2200">
                <a:solidFill>
                  <a:srgbClr val="0433FF"/>
                </a:solidFill>
                <a:latin typeface="Arial"/>
                <a:ea typeface="Arial"/>
                <a:cs typeface="Arial"/>
                <a:sym typeface="Arial"/>
              </a:defRPr>
            </a:pPr>
            <a:r>
              <a:t>**Headings on slides highlighted in blue represent a new topic within the domain</a:t>
            </a:r>
          </a:p>
        </p:txBody>
      </p:sp>
      <p:sp>
        <p:nvSpPr>
          <p:cNvPr id="614" name="TextBox 15"/>
          <p:cNvSpPr txBox="1"/>
          <p:nvPr/>
        </p:nvSpPr>
        <p:spPr>
          <a:xfrm>
            <a:off x="17258509" y="9210674"/>
            <a:ext cx="153964" cy="342896"/>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spAutoFit/>
          </a:bodyPr>
          <a:lstStyle>
            <a:lvl1pPr algn="ctr">
              <a:lnSpc>
                <a:spcPts val="2800"/>
              </a:lnSpc>
              <a:defRPr sz="2000">
                <a:solidFill>
                  <a:srgbClr val="231F20"/>
                </a:solidFill>
                <a:latin typeface="Canva Sans"/>
                <a:ea typeface="Canva Sans"/>
                <a:cs typeface="Canva Sans"/>
                <a:sym typeface="Canva Sans"/>
              </a:defRPr>
            </a:lvl1pPr>
          </a:lstStyle>
          <a:p>
            <a:pPr/>
            <a:r>
              <a:t>2</a:t>
            </a:r>
          </a:p>
        </p:txBody>
      </p:sp>
      <p:sp>
        <p:nvSpPr>
          <p:cNvPr id="61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pSp>
        <p:nvGrpSpPr>
          <p:cNvPr id="618" name="Image Gallery"/>
          <p:cNvGrpSpPr/>
          <p:nvPr/>
        </p:nvGrpSpPr>
        <p:grpSpPr>
          <a:xfrm>
            <a:off x="11978445" y="-94334"/>
            <a:ext cx="6319746" cy="10945916"/>
            <a:chOff x="-1" y="0"/>
            <a:chExt cx="6319744" cy="10945914"/>
          </a:xfrm>
        </p:grpSpPr>
        <p:pic>
          <p:nvPicPr>
            <p:cNvPr id="616" name="nrd-D6Tu_L3chLE-unsplash.jpg" descr="nrd-D6Tu_L3chLE-unsplash.jpg"/>
            <p:cNvPicPr>
              <a:picLocks noChangeAspect="1"/>
            </p:cNvPicPr>
            <p:nvPr/>
          </p:nvPicPr>
          <p:blipFill>
            <a:blip r:embed="rId2">
              <a:extLst/>
            </a:blip>
            <a:srcRect l="27375" t="0" r="27375" b="0"/>
            <a:stretch>
              <a:fillRect/>
            </a:stretch>
          </p:blipFill>
          <p:spPr>
            <a:xfrm>
              <a:off x="-2" y="-1"/>
              <a:ext cx="6319746" cy="10475670"/>
            </a:xfrm>
            <a:prstGeom prst="rect">
              <a:avLst/>
            </a:prstGeom>
            <a:ln w="12700" cap="flat">
              <a:noFill/>
              <a:miter lim="400000"/>
            </a:ln>
            <a:effectLst/>
          </p:spPr>
        </p:pic>
        <p:sp>
          <p:nvSpPr>
            <p:cNvPr id="617" name="Caption"/>
            <p:cNvSpPr txBox="1"/>
            <p:nvPr/>
          </p:nvSpPr>
          <p:spPr>
            <a:xfrm>
              <a:off x="-2" y="10551867"/>
              <a:ext cx="6319745" cy="39404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spAutoFit/>
            </a:bodyPr>
            <a:lstStyle/>
            <a:p>
              <a:pPr/>
              <a:r>
                <a:t>Caption</a:t>
              </a:r>
            </a:p>
          </p:txBody>
        </p:sp>
      </p:grpSp>
    </p:spTree>
  </p:cSld>
  <p:clrMapOvr>
    <a:masterClrMapping/>
  </p:clrMapOvr>
  <p:transition xmlns:p14="http://schemas.microsoft.com/office/powerpoint/2010/main" spd="med" advClick="1"/>
</p:sld>
</file>

<file path=ppt/slides/slide6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62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22" name="TextBox 6"/>
          <p:cNvSpPr txBox="1"/>
          <p:nvPr/>
        </p:nvSpPr>
        <p:spPr>
          <a:xfrm>
            <a:off x="1176073" y="398560"/>
            <a:ext cx="16812960"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0433FF"/>
                </a:solidFill>
                <a:latin typeface="Poppins"/>
                <a:ea typeface="Poppins"/>
                <a:cs typeface="Poppins"/>
                <a:sym typeface="Poppins"/>
              </a:defRPr>
            </a:pPr>
            <a:r>
              <a:t>Fiber - </a:t>
            </a:r>
            <a:endParaRPr spc="150" sz="2500">
              <a:solidFill>
                <a:srgbClr val="231F20"/>
              </a:solidFill>
              <a:latin typeface="Open Sauce Bold"/>
              <a:ea typeface="Open Sauce Bold"/>
              <a:cs typeface="Open Sauce Bold"/>
              <a:sym typeface="Open Sauce Bold"/>
            </a:endParaRPr>
          </a:p>
          <a:p>
            <a:pPr>
              <a:lnSpc>
                <a:spcPts val="9100"/>
              </a:lnSpc>
              <a:defRPr spc="574" sz="5800">
                <a:solidFill>
                  <a:srgbClr val="0433FF"/>
                </a:solidFill>
                <a:latin typeface="Poppins"/>
                <a:ea typeface="Poppins"/>
                <a:cs typeface="Poppins"/>
                <a:sym typeface="Poppins"/>
              </a:defRPr>
            </a:pPr>
            <a:r>
              <a:t>Food Sources and Impact on Health</a:t>
            </a:r>
          </a:p>
        </p:txBody>
      </p:sp>
      <p:sp>
        <p:nvSpPr>
          <p:cNvPr id="62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24" name="The main purpose of doing and reviewing research is:…"/>
          <p:cNvSpPr txBox="1"/>
          <p:nvPr/>
        </p:nvSpPr>
        <p:spPr>
          <a:xfrm>
            <a:off x="1458039" y="6089065"/>
            <a:ext cx="7305345" cy="311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800">
                <a:latin typeface="Times Roman"/>
                <a:ea typeface="Times Roman"/>
                <a:cs typeface="Times Roman"/>
                <a:sym typeface="Times Roman"/>
              </a:defRPr>
            </a:pPr>
            <a:r>
              <a:t>Fiber regulates gastrointestinal detoxification and metabolic stability:</a:t>
            </a:r>
          </a:p>
          <a:p>
            <a:pPr marL="260682" indent="-260682" defTabSz="457200">
              <a:buSzPct val="100000"/>
              <a:buChar char="•"/>
              <a:defRPr sz="2800">
                <a:latin typeface="Times Roman"/>
                <a:ea typeface="Times Roman"/>
                <a:cs typeface="Times Roman"/>
                <a:sym typeface="Times Roman"/>
              </a:defRPr>
            </a:pPr>
          </a:p>
          <a:p>
            <a:pPr marL="260682" indent="-260682" defTabSz="457200">
              <a:buSzPct val="100000"/>
              <a:buChar char="•"/>
              <a:defRPr sz="2800">
                <a:latin typeface="Times Roman"/>
                <a:ea typeface="Times Roman"/>
                <a:cs typeface="Times Roman"/>
                <a:sym typeface="Times Roman"/>
              </a:defRPr>
            </a:pPr>
            <a:r>
              <a:t>Detoxification</a:t>
            </a:r>
          </a:p>
          <a:p>
            <a:pPr marL="260682" indent="-260682" defTabSz="457200">
              <a:buSzPct val="100000"/>
              <a:buChar char="•"/>
              <a:defRPr sz="2800">
                <a:latin typeface="Times Roman"/>
                <a:ea typeface="Times Roman"/>
                <a:cs typeface="Times Roman"/>
                <a:sym typeface="Times Roman"/>
              </a:defRPr>
            </a:pPr>
            <a:r>
              <a:t>Glycemic regulation</a:t>
            </a:r>
          </a:p>
          <a:p>
            <a:pPr marL="260682" indent="-260682" defTabSz="457200">
              <a:buSzPct val="100000"/>
              <a:buChar char="•"/>
              <a:defRPr sz="2800">
                <a:latin typeface="Times Roman"/>
                <a:ea typeface="Times Roman"/>
                <a:cs typeface="Times Roman"/>
                <a:sym typeface="Times Roman"/>
              </a:defRPr>
            </a:pPr>
            <a:r>
              <a:t>Microbial ecology</a:t>
            </a:r>
          </a:p>
          <a:p>
            <a:pPr marL="260682" indent="-260682" defTabSz="457200">
              <a:buSzPct val="100000"/>
              <a:buChar char="•"/>
              <a:defRPr sz="2800">
                <a:latin typeface="Times Roman"/>
                <a:ea typeface="Times Roman"/>
                <a:cs typeface="Times Roman"/>
                <a:sym typeface="Times Roman"/>
              </a:defRPr>
            </a:pPr>
            <a:r>
              <a:t>Hormonal elimination.</a:t>
            </a:r>
          </a:p>
        </p:txBody>
      </p:sp>
      <p:sp>
        <p:nvSpPr>
          <p:cNvPr id="62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6" name="Fiber cleans…"/>
          <p:cNvSpPr txBox="1"/>
          <p:nvPr/>
        </p:nvSpPr>
        <p:spPr>
          <a:xfrm>
            <a:off x="637867" y="3576663"/>
            <a:ext cx="17406970" cy="18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defTabSz="457200">
              <a:spcBef>
                <a:spcPts val="1200"/>
              </a:spcBef>
              <a:defRPr b="1" sz="3200">
                <a:solidFill>
                  <a:srgbClr val="FF2600"/>
                </a:solidFill>
                <a:latin typeface="Times Roman"/>
                <a:ea typeface="Times Roman"/>
                <a:cs typeface="Times Roman"/>
                <a:sym typeface="Times Roman"/>
              </a:defRPr>
            </a:pPr>
            <a:r>
              <a:t>Fiber cleans</a:t>
            </a:r>
          </a:p>
          <a:p>
            <a:pPr algn="ctr" defTabSz="457200">
              <a:defRPr b="1" sz="2800">
                <a:latin typeface="Times Roman"/>
                <a:ea typeface="Times Roman"/>
                <a:cs typeface="Times Roman"/>
                <a:sym typeface="Times Roman"/>
              </a:defRPr>
            </a:pPr>
          </a:p>
          <a:p>
            <a:pPr algn="ctr" defTabSz="457200">
              <a:defRPr sz="2800">
                <a:latin typeface="Times Roman"/>
                <a:ea typeface="Times Roman"/>
                <a:cs typeface="Times Roman"/>
                <a:sym typeface="Times Roman"/>
              </a:defRPr>
            </a:pPr>
            <a:r>
              <a:t>Fiber is not a calorie source, yet it exerts </a:t>
            </a:r>
            <a:r>
              <a:rPr b="1"/>
              <a:t>profound effects on metabolic regulation, </a:t>
            </a:r>
            <a:endParaRPr b="1"/>
          </a:p>
          <a:p>
            <a:pPr algn="ctr" defTabSz="457200">
              <a:defRPr b="1" sz="2800">
                <a:latin typeface="Times Roman"/>
                <a:ea typeface="Times Roman"/>
                <a:cs typeface="Times Roman"/>
                <a:sym typeface="Times Roman"/>
              </a:defRPr>
            </a:pPr>
            <a:r>
              <a:t>detoxification, gastrointestinal function</a:t>
            </a:r>
          </a:p>
        </p:txBody>
      </p:sp>
    </p:spTree>
  </p:cSld>
  <p:clrMapOvr>
    <a:masterClrMapping/>
  </p:clrMapOvr>
  <p:transition xmlns:p14="http://schemas.microsoft.com/office/powerpoint/2010/main" spd="med" advClick="1"/>
</p:sld>
</file>

<file path=ppt/slides/slide6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0"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63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32" name="TextBox 6"/>
          <p:cNvSpPr txBox="1"/>
          <p:nvPr/>
        </p:nvSpPr>
        <p:spPr>
          <a:xfrm>
            <a:off x="1152671" y="674313"/>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The GI Regulatory Framework</a:t>
            </a:r>
          </a:p>
        </p:txBody>
      </p:sp>
      <p:sp>
        <p:nvSpPr>
          <p:cNvPr id="63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34" name="The main purpose of doing and reviewing research is:…"/>
          <p:cNvSpPr txBox="1"/>
          <p:nvPr/>
        </p:nvSpPr>
        <p:spPr>
          <a:xfrm>
            <a:off x="1243728" y="3994963"/>
            <a:ext cx="15800546" cy="4587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Fiber is composed of </a:t>
            </a:r>
            <a:r>
              <a:rPr b="1"/>
              <a:t>non-digestible carbohydrates and lignins</a:t>
            </a:r>
            <a:r>
              <a:t> found in plant foods. Unlike starch or sugar, fiber:</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 Is </a:t>
            </a:r>
            <a:r>
              <a:rPr b="1"/>
              <a:t>not digested or absorbed</a:t>
            </a:r>
            <a:br>
              <a:rPr b="1"/>
            </a:br>
            <a:r>
              <a:t>• Reaches the colon largely intact</a:t>
            </a:r>
            <a:br/>
            <a:r>
              <a:t>• Directly regulates intestinal function and microbial activity</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Rather than supplying calories, fiber performs </a:t>
            </a:r>
            <a:r>
              <a:rPr b="1"/>
              <a:t>mechanical, metabolic, and biochemical roles</a:t>
            </a:r>
            <a:r>
              <a:t> that shape the internal environment.</a:t>
            </a:r>
          </a:p>
        </p:txBody>
      </p:sp>
      <p:sp>
        <p:nvSpPr>
          <p:cNvPr id="63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37"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63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39" name="TextBox 6"/>
          <p:cNvSpPr txBox="1"/>
          <p:nvPr/>
        </p:nvSpPr>
        <p:spPr>
          <a:xfrm>
            <a:off x="1152671" y="966858"/>
            <a:ext cx="16812960"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Mechanical Functions of Fiber</a:t>
            </a:r>
          </a:p>
        </p:txBody>
      </p:sp>
      <p:sp>
        <p:nvSpPr>
          <p:cNvPr id="6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41" name="The main purpose of doing and reviewing research is:…"/>
          <p:cNvSpPr txBox="1"/>
          <p:nvPr/>
        </p:nvSpPr>
        <p:spPr>
          <a:xfrm>
            <a:off x="1243728" y="3994963"/>
            <a:ext cx="15800546" cy="4117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 Adds volume to intestinal contents</a:t>
            </a:r>
            <a:br/>
            <a:r>
              <a:t>• Promotes peristalsis</a:t>
            </a:r>
            <a:br/>
            <a:r>
              <a:t>• Reduces stool transit time</a:t>
            </a:r>
          </a:p>
          <a:p>
            <a:pPr defTabSz="457200">
              <a:spcBef>
                <a:spcPts val="1200"/>
              </a:spcBef>
              <a:defRPr sz="2800">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Result:</a:t>
            </a:r>
          </a:p>
          <a:p>
            <a:pPr defTabSz="457200">
              <a:spcBef>
                <a:spcPts val="1200"/>
              </a:spcBef>
              <a:defRPr sz="2800">
                <a:latin typeface="Times Roman"/>
                <a:ea typeface="Times Roman"/>
                <a:cs typeface="Times Roman"/>
                <a:sym typeface="Times Roman"/>
              </a:defRPr>
            </a:pPr>
            <a:r>
              <a:t>✅ Efficient elimination of wastes</a:t>
            </a:r>
            <a:br/>
            <a:r>
              <a:t>✅ Reduced contact between toxins and bowel tissue</a:t>
            </a:r>
            <a:br/>
            <a:r>
              <a:t>✅ Protection against constipation and colon disease</a:t>
            </a:r>
          </a:p>
        </p:txBody>
      </p:sp>
      <p:sp>
        <p:nvSpPr>
          <p:cNvPr id="642"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4"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64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46" name="TextBox 6"/>
          <p:cNvSpPr txBox="1"/>
          <p:nvPr/>
        </p:nvSpPr>
        <p:spPr>
          <a:xfrm>
            <a:off x="1152671" y="966858"/>
            <a:ext cx="16812960"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Metabilic Functions of Fiber</a:t>
            </a:r>
          </a:p>
        </p:txBody>
      </p:sp>
      <p:sp>
        <p:nvSpPr>
          <p:cNvPr id="64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48" name="The main purpose of doing and reviewing research is:…"/>
          <p:cNvSpPr txBox="1"/>
          <p:nvPr/>
        </p:nvSpPr>
        <p:spPr>
          <a:xfrm>
            <a:off x="1243728" y="3994963"/>
            <a:ext cx="15800546" cy="4549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Soluble fiber forms a viscous gel that:</a:t>
            </a:r>
          </a:p>
          <a:p>
            <a:pPr defTabSz="457200">
              <a:spcBef>
                <a:spcPts val="1200"/>
              </a:spcBef>
              <a:defRPr sz="2800">
                <a:latin typeface="Times Roman"/>
                <a:ea typeface="Times Roman"/>
                <a:cs typeface="Times Roman"/>
                <a:sym typeface="Times Roman"/>
              </a:defRPr>
            </a:pPr>
            <a:r>
              <a:t>• Slows carbohydrate absorption</a:t>
            </a:r>
            <a:br/>
            <a:r>
              <a:t>• Blunts post-meal glucose surges</a:t>
            </a:r>
            <a:br/>
            <a:r>
              <a:t>• Improves insulin sensitivity</a:t>
            </a:r>
          </a:p>
          <a:p>
            <a:pPr defTabSz="457200">
              <a:defRPr sz="2800">
                <a:solidFill>
                  <a:srgbClr val="808080"/>
                </a:solidFill>
                <a:latin typeface="Times Roman"/>
                <a:ea typeface="Times Roman"/>
                <a:cs typeface="Times Roman"/>
                <a:sym typeface="Times Roman"/>
              </a:defRPr>
            </a:pPr>
          </a:p>
          <a:p>
            <a:pPr defTabSz="457200">
              <a:spcBef>
                <a:spcPts val="1200"/>
              </a:spcBef>
              <a:defRPr sz="2800">
                <a:latin typeface="Times Roman"/>
                <a:ea typeface="Times Roman"/>
                <a:cs typeface="Times Roman"/>
                <a:sym typeface="Times Roman"/>
              </a:defRPr>
            </a:pPr>
            <a:r>
              <a:t>Result:</a:t>
            </a:r>
          </a:p>
          <a:p>
            <a:pPr defTabSz="457200">
              <a:spcBef>
                <a:spcPts val="1200"/>
              </a:spcBef>
              <a:defRPr sz="2800">
                <a:latin typeface="Times Roman"/>
                <a:ea typeface="Times Roman"/>
                <a:cs typeface="Times Roman"/>
                <a:sym typeface="Times Roman"/>
              </a:defRPr>
            </a:pPr>
            <a:r>
              <a:t>✅ Improved blood sugar control</a:t>
            </a:r>
            <a:br/>
            <a:r>
              <a:t>✅ Reduced risk of type II diabetes</a:t>
            </a:r>
            <a:br/>
            <a:r>
              <a:t>✅ Improved satiety signaling and appetite regulation</a:t>
            </a:r>
          </a:p>
        </p:txBody>
      </p:sp>
      <p:sp>
        <p:nvSpPr>
          <p:cNvPr id="64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51"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65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53" name="TextBox 6"/>
          <p:cNvSpPr txBox="1"/>
          <p:nvPr/>
        </p:nvSpPr>
        <p:spPr>
          <a:xfrm>
            <a:off x="1128002" y="474002"/>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Microbial &amp; Biochemical Functions of Fiber</a:t>
            </a:r>
          </a:p>
        </p:txBody>
      </p:sp>
      <p:sp>
        <p:nvSpPr>
          <p:cNvPr id="65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55" name="The main purpose of doing and reviewing research is:…"/>
          <p:cNvSpPr txBox="1"/>
          <p:nvPr/>
        </p:nvSpPr>
        <p:spPr>
          <a:xfrm>
            <a:off x="1243728" y="3994963"/>
            <a:ext cx="15800546" cy="4918726"/>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I</a:t>
            </a:r>
            <a:r>
              <a:rPr b="0"/>
              <a:t>n the colon, fiber becomes </a:t>
            </a:r>
            <a:r>
              <a:t>fuel for beneficial gut bacteria</a:t>
            </a:r>
            <a:r>
              <a:rPr b="0"/>
              <a:t>, producing </a:t>
            </a:r>
            <a:r>
              <a:t>short-chain fatty acids (SCFAs)</a:t>
            </a:r>
            <a:r>
              <a:rPr b="0"/>
              <a:t> like:</a:t>
            </a:r>
          </a:p>
          <a:p>
            <a:pPr defTabSz="457200">
              <a:spcBef>
                <a:spcPts val="1200"/>
              </a:spcBef>
              <a:defRPr sz="2800">
                <a:latin typeface="Times Roman"/>
                <a:ea typeface="Times Roman"/>
                <a:cs typeface="Times Roman"/>
                <a:sym typeface="Times Roman"/>
              </a:defRPr>
            </a:pPr>
            <a:r>
              <a:t>• Butyrate → gut barrier integrity</a:t>
            </a:r>
            <a:br/>
            <a:r>
              <a:t>• Propionate → lipid metabolism regulation</a:t>
            </a:r>
            <a:br/>
            <a:r>
              <a:t>• Acetate → immune modulation</a:t>
            </a:r>
          </a:p>
          <a:p>
            <a:pPr defTabSz="457200">
              <a:defRPr sz="2800">
                <a:solidFill>
                  <a:srgbClr val="808080"/>
                </a:solidFill>
                <a:latin typeface="Times Roman"/>
                <a:ea typeface="Times Roman"/>
                <a:cs typeface="Times Roman"/>
                <a:sym typeface="Times Roman"/>
              </a:defRPr>
            </a:pPr>
          </a:p>
          <a:p>
            <a:pPr defTabSz="457200">
              <a:spcBef>
                <a:spcPts val="1200"/>
              </a:spcBef>
              <a:defRPr b="1" sz="2800">
                <a:latin typeface="Times Roman"/>
                <a:ea typeface="Times Roman"/>
                <a:cs typeface="Times Roman"/>
                <a:sym typeface="Times Roman"/>
              </a:defRPr>
            </a:pPr>
            <a:r>
              <a:t>This fermentation process:</a:t>
            </a:r>
          </a:p>
          <a:p>
            <a:pPr defTabSz="457200">
              <a:spcBef>
                <a:spcPts val="1200"/>
              </a:spcBef>
              <a:defRPr sz="2800">
                <a:latin typeface="Times Roman"/>
                <a:ea typeface="Times Roman"/>
                <a:cs typeface="Times Roman"/>
                <a:sym typeface="Times Roman"/>
              </a:defRPr>
            </a:pPr>
            <a:r>
              <a:t>✔ Strengthens the intestinal barrier</a:t>
            </a:r>
            <a:br/>
            <a:r>
              <a:t>✔ Lowers gut-derived inflammation</a:t>
            </a:r>
            <a:br/>
            <a:r>
              <a:t>✔ Supports immune tolerance</a:t>
            </a:r>
          </a:p>
        </p:txBody>
      </p:sp>
      <p:sp>
        <p:nvSpPr>
          <p:cNvPr id="65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6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62" name="TextBox 6"/>
          <p:cNvSpPr txBox="1"/>
          <p:nvPr/>
        </p:nvSpPr>
        <p:spPr>
          <a:xfrm>
            <a:off x="1621383" y="1051854"/>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Two Categories</a:t>
            </a:r>
          </a:p>
        </p:txBody>
      </p:sp>
      <p:sp>
        <p:nvSpPr>
          <p:cNvPr id="66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64" name="The main purpose of doing and reviewing research is:…"/>
          <p:cNvSpPr txBox="1"/>
          <p:nvPr/>
        </p:nvSpPr>
        <p:spPr>
          <a:xfrm>
            <a:off x="2398950" y="3851085"/>
            <a:ext cx="6890582" cy="463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 Soluble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Found in </a:t>
            </a:r>
            <a:r>
              <a:rPr b="1"/>
              <a:t>oats, beans, apples, chia, flax</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Forms a gel in the intestine</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Stabilizes blood sugar</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Lowers cholesterol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Feeds beneficial gut bacteria</a:t>
            </a:r>
          </a:p>
          <a:p>
            <a:pPr defTabSz="457200">
              <a:spcBef>
                <a:spcPts val="1200"/>
              </a:spcBef>
              <a:defRPr sz="2400">
                <a:latin typeface="Times Roman"/>
                <a:ea typeface="Times Roman"/>
                <a:cs typeface="Times Roman"/>
                <a:sym typeface="Times Roman"/>
              </a:defRPr>
            </a:pPr>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6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66" name="The main purpose of doing and reviewing research is:…"/>
          <p:cNvSpPr txBox="1"/>
          <p:nvPr/>
        </p:nvSpPr>
        <p:spPr>
          <a:xfrm>
            <a:off x="9803324" y="3609785"/>
            <a:ext cx="6890582" cy="5031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 Insoluble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Found in </a:t>
            </a:r>
            <a:r>
              <a:rPr b="1"/>
              <a:t>vegetable skins, seeds, and whole grains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Increases stool bulk</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Prevents constipation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Promotes detoxification through shortened transit time</a:t>
            </a:r>
          </a:p>
          <a:p>
            <a:pPr defTabSz="457200">
              <a:spcBef>
                <a:spcPts val="1200"/>
              </a:spcBef>
              <a:defRPr sz="2400">
                <a:latin typeface="Times Roman"/>
                <a:ea typeface="Times Roman"/>
                <a:cs typeface="Times Roman"/>
                <a:sym typeface="Times Roman"/>
              </a:defRPr>
            </a:pPr>
          </a:p>
          <a:p>
            <a:pPr marL="457200" indent="-457200" defTabSz="457200">
              <a:spcBef>
                <a:spcPts val="1200"/>
              </a:spcBef>
              <a:tabLst>
                <a:tab pos="139700" algn="l"/>
                <a:tab pos="457200" algn="l"/>
              </a:tabLst>
              <a:defRPr b="1"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7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67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72" name="TextBox 6"/>
          <p:cNvSpPr txBox="1"/>
          <p:nvPr/>
        </p:nvSpPr>
        <p:spPr>
          <a:xfrm>
            <a:off x="1300685" y="474002"/>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Primary Fiber Rich Food Sources</a:t>
            </a:r>
          </a:p>
        </p:txBody>
      </p:sp>
      <p:sp>
        <p:nvSpPr>
          <p:cNvPr id="67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74" name="The main purpose of doing and reviewing research is:…"/>
          <p:cNvSpPr txBox="1"/>
          <p:nvPr/>
        </p:nvSpPr>
        <p:spPr>
          <a:xfrm>
            <a:off x="992813" y="3871617"/>
            <a:ext cx="3065529" cy="4968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Vegetables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Broccoli</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Carrots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Brussels sprouts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Kale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Artichokes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Sweet potatoes (skins)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7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76" name="The main purpose of doing and reviewing research is:…"/>
          <p:cNvSpPr txBox="1"/>
          <p:nvPr/>
        </p:nvSpPr>
        <p:spPr>
          <a:xfrm>
            <a:off x="4351458" y="3871617"/>
            <a:ext cx="3065530" cy="4079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Fruits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Apples (with peel)</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Pears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Berries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Oranges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Kiwi</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77" name="The main purpose of doing and reviewing research is:…"/>
          <p:cNvSpPr txBox="1"/>
          <p:nvPr/>
        </p:nvSpPr>
        <p:spPr>
          <a:xfrm>
            <a:off x="7611236" y="3871617"/>
            <a:ext cx="3065530" cy="440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Whole Grains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Oats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Quinoa</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Brown rice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Barley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100% whole wheat</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78" name="The main purpose of doing and reviewing research is:…"/>
          <p:cNvSpPr txBox="1"/>
          <p:nvPr/>
        </p:nvSpPr>
        <p:spPr>
          <a:xfrm>
            <a:off x="11216575" y="3871617"/>
            <a:ext cx="3065529" cy="473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Legumes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Lentils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Chickpeas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Black beans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Kidney beans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Split peas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79" name="The main purpose of doing and reviewing research is:…"/>
          <p:cNvSpPr txBox="1"/>
          <p:nvPr/>
        </p:nvSpPr>
        <p:spPr>
          <a:xfrm>
            <a:off x="14229660" y="3871617"/>
            <a:ext cx="3065529" cy="473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Nuts &amp; Seeds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Flaxseed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Chia seeds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Almonds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Sunflower seeds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Pumpkin seeds</a:t>
            </a: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6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3"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68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85" name="TextBox 6"/>
          <p:cNvSpPr txBox="1"/>
          <p:nvPr/>
        </p:nvSpPr>
        <p:spPr>
          <a:xfrm>
            <a:off x="1300685" y="474002"/>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Why Fiber Matters for </a:t>
            </a:r>
          </a:p>
          <a:p>
            <a:pPr>
              <a:lnSpc>
                <a:spcPts val="9100"/>
              </a:lnSpc>
              <a:defRPr spc="773" sz="7800">
                <a:solidFill>
                  <a:srgbClr val="FFFFFF"/>
                </a:solidFill>
                <a:latin typeface="Poppins"/>
                <a:ea typeface="Poppins"/>
                <a:cs typeface="Poppins"/>
                <a:sym typeface="Poppins"/>
              </a:defRPr>
            </a:pPr>
            <a:r>
              <a:t>Health Status</a:t>
            </a:r>
          </a:p>
        </p:txBody>
      </p:sp>
      <p:sp>
        <p:nvSpPr>
          <p:cNvPr id="68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687" name="The main purpose of doing and reviewing research is:…"/>
          <p:cNvSpPr txBox="1"/>
          <p:nvPr/>
        </p:nvSpPr>
        <p:spPr>
          <a:xfrm>
            <a:off x="1584871" y="3674264"/>
            <a:ext cx="6618162" cy="647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Without adequate fiber:</a:t>
            </a:r>
          </a:p>
          <a:p>
            <a:pPr defTabSz="457200">
              <a:spcBef>
                <a:spcPts val="1200"/>
              </a:spcBef>
              <a:defRPr sz="2400">
                <a:latin typeface="Times Roman"/>
                <a:ea typeface="Times Roman"/>
                <a:cs typeface="Times Roman"/>
                <a:sym typeface="Times Roman"/>
              </a:defRPr>
            </a:pPr>
            <a:r>
              <a:t>• Toxins recirculate via bile</a:t>
            </a:r>
            <a:br/>
            <a:r>
              <a:t>• Estrogen clearance slows</a:t>
            </a:r>
            <a:br/>
            <a:r>
              <a:t>• Gut permeability increases</a:t>
            </a:r>
            <a:br/>
            <a:r>
              <a:t>• Dysbiosis drives inflammation</a:t>
            </a:r>
            <a:br/>
            <a:r>
              <a:t>• Blood sugar destabilizes</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Clinical outcomes:</a:t>
            </a:r>
          </a:p>
          <a:p>
            <a:pPr defTabSz="457200">
              <a:spcBef>
                <a:spcPts val="1200"/>
              </a:spcBef>
              <a:defRPr sz="2400">
                <a:latin typeface="Times Roman"/>
                <a:ea typeface="Times Roman"/>
                <a:cs typeface="Times Roman"/>
                <a:sym typeface="Times Roman"/>
              </a:defRPr>
            </a:pPr>
            <a:r>
              <a:t>➡ IBS symptoms</a:t>
            </a:r>
            <a:br/>
            <a:r>
              <a:t>➡ Hormonal imbalance (hormone recirculation</a:t>
            </a:r>
          </a:p>
          <a:p>
            <a:pPr marL="240631" indent="-240631" defTabSz="457200">
              <a:spcBef>
                <a:spcPts val="1200"/>
              </a:spcBef>
              <a:buSzPct val="100000"/>
              <a:buFont typeface="Times Roman"/>
              <a:buChar char="➡"/>
              <a:defRPr sz="2400">
                <a:latin typeface="Times Roman"/>
                <a:ea typeface="Times Roman"/>
                <a:cs typeface="Times Roman"/>
                <a:sym typeface="Times Roman"/>
              </a:defRPr>
            </a:pPr>
            <a:r>
              <a:t>Metabolic syndrome (insulin resistance)</a:t>
            </a:r>
          </a:p>
          <a:p>
            <a:pPr marL="240631" indent="-240631" defTabSz="457200">
              <a:spcBef>
                <a:spcPts val="1200"/>
              </a:spcBef>
              <a:buSzPct val="100000"/>
              <a:buFont typeface="Times Roman"/>
              <a:buChar char="➡"/>
              <a:defRPr sz="2400">
                <a:latin typeface="Times Roman"/>
                <a:ea typeface="Times Roman"/>
                <a:cs typeface="Times Roman"/>
                <a:sym typeface="Times Roman"/>
              </a:defRPr>
            </a:pPr>
            <a:r>
              <a:t> Increased colorectal cancer risk</a:t>
            </a:r>
          </a:p>
          <a:p>
            <a:pPr marL="240631" indent="-240631" defTabSz="457200">
              <a:spcBef>
                <a:spcPts val="1200"/>
              </a:spcBef>
              <a:buSzPct val="100000"/>
              <a:buFont typeface="Times Roman"/>
              <a:buChar char="➡"/>
              <a:defRPr sz="2400">
                <a:latin typeface="Times Roman"/>
                <a:ea typeface="Times Roman"/>
                <a:cs typeface="Times Roman"/>
                <a:sym typeface="Times Roman"/>
              </a:defRPr>
            </a:pPr>
            <a:r>
              <a:t>Dysbiosis</a:t>
            </a:r>
          </a:p>
          <a:p>
            <a:pPr defTabSz="457200">
              <a:spcBef>
                <a:spcPts val="1200"/>
              </a:spcBef>
              <a:defRPr sz="1200">
                <a:latin typeface="Times Roman"/>
                <a:ea typeface="Times Roman"/>
                <a:cs typeface="Times Roman"/>
                <a:sym typeface="Times Roman"/>
              </a:defRPr>
            </a:pPr>
          </a:p>
        </p:txBody>
      </p:sp>
      <p:sp>
        <p:nvSpPr>
          <p:cNvPr id="68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89" name="The main purpose of doing and reviewing research is:…"/>
          <p:cNvSpPr txBox="1"/>
          <p:nvPr/>
        </p:nvSpPr>
        <p:spPr>
          <a:xfrm>
            <a:off x="9507294" y="3712771"/>
            <a:ext cx="7785222" cy="980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900">
                <a:latin typeface="Times Roman"/>
                <a:ea typeface="Times Roman"/>
                <a:cs typeface="Times Roman"/>
                <a:sym typeface="Times Roman"/>
              </a:defRPr>
            </a:pPr>
            <a:r>
              <a:t>Target intake is </a:t>
            </a:r>
            <a:r>
              <a:rPr b="1"/>
              <a:t>25–38 grams/day</a:t>
            </a:r>
            <a:r>
              <a:t>—yet most adults average </a:t>
            </a:r>
            <a:r>
              <a:rPr b="1"/>
              <a:t>10–15 grams/day</a:t>
            </a:r>
            <a:r>
              <a:t>.</a:t>
            </a:r>
          </a:p>
        </p:txBody>
      </p:sp>
    </p:spTree>
  </p:cSld>
  <p:clrMapOvr>
    <a:masterClrMapping/>
  </p:clrMapOvr>
  <p:transition xmlns:p14="http://schemas.microsoft.com/office/powerpoint/2010/main" spd="med" advClick="1"/>
</p:sld>
</file>

<file path=ppt/slides/slide6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91"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692"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693" name="TextBox 6"/>
          <p:cNvSpPr txBox="1"/>
          <p:nvPr/>
        </p:nvSpPr>
        <p:spPr>
          <a:xfrm>
            <a:off x="1300685" y="474002"/>
            <a:ext cx="16812962"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0433FF"/>
                </a:solidFill>
                <a:latin typeface="Poppins"/>
                <a:ea typeface="Poppins"/>
                <a:cs typeface="Poppins"/>
                <a:sym typeface="Poppins"/>
              </a:defRPr>
            </a:lvl1pPr>
          </a:lstStyle>
          <a:p>
            <a:pPr/>
            <a:r>
              <a:t>Fiber Deficiency and Insufficiency: Causes, Symptoms, and Treatment</a:t>
            </a:r>
          </a:p>
        </p:txBody>
      </p:sp>
      <p:sp>
        <p:nvSpPr>
          <p:cNvPr id="694"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695" name="The main purpose of doing and reviewing research is:…"/>
          <p:cNvSpPr txBox="1"/>
          <p:nvPr/>
        </p:nvSpPr>
        <p:spPr>
          <a:xfrm>
            <a:off x="992813" y="3871617"/>
            <a:ext cx="13450626" cy="4358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Unlike vitamins and minerals, fiber’s deficiency rarely produces a classical disease diagnosis—but instead manifests as a </a:t>
            </a:r>
            <a:r>
              <a:rPr b="1"/>
              <a:t>functional disorder pattern</a:t>
            </a:r>
            <a:r>
              <a:t> affecting:</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 Gut motility</a:t>
            </a:r>
            <a:br/>
            <a:r>
              <a:t>• Blood sugar regulation</a:t>
            </a:r>
            <a:br/>
            <a:r>
              <a:t>• Lipid metabolism</a:t>
            </a:r>
            <a:br/>
            <a:r>
              <a:t>• Estrogen clearance</a:t>
            </a:r>
            <a:br/>
            <a:r>
              <a:t>• Inflammatory burden</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69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3" name="Freeform 2"/>
          <p:cNvSpPr/>
          <p:nvPr/>
        </p:nvSpPr>
        <p:spPr>
          <a:xfrm rot="10800000">
            <a:off x="0" y="-393072"/>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15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55" name="TextBox 6"/>
          <p:cNvSpPr txBox="1"/>
          <p:nvPr/>
        </p:nvSpPr>
        <p:spPr>
          <a:xfrm>
            <a:off x="627937" y="312006"/>
            <a:ext cx="17634124" cy="223214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Water Soluble Vitamins -</a:t>
            </a:r>
          </a:p>
          <a:p>
            <a:pPr>
              <a:lnSpc>
                <a:spcPts val="9100"/>
              </a:lnSpc>
              <a:defRPr spc="515" sz="5200">
                <a:solidFill>
                  <a:srgbClr val="FFFFFF"/>
                </a:solidFill>
                <a:latin typeface="Poppins"/>
                <a:ea typeface="Poppins"/>
                <a:cs typeface="Poppins"/>
                <a:sym typeface="Poppins"/>
              </a:defRPr>
            </a:pPr>
            <a:r>
              <a:t>Essential for energy metabolism (ATP production)</a:t>
            </a:r>
          </a:p>
        </p:txBody>
      </p:sp>
      <p:sp>
        <p:nvSpPr>
          <p:cNvPr id="1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157"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58" name="Table 1"/>
          <p:cNvGraphicFramePr/>
          <p:nvPr/>
        </p:nvGraphicFramePr>
        <p:xfrm>
          <a:off x="1840795" y="3568784"/>
          <a:ext cx="15753456" cy="630928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35961"/>
                <a:gridCol w="5946381"/>
                <a:gridCol w="7071112"/>
              </a:tblGrid>
              <a:tr h="651833">
                <a:tc>
                  <a:txBody>
                    <a:bodyPr/>
                    <a:lstStyle/>
                    <a:p>
                      <a:pPr algn="ctr" defTabSz="457200">
                        <a:defRPr sz="1800"/>
                      </a:pPr>
                      <a:r>
                        <a:rPr b="1" sz="31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3100">
                          <a:latin typeface="Times Roman"/>
                          <a:ea typeface="Times Roman"/>
                          <a:cs typeface="Times Roman"/>
                          <a:sym typeface="Times Roman"/>
                        </a:rPr>
                        <a:t>Enzyme Form</a:t>
                      </a:r>
                    </a:p>
                  </a:txBody>
                  <a:tcPr marL="12700" marR="12700" marT="12700" marB="12700" anchor="ctr" anchorCtr="0" horzOverflow="overflow"/>
                </a:tc>
                <a:tc>
                  <a:txBody>
                    <a:bodyPr/>
                    <a:lstStyle/>
                    <a:p>
                      <a:pPr algn="ctr" defTabSz="457200">
                        <a:defRPr sz="1800"/>
                      </a:pPr>
                      <a:r>
                        <a:rPr b="1" sz="3100">
                          <a:latin typeface="Times Roman"/>
                          <a:ea typeface="Times Roman"/>
                          <a:cs typeface="Times Roman"/>
                          <a:sym typeface="Times Roman"/>
                        </a:rPr>
                        <a:t>Pathway</a:t>
                      </a:r>
                    </a:p>
                  </a:txBody>
                  <a:tcPr marL="12700" marR="12700" marT="12700" marB="12700" anchor="ctr" anchorCtr="0" horzOverflow="overflow"/>
                </a:tc>
              </a:tr>
              <a:tr h="1029437">
                <a:tc>
                  <a:txBody>
                    <a:bodyPr/>
                    <a:lstStyle/>
                    <a:p>
                      <a:pPr algn="ctr" defTabSz="457200">
                        <a:defRPr sz="1800"/>
                      </a:pPr>
                      <a:r>
                        <a:rPr b="1" sz="3100">
                          <a:latin typeface="Times Roman"/>
                          <a:ea typeface="Times Roman"/>
                          <a:cs typeface="Times Roman"/>
                          <a:sym typeface="Times Roman"/>
                        </a:rPr>
                        <a:t>B1</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Thiamine pyrophosphate (TPP)</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Pyruvate → Acetyl-CoA (TCA entry)</a:t>
                      </a:r>
                    </a:p>
                  </a:txBody>
                  <a:tcPr marL="12700" marR="12700" marT="12700" marB="12700" anchor="ctr" anchorCtr="0" horzOverflow="overflow"/>
                </a:tc>
              </a:tr>
              <a:tr h="651833">
                <a:tc>
                  <a:txBody>
                    <a:bodyPr/>
                    <a:lstStyle/>
                    <a:p>
                      <a:pPr algn="ctr" defTabSz="457200">
                        <a:defRPr sz="1800"/>
                      </a:pPr>
                      <a:r>
                        <a:rPr b="1" sz="3100">
                          <a:latin typeface="Times Roman"/>
                          <a:ea typeface="Times Roman"/>
                          <a:cs typeface="Times Roman"/>
                          <a:sym typeface="Times Roman"/>
                        </a:rPr>
                        <a:t>B2</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FAD/FMN</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Electron transport chain</a:t>
                      </a:r>
                    </a:p>
                  </a:txBody>
                  <a:tcPr marL="12700" marR="12700" marT="12700" marB="12700" anchor="ctr" anchorCtr="0" horzOverflow="overflow"/>
                </a:tc>
              </a:tr>
              <a:tr h="651833">
                <a:tc>
                  <a:txBody>
                    <a:bodyPr/>
                    <a:lstStyle/>
                    <a:p>
                      <a:pPr algn="ctr" defTabSz="457200">
                        <a:defRPr sz="1800"/>
                      </a:pPr>
                      <a:r>
                        <a:rPr b="1" sz="3100">
                          <a:latin typeface="Times Roman"/>
                          <a:ea typeface="Times Roman"/>
                          <a:cs typeface="Times Roman"/>
                          <a:sym typeface="Times Roman"/>
                        </a:rPr>
                        <a:t>B3</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NAD/NADP</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Glycolysis, TCA cycle, ETC</a:t>
                      </a:r>
                    </a:p>
                  </a:txBody>
                  <a:tcPr marL="12700" marR="12700" marT="12700" marB="12700" anchor="ctr" anchorCtr="0" horzOverflow="overflow"/>
                </a:tc>
              </a:tr>
              <a:tr h="651833">
                <a:tc>
                  <a:txBody>
                    <a:bodyPr/>
                    <a:lstStyle/>
                    <a:p>
                      <a:pPr algn="ctr" defTabSz="457200">
                        <a:defRPr sz="1800"/>
                      </a:pPr>
                      <a:r>
                        <a:rPr b="1" sz="3100">
                          <a:latin typeface="Times Roman"/>
                          <a:ea typeface="Times Roman"/>
                          <a:cs typeface="Times Roman"/>
                          <a:sym typeface="Times Roman"/>
                        </a:rPr>
                        <a:t>B5</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Coenzyme A</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Fatty acid oxidation &amp; synthesis</a:t>
                      </a:r>
                    </a:p>
                  </a:txBody>
                  <a:tcPr marL="12700" marR="12700" marT="12700" marB="12700" anchor="ctr" anchorCtr="0" horzOverflow="overflow"/>
                </a:tc>
              </a:tr>
              <a:tr h="651833">
                <a:tc>
                  <a:txBody>
                    <a:bodyPr/>
                    <a:lstStyle/>
                    <a:p>
                      <a:pPr algn="ctr" defTabSz="457200">
                        <a:defRPr sz="1800"/>
                      </a:pPr>
                      <a:r>
                        <a:rPr b="1" sz="3100">
                          <a:latin typeface="Times Roman"/>
                          <a:ea typeface="Times Roman"/>
                          <a:cs typeface="Times Roman"/>
                          <a:sym typeface="Times Roman"/>
                        </a:rPr>
                        <a:t>B6</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Pyridoxal-5-P</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Amino acid transamination</a:t>
                      </a:r>
                    </a:p>
                  </a:txBody>
                  <a:tcPr marL="12700" marR="12700" marT="12700" marB="12700" anchor="ctr" anchorCtr="0" horzOverflow="overflow"/>
                </a:tc>
              </a:tr>
              <a:tr h="1010341">
                <a:tc>
                  <a:txBody>
                    <a:bodyPr/>
                    <a:lstStyle/>
                    <a:p>
                      <a:pPr algn="ctr" defTabSz="457200">
                        <a:defRPr sz="1800"/>
                      </a:pPr>
                      <a:r>
                        <a:rPr b="1" sz="3100">
                          <a:latin typeface="Times Roman"/>
                          <a:ea typeface="Times Roman"/>
                          <a:cs typeface="Times Roman"/>
                          <a:sym typeface="Times Roman"/>
                        </a:rPr>
                        <a:t>Biotin (B7)</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Carboxylation enzyme cofactor</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Gluconeogenesis</a:t>
                      </a:r>
                    </a:p>
                  </a:txBody>
                  <a:tcPr marL="12700" marR="12700" marT="12700" marB="12700" anchor="ctr" anchorCtr="0" horzOverflow="overflow"/>
                </a:tc>
              </a:tr>
              <a:tr h="1010341">
                <a:tc>
                  <a:txBody>
                    <a:bodyPr/>
                    <a:lstStyle/>
                    <a:p>
                      <a:pPr algn="ctr" defTabSz="457200">
                        <a:defRPr sz="1800"/>
                      </a:pPr>
                      <a:r>
                        <a:rPr b="1" sz="3100">
                          <a:latin typeface="Times Roman"/>
                          <a:ea typeface="Times Roman"/>
                          <a:cs typeface="Times Roman"/>
                          <a:sym typeface="Times Roman"/>
                        </a:rPr>
                        <a:t>Folate &amp; B12</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Methylation cofactors</a:t>
                      </a:r>
                    </a:p>
                  </a:txBody>
                  <a:tcPr marL="12700" marR="12700" marT="12700" marB="12700" anchor="ctr" anchorCtr="0" horzOverflow="overflow"/>
                </a:tc>
                <a:tc>
                  <a:txBody>
                    <a:bodyPr/>
                    <a:lstStyle/>
                    <a:p>
                      <a:pPr algn="ctr" defTabSz="457200">
                        <a:defRPr sz="1800"/>
                      </a:pPr>
                      <a:r>
                        <a:rPr sz="3100">
                          <a:latin typeface="Times Roman"/>
                          <a:ea typeface="Times Roman"/>
                          <a:cs typeface="Times Roman"/>
                          <a:sym typeface="Times Roman"/>
                        </a:rPr>
                        <a:t>DNA synthesis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0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70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02" name="TextBox 6"/>
          <p:cNvSpPr txBox="1"/>
          <p:nvPr/>
        </p:nvSpPr>
        <p:spPr>
          <a:xfrm>
            <a:off x="1202009"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Fiber Deficiency vs. Insufficiency</a:t>
            </a:r>
          </a:p>
        </p:txBody>
      </p:sp>
      <p:sp>
        <p:nvSpPr>
          <p:cNvPr id="70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704" name="The main purpose of doing and reviewing research is:…"/>
          <p:cNvSpPr txBox="1"/>
          <p:nvPr/>
        </p:nvSpPr>
        <p:spPr>
          <a:xfrm>
            <a:off x="3336373" y="3927540"/>
            <a:ext cx="3998713" cy="5298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DEFICIENCY</a:t>
            </a:r>
          </a:p>
          <a:p>
            <a:pPr defTabSz="457200">
              <a:spcBef>
                <a:spcPts val="1200"/>
              </a:spcBef>
              <a:defRPr sz="2800">
                <a:latin typeface="Times Roman"/>
                <a:ea typeface="Times Roman"/>
                <a:cs typeface="Times Roman"/>
                <a:sym typeface="Times Roman"/>
              </a:defRPr>
            </a:pPr>
            <a:r>
              <a:t>Occurs when fiber intake is </a:t>
            </a:r>
            <a:r>
              <a:rPr b="1"/>
              <a:t>extremely low</a:t>
            </a:r>
            <a:r>
              <a:t> (&lt;10g/day).</a:t>
            </a:r>
          </a:p>
          <a:p>
            <a:pPr defTabSz="457200">
              <a:spcBef>
                <a:spcPts val="1200"/>
              </a:spcBef>
              <a:defRPr sz="2800">
                <a:latin typeface="Times Roman"/>
                <a:ea typeface="Times Roman"/>
                <a:cs typeface="Times Roman"/>
                <a:sym typeface="Times Roman"/>
              </a:defRPr>
            </a:pPr>
            <a:r>
              <a:t>Clinical consequences:</a:t>
            </a:r>
          </a:p>
          <a:p>
            <a:pPr defTabSz="457200">
              <a:spcBef>
                <a:spcPts val="1200"/>
              </a:spcBef>
              <a:defRPr sz="2800">
                <a:latin typeface="Times Roman"/>
                <a:ea typeface="Times Roman"/>
                <a:cs typeface="Times Roman"/>
                <a:sym typeface="Times Roman"/>
              </a:defRPr>
            </a:pPr>
            <a:r>
              <a:t>• Severe constipation</a:t>
            </a:r>
            <a:br/>
            <a:r>
              <a:t>• Diverticulosis</a:t>
            </a:r>
            <a:br/>
            <a:r>
              <a:t>• Increased colon cancer risk</a:t>
            </a:r>
            <a:br/>
            <a:r>
              <a:t>• Marked microbiome depletion</a:t>
            </a:r>
          </a:p>
        </p:txBody>
      </p:sp>
      <p:sp>
        <p:nvSpPr>
          <p:cNvPr id="70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06" name="The main purpose of doing and reviewing research is:…"/>
          <p:cNvSpPr txBox="1"/>
          <p:nvPr/>
        </p:nvSpPr>
        <p:spPr>
          <a:xfrm>
            <a:off x="10001915" y="3945623"/>
            <a:ext cx="7428098" cy="679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800">
                <a:latin typeface="Times Roman"/>
                <a:ea typeface="Times Roman"/>
                <a:cs typeface="Times Roman"/>
                <a:sym typeface="Times Roman"/>
              </a:defRPr>
            </a:pPr>
            <a:r>
              <a:t>INSUFFICIENCY</a:t>
            </a:r>
          </a:p>
          <a:p>
            <a:pPr defTabSz="457200">
              <a:spcBef>
                <a:spcPts val="1200"/>
              </a:spcBef>
              <a:defRPr sz="2800">
                <a:latin typeface="Times Roman"/>
                <a:ea typeface="Times Roman"/>
                <a:cs typeface="Times Roman"/>
                <a:sym typeface="Times Roman"/>
              </a:defRPr>
            </a:pPr>
            <a:r>
              <a:t>Most prevalent condition (average intake = 10–15g/day vs recommended 25–38g).</a:t>
            </a:r>
          </a:p>
          <a:p>
            <a:pPr defTabSz="457200">
              <a:spcBef>
                <a:spcPts val="1200"/>
              </a:spcBef>
              <a:defRPr sz="2800">
                <a:latin typeface="Times Roman"/>
                <a:ea typeface="Times Roman"/>
                <a:cs typeface="Times Roman"/>
                <a:sym typeface="Times Roman"/>
              </a:defRPr>
            </a:pPr>
            <a:r>
              <a:t>Represents ongoing inadequate intake that </a:t>
            </a:r>
            <a:r>
              <a:rPr b="1"/>
              <a:t>does not yet cause obvious pathology.</a:t>
            </a:r>
          </a:p>
          <a:p>
            <a:pPr defTabSz="457200">
              <a:spcBef>
                <a:spcPts val="1200"/>
              </a:spcBef>
              <a:defRPr sz="2800">
                <a:latin typeface="Times Roman"/>
                <a:ea typeface="Times Roman"/>
                <a:cs typeface="Times Roman"/>
                <a:sym typeface="Times Roman"/>
              </a:defRPr>
            </a:pPr>
            <a:r>
              <a:t>Symptoms are subtle and chronic:</a:t>
            </a:r>
          </a:p>
          <a:p>
            <a:pPr defTabSz="457200">
              <a:spcBef>
                <a:spcPts val="1200"/>
              </a:spcBef>
              <a:defRPr sz="2800">
                <a:latin typeface="Times Roman"/>
                <a:ea typeface="Times Roman"/>
                <a:cs typeface="Times Roman"/>
                <a:sym typeface="Times Roman"/>
              </a:defRPr>
            </a:pPr>
            <a:r>
              <a:t>• Bloating</a:t>
            </a:r>
            <a:br/>
            <a:r>
              <a:t>• Blood sugar swings</a:t>
            </a:r>
            <a:br/>
            <a:r>
              <a:t>• Fatigue</a:t>
            </a:r>
            <a:br/>
            <a:r>
              <a:t>• Hormonal imbalance</a:t>
            </a:r>
            <a:br/>
            <a:r>
              <a:t>• Weight dysregulation</a:t>
            </a: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71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12" name="TextBox 6"/>
          <p:cNvSpPr txBox="1"/>
          <p:nvPr/>
        </p:nvSpPr>
        <p:spPr>
          <a:xfrm>
            <a:off x="1202009"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Causes of Fiber Deficiency</a:t>
            </a:r>
          </a:p>
        </p:txBody>
      </p:sp>
      <p:sp>
        <p:nvSpPr>
          <p:cNvPr id="71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714" name="The main purpose of doing and reviewing research is:…"/>
          <p:cNvSpPr txBox="1"/>
          <p:nvPr/>
        </p:nvSpPr>
        <p:spPr>
          <a:xfrm>
            <a:off x="1140825" y="4026215"/>
            <a:ext cx="3601312" cy="4015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Processed Food Diet</a:t>
            </a:r>
          </a:p>
          <a:p>
            <a:pPr defTabSz="457200">
              <a:spcBef>
                <a:spcPts val="1200"/>
              </a:spcBef>
              <a:defRPr sz="2400">
                <a:latin typeface="Times Roman"/>
                <a:ea typeface="Times Roman"/>
                <a:cs typeface="Times Roman"/>
                <a:sym typeface="Times Roman"/>
              </a:defRPr>
            </a:pPr>
            <a:r>
              <a:t>The modern diet is dominated by:</a:t>
            </a:r>
          </a:p>
          <a:p>
            <a:pPr defTabSz="457200">
              <a:spcBef>
                <a:spcPts val="1200"/>
              </a:spcBef>
              <a:defRPr sz="2400">
                <a:latin typeface="Times Roman"/>
                <a:ea typeface="Times Roman"/>
                <a:cs typeface="Times Roman"/>
                <a:sym typeface="Times Roman"/>
              </a:defRPr>
            </a:pPr>
            <a:r>
              <a:t>• Refined grains</a:t>
            </a:r>
            <a:br/>
            <a:r>
              <a:t>• Processed meats</a:t>
            </a:r>
            <a:br/>
            <a:r>
              <a:t>• Added sugars</a:t>
            </a: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Fiber is stripped from foods</a:t>
            </a:r>
          </a:p>
        </p:txBody>
      </p:sp>
      <p:sp>
        <p:nvSpPr>
          <p:cNvPr id="71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16" name="The main purpose of doing and reviewing research is:…"/>
          <p:cNvSpPr txBox="1"/>
          <p:nvPr/>
        </p:nvSpPr>
        <p:spPr>
          <a:xfrm>
            <a:off x="5250674" y="3980532"/>
            <a:ext cx="3601309"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Limited Produce Intake</a:t>
            </a:r>
          </a:p>
          <a:p>
            <a:pPr defTabSz="457200">
              <a:spcBef>
                <a:spcPts val="1200"/>
              </a:spcBef>
              <a:defRPr sz="2400">
                <a:latin typeface="Times Roman"/>
                <a:ea typeface="Times Roman"/>
                <a:cs typeface="Times Roman"/>
                <a:sym typeface="Times Roman"/>
              </a:defRPr>
            </a:pPr>
            <a:r>
              <a:t>Low consumption of:</a:t>
            </a:r>
          </a:p>
          <a:p>
            <a:pPr defTabSz="457200">
              <a:spcBef>
                <a:spcPts val="1200"/>
              </a:spcBef>
              <a:defRPr sz="2400">
                <a:latin typeface="Times Roman"/>
                <a:ea typeface="Times Roman"/>
                <a:cs typeface="Times Roman"/>
                <a:sym typeface="Times Roman"/>
              </a:defRPr>
            </a:pPr>
            <a:r>
              <a:t>• Vegetables</a:t>
            </a:r>
            <a:br/>
            <a:r>
              <a:t>• Fruits</a:t>
            </a:r>
            <a:br/>
            <a:r>
              <a:t>• Legumes</a:t>
            </a:r>
          </a:p>
        </p:txBody>
      </p:sp>
      <p:sp>
        <p:nvSpPr>
          <p:cNvPr id="717" name="The main purpose of doing and reviewing research is:…"/>
          <p:cNvSpPr txBox="1"/>
          <p:nvPr/>
        </p:nvSpPr>
        <p:spPr>
          <a:xfrm>
            <a:off x="9360520" y="4029869"/>
            <a:ext cx="3386128" cy="334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Low-Carb or Ketogenic Diets</a:t>
            </a:r>
          </a:p>
          <a:p>
            <a:pPr defTabSz="457200">
              <a:spcBef>
                <a:spcPts val="1200"/>
              </a:spcBef>
              <a:defRPr sz="2400">
                <a:latin typeface="Times Roman"/>
                <a:ea typeface="Times Roman"/>
                <a:cs typeface="Times Roman"/>
                <a:sym typeface="Times Roman"/>
              </a:defRPr>
            </a:pPr>
            <a:r>
              <a:t>Extreme dietary carbohydrate restriction commonly removes:</a:t>
            </a:r>
          </a:p>
          <a:p>
            <a:pPr defTabSz="457200">
              <a:spcBef>
                <a:spcPts val="1200"/>
              </a:spcBef>
              <a:defRPr sz="2400">
                <a:latin typeface="Times Roman"/>
                <a:ea typeface="Times Roman"/>
                <a:cs typeface="Times Roman"/>
                <a:sym typeface="Times Roman"/>
              </a:defRPr>
            </a:pPr>
            <a:r>
              <a:t>• Grains</a:t>
            </a:r>
            <a:br/>
            <a:r>
              <a:t>• Beans</a:t>
            </a:r>
            <a:br/>
            <a:r>
              <a:t>• Fruits</a:t>
            </a:r>
          </a:p>
        </p:txBody>
      </p:sp>
      <p:sp>
        <p:nvSpPr>
          <p:cNvPr id="718" name="The main purpose of doing and reviewing research is:…"/>
          <p:cNvSpPr txBox="1"/>
          <p:nvPr/>
        </p:nvSpPr>
        <p:spPr>
          <a:xfrm>
            <a:off x="13420368" y="4029869"/>
            <a:ext cx="3386130" cy="4413803"/>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GI Motility Disorders</a:t>
            </a:r>
          </a:p>
          <a:p>
            <a:pPr defTabSz="457200">
              <a:spcBef>
                <a:spcPts val="1200"/>
              </a:spcBef>
              <a:defRPr sz="2400">
                <a:latin typeface="Times Roman"/>
                <a:ea typeface="Times Roman"/>
                <a:cs typeface="Times Roman"/>
                <a:sym typeface="Times Roman"/>
              </a:defRPr>
            </a:pPr>
            <a:r>
              <a:t>Discomfort leads to voluntary avoidance:</a:t>
            </a:r>
          </a:p>
          <a:p>
            <a:pPr defTabSz="457200">
              <a:spcBef>
                <a:spcPts val="1200"/>
              </a:spcBef>
              <a:defRPr sz="2400">
                <a:latin typeface="Times Roman"/>
                <a:ea typeface="Times Roman"/>
                <a:cs typeface="Times Roman"/>
                <a:sym typeface="Times Roman"/>
              </a:defRPr>
            </a:pPr>
            <a:r>
              <a:t>• IBS</a:t>
            </a:r>
            <a:br/>
            <a:r>
              <a:t>• Chronic bloating</a:t>
            </a:r>
          </a:p>
          <a:p>
            <a:pPr defTabSz="457200">
              <a:spcBef>
                <a:spcPts val="1200"/>
              </a:spcBef>
              <a:defRPr sz="2400">
                <a:latin typeface="Times Roman"/>
                <a:ea typeface="Times Roman"/>
                <a:cs typeface="Times Roman"/>
                <a:sym typeface="Times Roman"/>
              </a:defRPr>
            </a:pPr>
            <a:r>
              <a:t>Low intake perpetuates symptoms → fiber → reduced microbiome → worsened IBS</a:t>
            </a:r>
          </a:p>
        </p:txBody>
      </p:sp>
    </p:spTree>
  </p:cSld>
  <p:clrMapOvr>
    <a:masterClrMapping/>
  </p:clrMapOvr>
  <p:transition xmlns:p14="http://schemas.microsoft.com/office/powerpoint/2010/main" spd="med" advClick="1"/>
</p:sld>
</file>

<file path=ppt/slides/slide7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2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72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24" name="TextBox 6"/>
          <p:cNvSpPr txBox="1"/>
          <p:nvPr/>
        </p:nvSpPr>
        <p:spPr>
          <a:xfrm>
            <a:off x="1177340" y="485685"/>
            <a:ext cx="16812962" cy="22847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Mechansim — How Fiber Insufficinency Harms Health</a:t>
            </a:r>
          </a:p>
        </p:txBody>
      </p:sp>
      <p:sp>
        <p:nvSpPr>
          <p:cNvPr id="72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26" name="The main purpose of doing and reviewing research is:…"/>
          <p:cNvSpPr txBox="1"/>
          <p:nvPr/>
        </p:nvSpPr>
        <p:spPr>
          <a:xfrm>
            <a:off x="1140825" y="4026215"/>
            <a:ext cx="3601312"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Impaired “GI Detoxification”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Fiber binds:</a:t>
            </a:r>
          </a:p>
          <a:p>
            <a:pPr defTabSz="457200">
              <a:spcBef>
                <a:spcPts val="1200"/>
              </a:spcBef>
              <a:defRPr sz="2400">
                <a:latin typeface="Times Roman"/>
                <a:ea typeface="Times Roman"/>
                <a:cs typeface="Times Roman"/>
                <a:sym typeface="Times Roman"/>
              </a:defRPr>
            </a:pPr>
            <a:r>
              <a:t>• Cholesterol-laden bile acids</a:t>
            </a:r>
            <a:br/>
            <a:r>
              <a:t>• Environmental toxins</a:t>
            </a:r>
            <a:br/>
            <a:r>
              <a:t>• Excess estrogen metabolites</a:t>
            </a:r>
          </a:p>
          <a:p>
            <a:pPr defTabSz="457200">
              <a:spcBef>
                <a:spcPts val="1200"/>
              </a:spcBef>
              <a:defRPr sz="2400">
                <a:latin typeface="Times Roman"/>
                <a:ea typeface="Times Roman"/>
                <a:cs typeface="Times Roman"/>
                <a:sym typeface="Times Roman"/>
              </a:defRPr>
            </a:pPr>
            <a:r>
              <a:t>Deficiency causes:</a:t>
            </a:r>
          </a:p>
          <a:p>
            <a:pPr defTabSz="457200">
              <a:spcBef>
                <a:spcPts val="1200"/>
              </a:spcBef>
              <a:defRPr sz="2400">
                <a:latin typeface="Times Roman"/>
                <a:ea typeface="Times Roman"/>
                <a:cs typeface="Times Roman"/>
                <a:sym typeface="Times Roman"/>
              </a:defRPr>
            </a:pPr>
            <a:r>
              <a:t>➡ Recirculation of toxins</a:t>
            </a:r>
            <a:br/>
            <a:r>
              <a:t>➡ Hormone imbalance</a:t>
            </a:r>
          </a:p>
        </p:txBody>
      </p:sp>
      <p:sp>
        <p:nvSpPr>
          <p:cNvPr id="72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28" name="The main purpose of doing and reviewing research is:…"/>
          <p:cNvSpPr txBox="1"/>
          <p:nvPr/>
        </p:nvSpPr>
        <p:spPr>
          <a:xfrm>
            <a:off x="5250674" y="3980531"/>
            <a:ext cx="3601309" cy="5120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Microbiome Collapse</a:t>
            </a:r>
          </a:p>
          <a:p>
            <a:pPr defTabSz="457200">
              <a:spcBef>
                <a:spcPts val="1200"/>
              </a:spcBef>
              <a:defRPr sz="2400">
                <a:latin typeface="Times Roman"/>
                <a:ea typeface="Times Roman"/>
                <a:cs typeface="Times Roman"/>
                <a:sym typeface="Times Roman"/>
              </a:defRPr>
            </a:pPr>
            <a:r>
              <a:t>Lack of fermentable fiber means:</a:t>
            </a:r>
          </a:p>
          <a:p>
            <a:pPr defTabSz="457200">
              <a:spcBef>
                <a:spcPts val="1200"/>
              </a:spcBef>
              <a:defRPr sz="2400">
                <a:latin typeface="Times Roman"/>
                <a:ea typeface="Times Roman"/>
                <a:cs typeface="Times Roman"/>
                <a:sym typeface="Times Roman"/>
              </a:defRPr>
            </a:pPr>
            <a:r>
              <a:t>• Reduced SCFA production</a:t>
            </a:r>
            <a:br/>
            <a:r>
              <a:t>• Thinner gut barrier</a:t>
            </a:r>
            <a:br/>
            <a:r>
              <a:t>• Increased endotoxin absorption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Chronic inflammation</a:t>
            </a:r>
            <a:br/>
            <a:r>
              <a:t>➡ Insulin resistance</a:t>
            </a:r>
            <a:br/>
            <a:r>
              <a:t>➡ Autoimmune priming</a:t>
            </a:r>
          </a:p>
        </p:txBody>
      </p:sp>
      <p:sp>
        <p:nvSpPr>
          <p:cNvPr id="729" name="The main purpose of doing and reviewing research is:…"/>
          <p:cNvSpPr txBox="1"/>
          <p:nvPr/>
        </p:nvSpPr>
        <p:spPr>
          <a:xfrm>
            <a:off x="9360520" y="4029869"/>
            <a:ext cx="3386128" cy="438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Glycemic Instability</a:t>
            </a:r>
          </a:p>
          <a:p>
            <a:pPr defTabSz="457200">
              <a:spcBef>
                <a:spcPts val="1200"/>
              </a:spcBef>
              <a:defRPr sz="2400">
                <a:latin typeface="Times Roman"/>
                <a:ea typeface="Times Roman"/>
                <a:cs typeface="Times Roman"/>
                <a:sym typeface="Times Roman"/>
              </a:defRPr>
            </a:pPr>
            <a:r>
              <a:t>Without soluble fiber gel:</a:t>
            </a:r>
          </a:p>
          <a:p>
            <a:pPr defTabSz="457200">
              <a:spcBef>
                <a:spcPts val="1200"/>
              </a:spcBef>
              <a:defRPr sz="2400">
                <a:latin typeface="Times Roman"/>
                <a:ea typeface="Times Roman"/>
                <a:cs typeface="Times Roman"/>
                <a:sym typeface="Times Roman"/>
              </a:defRPr>
            </a:pPr>
            <a:r>
              <a:t>• Glucose absorption is rapid</a:t>
            </a:r>
            <a:br/>
            <a:r>
              <a:t>• Insulin spikes escalate</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Energy crashes</a:t>
            </a:r>
            <a:br/>
            <a:r>
              <a:t>➡ Carb cravings</a:t>
            </a:r>
            <a:br/>
            <a:r>
              <a:t>➡ Weight gain</a:t>
            </a:r>
          </a:p>
        </p:txBody>
      </p:sp>
      <p:sp>
        <p:nvSpPr>
          <p:cNvPr id="730" name="The main purpose of doing and reviewing research is:…"/>
          <p:cNvSpPr txBox="1"/>
          <p:nvPr/>
        </p:nvSpPr>
        <p:spPr>
          <a:xfrm>
            <a:off x="13420368" y="4029869"/>
            <a:ext cx="3386131" cy="4917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Transit Time Slowing</a:t>
            </a:r>
          </a:p>
          <a:p>
            <a:pPr defTabSz="457200">
              <a:spcBef>
                <a:spcPts val="1200"/>
              </a:spcBef>
              <a:defRPr sz="2400">
                <a:latin typeface="Times Roman"/>
                <a:ea typeface="Times Roman"/>
                <a:cs typeface="Times Roman"/>
                <a:sym typeface="Times Roman"/>
              </a:defRPr>
            </a:pPr>
            <a:r>
              <a:t>Low bulk:</a:t>
            </a:r>
          </a:p>
          <a:p>
            <a:pPr defTabSz="457200">
              <a:spcBef>
                <a:spcPts val="1200"/>
              </a:spcBef>
              <a:defRPr sz="2400">
                <a:latin typeface="Times Roman"/>
                <a:ea typeface="Times Roman"/>
                <a:cs typeface="Times Roman"/>
                <a:sym typeface="Times Roman"/>
              </a:defRPr>
            </a:pPr>
            <a:r>
              <a:t>• Increases stool retention</a:t>
            </a:r>
            <a:br/>
            <a:r>
              <a:t>• Prolongs contact between toxins &amp; bowel wall</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Constipation</a:t>
            </a:r>
            <a:br/>
            <a:r>
              <a:t>➡ Colonic inflammation</a:t>
            </a:r>
          </a:p>
          <a:p>
            <a:pPr defTabSz="457200">
              <a:defRPr sz="1200">
                <a:solidFill>
                  <a:srgbClr val="808080"/>
                </a:solidFill>
                <a:latin typeface="Times Roman"/>
                <a:ea typeface="Times Roman"/>
                <a:cs typeface="Times Roman"/>
                <a:sym typeface="Times Roman"/>
              </a:defRPr>
            </a:pPr>
          </a:p>
          <a:p>
            <a:pPr defTabSz="457200">
              <a:defRPr sz="1200">
                <a:solidFill>
                  <a:srgbClr val="808080"/>
                </a:solidFill>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7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2" name="Freeform 2"/>
          <p:cNvSpPr/>
          <p:nvPr/>
        </p:nvSpPr>
        <p:spPr>
          <a:xfrm rot="10800000">
            <a:off x="222019" y="-537267"/>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73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34" name="TextBox 6"/>
          <p:cNvSpPr txBox="1"/>
          <p:nvPr/>
        </p:nvSpPr>
        <p:spPr>
          <a:xfrm>
            <a:off x="1374692"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Low Fiber Health Outcomes</a:t>
            </a:r>
          </a:p>
        </p:txBody>
      </p:sp>
      <p:sp>
        <p:nvSpPr>
          <p:cNvPr id="73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3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737" name="Table 1"/>
          <p:cNvGraphicFramePr/>
          <p:nvPr/>
        </p:nvGraphicFramePr>
        <p:xfrm>
          <a:off x="2150547" y="3704535"/>
          <a:ext cx="14593783" cy="600839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647388"/>
                <a:gridCol w="8946393"/>
              </a:tblGrid>
              <a:tr h="1311692">
                <a:tc>
                  <a:txBody>
                    <a:bodyPr/>
                    <a:lstStyle/>
                    <a:p>
                      <a:pPr algn="ctr" defTabSz="457200">
                        <a:defRPr sz="1800"/>
                      </a:pPr>
                      <a:r>
                        <a:rPr b="1" sz="2800">
                          <a:latin typeface="Times Roman"/>
                          <a:ea typeface="Times Roman"/>
                          <a:cs typeface="Times Roman"/>
                          <a:sym typeface="Times Roman"/>
                        </a:rPr>
                        <a:t>Deficit Mechanism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Resulting Condition</a:t>
                      </a:r>
                    </a:p>
                  </a:txBody>
                  <a:tcPr marL="12700" marR="12700" marT="12700" marB="12700" anchor="ctr" anchorCtr="0" horzOverflow="overflow"/>
                </a:tc>
              </a:tr>
              <a:tr h="1311692">
                <a:tc>
                  <a:txBody>
                    <a:bodyPr/>
                    <a:lstStyle/>
                    <a:p>
                      <a:pPr algn="ctr" defTabSz="457200">
                        <a:defRPr sz="1800"/>
                      </a:pPr>
                      <a:r>
                        <a:rPr sz="2800">
                          <a:latin typeface="Times Roman"/>
                          <a:ea typeface="Times Roman"/>
                          <a:cs typeface="Times Roman"/>
                          <a:sym typeface="Times Roman"/>
                        </a:rPr>
                        <a:t>Reduced SCFAs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Leaky gut, immune dysfunction</a:t>
                      </a:r>
                    </a:p>
                  </a:txBody>
                  <a:tcPr marL="12700" marR="12700" marT="12700" marB="12700" anchor="ctr" anchorCtr="0" horzOverflow="overflow"/>
                </a:tc>
              </a:tr>
              <a:tr h="846253">
                <a:tc>
                  <a:txBody>
                    <a:bodyPr/>
                    <a:lstStyle/>
                    <a:p>
                      <a:pPr algn="ctr" defTabSz="457200">
                        <a:defRPr sz="1800"/>
                      </a:pPr>
                      <a:r>
                        <a:rPr sz="2800">
                          <a:latin typeface="Times Roman"/>
                          <a:ea typeface="Times Roman"/>
                          <a:cs typeface="Times Roman"/>
                          <a:sym typeface="Times Roman"/>
                        </a:rPr>
                        <a:t>Poor bile binding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Estrogen dominance</a:t>
                      </a:r>
                    </a:p>
                  </a:txBody>
                  <a:tcPr marL="12700" marR="12700" marT="12700" marB="12700" anchor="ctr" anchorCtr="0" horzOverflow="overflow"/>
                </a:tc>
              </a:tr>
              <a:tr h="846253">
                <a:tc>
                  <a:txBody>
                    <a:bodyPr/>
                    <a:lstStyle/>
                    <a:p>
                      <a:pPr algn="ctr" defTabSz="457200">
                        <a:defRPr sz="1800"/>
                      </a:pPr>
                      <a:r>
                        <a:rPr sz="2800">
                          <a:latin typeface="Times Roman"/>
                          <a:ea typeface="Times Roman"/>
                          <a:cs typeface="Times Roman"/>
                          <a:sym typeface="Times Roman"/>
                        </a:rPr>
                        <a:t>Toxin recirculation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Increased oxidative stress</a:t>
                      </a:r>
                    </a:p>
                  </a:txBody>
                  <a:tcPr marL="12700" marR="12700" marT="12700" marB="12700" anchor="ctr" anchorCtr="0" horzOverflow="overflow"/>
                </a:tc>
              </a:tr>
              <a:tr h="846253">
                <a:tc>
                  <a:txBody>
                    <a:bodyPr/>
                    <a:lstStyle/>
                    <a:p>
                      <a:pPr algn="ctr" defTabSz="457200">
                        <a:defRPr sz="1800"/>
                      </a:pPr>
                      <a:r>
                        <a:rPr sz="2800">
                          <a:latin typeface="Times Roman"/>
                          <a:ea typeface="Times Roman"/>
                          <a:cs typeface="Times Roman"/>
                          <a:sym typeface="Times Roman"/>
                        </a:rPr>
                        <a:t>Glucose spikes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Insulin resistance</a:t>
                      </a:r>
                    </a:p>
                  </a:txBody>
                  <a:tcPr marL="12700" marR="12700" marT="12700" marB="12700" anchor="ctr" anchorCtr="0" horzOverflow="overflow"/>
                </a:tc>
              </a:tr>
              <a:tr h="846253">
                <a:tc>
                  <a:txBody>
                    <a:bodyPr/>
                    <a:lstStyle/>
                    <a:p>
                      <a:pPr algn="ctr" defTabSz="457200">
                        <a:defRPr sz="1800"/>
                      </a:pPr>
                      <a:r>
                        <a:rPr sz="2800">
                          <a:latin typeface="Times Roman"/>
                          <a:ea typeface="Times Roman"/>
                          <a:cs typeface="Times Roman"/>
                          <a:sym typeface="Times Roman"/>
                        </a:rPr>
                        <a:t>Slowed motility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Constipation, diverticulosis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39" name="Freeform 2"/>
          <p:cNvSpPr/>
          <p:nvPr/>
        </p:nvSpPr>
        <p:spPr>
          <a:xfrm rot="10800000">
            <a:off x="222019" y="-537267"/>
            <a:ext cx="18288004" cy="10287005"/>
          </a:xfrm>
          <a:prstGeom prst="rect">
            <a:avLst/>
          </a:prstGeom>
          <a:blipFill>
            <a:blip r:embed="rId2"/>
            <a:stretch>
              <a:fillRect/>
            </a:stretch>
          </a:blipFill>
          <a:ln w="12700">
            <a:miter lim="400000"/>
          </a:ln>
        </p:spPr>
        <p:txBody>
          <a:bodyPr lIns="45718" tIns="45718" rIns="45718" bIns="45718"/>
          <a:lstStyle/>
          <a:p>
            <a:pPr/>
          </a:p>
        </p:txBody>
      </p:sp>
      <p:sp>
        <p:nvSpPr>
          <p:cNvPr id="74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41" name="TextBox 6"/>
          <p:cNvSpPr txBox="1"/>
          <p:nvPr/>
        </p:nvSpPr>
        <p:spPr>
          <a:xfrm>
            <a:off x="1374692"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Health Status of Low Fiber</a:t>
            </a:r>
          </a:p>
        </p:txBody>
      </p:sp>
      <p:sp>
        <p:nvSpPr>
          <p:cNvPr id="74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4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44" name="Low fiber intake creates:…"/>
          <p:cNvSpPr txBox="1"/>
          <p:nvPr/>
        </p:nvSpPr>
        <p:spPr>
          <a:xfrm>
            <a:off x="2365822" y="3903981"/>
            <a:ext cx="9050916" cy="4384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Low fiber intake creates:</a:t>
            </a:r>
          </a:p>
          <a:p>
            <a:pPr marL="240631" indent="-240631" defTabSz="457200">
              <a:spcBef>
                <a:spcPts val="1200"/>
              </a:spcBef>
              <a:buSzPct val="100000"/>
              <a:buChar char="•"/>
              <a:defRPr sz="2400">
                <a:latin typeface="Times Roman"/>
                <a:ea typeface="Times Roman"/>
                <a:cs typeface="Times Roman"/>
                <a:sym typeface="Times Roman"/>
              </a:defRPr>
            </a:pPr>
            <a:r>
              <a:t>Increased oxidative load</a:t>
            </a:r>
            <a:br/>
            <a:r>
              <a:t>• Chronic inflammatory signaling</a:t>
            </a:r>
            <a:br/>
            <a:r>
              <a:t>• Poor toxin elimination</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Over time, risk escalates for:</a:t>
            </a:r>
          </a:p>
          <a:p>
            <a:pPr defTabSz="457200">
              <a:spcBef>
                <a:spcPts val="1200"/>
              </a:spcBef>
              <a:defRPr sz="2400">
                <a:latin typeface="Times Roman"/>
                <a:ea typeface="Times Roman"/>
                <a:cs typeface="Times Roman"/>
                <a:sym typeface="Times Roman"/>
              </a:defRPr>
            </a:pPr>
            <a:r>
              <a:t>• Colon cancer</a:t>
            </a:r>
            <a:br/>
            <a:r>
              <a:t>• Metabolic syndrome</a:t>
            </a:r>
            <a:br/>
            <a:r>
              <a:t>• Hormone imbalance disorders</a:t>
            </a:r>
            <a:br/>
            <a:r>
              <a:t>• Cardiovascular disease</a:t>
            </a:r>
          </a:p>
        </p:txBody>
      </p:sp>
    </p:spTree>
  </p:cSld>
  <p:clrMapOvr>
    <a:masterClrMapping/>
  </p:clrMapOvr>
  <p:transition xmlns:p14="http://schemas.microsoft.com/office/powerpoint/2010/main" spd="med" advClick="1"/>
</p:sld>
</file>

<file path=ppt/slides/slide7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7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48" name="TextBox 6"/>
          <p:cNvSpPr txBox="1"/>
          <p:nvPr/>
        </p:nvSpPr>
        <p:spPr>
          <a:xfrm>
            <a:off x="1374692"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Symptom Cluster Patterns</a:t>
            </a:r>
          </a:p>
        </p:txBody>
      </p:sp>
      <p:sp>
        <p:nvSpPr>
          <p:cNvPr id="7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50"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751" name="Table 1"/>
          <p:cNvGraphicFramePr/>
          <p:nvPr/>
        </p:nvGraphicFramePr>
        <p:xfrm>
          <a:off x="1613423" y="3598905"/>
          <a:ext cx="15113467" cy="597019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078691"/>
                <a:gridCol w="10034773"/>
              </a:tblGrid>
              <a:tr h="840872">
                <a:tc>
                  <a:txBody>
                    <a:bodyPr/>
                    <a:lstStyle/>
                    <a:p>
                      <a:pPr algn="ctr" defTabSz="457200">
                        <a:defRPr sz="1800"/>
                      </a:pPr>
                      <a:r>
                        <a:rPr b="1" sz="2800">
                          <a:latin typeface="Times Roman"/>
                          <a:ea typeface="Times Roman"/>
                          <a:cs typeface="Times Roman"/>
                          <a:sym typeface="Times Roman"/>
                        </a:rPr>
                        <a:t>System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Symptoms</a:t>
                      </a:r>
                    </a:p>
                  </a:txBody>
                  <a:tcPr marL="12700" marR="12700" marT="12700" marB="12700" anchor="ctr" anchorCtr="0" horzOverflow="overflow"/>
                </a:tc>
              </a:tr>
              <a:tr h="1303353">
                <a:tc>
                  <a:txBody>
                    <a:bodyPr/>
                    <a:lstStyle/>
                    <a:p>
                      <a:pPr algn="ctr" defTabSz="457200">
                        <a:defRPr sz="1800"/>
                      </a:pPr>
                      <a:r>
                        <a:rPr b="1" sz="2800">
                          <a:latin typeface="Times Roman"/>
                          <a:ea typeface="Times Roman"/>
                          <a:cs typeface="Times Roman"/>
                          <a:sym typeface="Times Roman"/>
                        </a:rPr>
                        <a:t>GI</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Constipation, bloating, irregular stools</a:t>
                      </a:r>
                    </a:p>
                  </a:txBody>
                  <a:tcPr marL="12700" marR="12700" marT="12700" marB="12700" anchor="ctr" anchorCtr="0" horzOverflow="overflow"/>
                </a:tc>
              </a:tr>
              <a:tr h="840872">
                <a:tc>
                  <a:txBody>
                    <a:bodyPr/>
                    <a:lstStyle/>
                    <a:p>
                      <a:pPr algn="ctr" defTabSz="457200">
                        <a:defRPr sz="1800"/>
                      </a:pPr>
                      <a:r>
                        <a:rPr b="1" sz="2800">
                          <a:latin typeface="Times Roman"/>
                          <a:ea typeface="Times Roman"/>
                          <a:cs typeface="Times Roman"/>
                          <a:sym typeface="Times Roman"/>
                        </a:rPr>
                        <a:t>Metabolic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Blood sugar swings, carb cravings</a:t>
                      </a:r>
                    </a:p>
                  </a:txBody>
                  <a:tcPr marL="12700" marR="12700" marT="12700" marB="12700" anchor="ctr" anchorCtr="0" horzOverflow="overflow"/>
                </a:tc>
              </a:tr>
              <a:tr h="840872">
                <a:tc>
                  <a:txBody>
                    <a:bodyPr/>
                    <a:lstStyle/>
                    <a:p>
                      <a:pPr algn="ctr" defTabSz="457200">
                        <a:defRPr sz="1800"/>
                      </a:pPr>
                      <a:r>
                        <a:rPr b="1" sz="2800">
                          <a:latin typeface="Times Roman"/>
                          <a:ea typeface="Times Roman"/>
                          <a:cs typeface="Times Roman"/>
                          <a:sym typeface="Times Roman"/>
                        </a:rPr>
                        <a:t>Hormonal</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PMS, estrogen dominance</a:t>
                      </a:r>
                    </a:p>
                  </a:txBody>
                  <a:tcPr marL="12700" marR="12700" marT="12700" marB="12700" anchor="ctr" anchorCtr="0" horzOverflow="overflow"/>
                </a:tc>
              </a:tr>
              <a:tr h="840872">
                <a:tc>
                  <a:txBody>
                    <a:bodyPr/>
                    <a:lstStyle/>
                    <a:p>
                      <a:pPr algn="ctr" defTabSz="457200">
                        <a:defRPr sz="1800"/>
                      </a:pPr>
                      <a:r>
                        <a:rPr b="1" sz="2800">
                          <a:latin typeface="Times Roman"/>
                          <a:ea typeface="Times Roman"/>
                          <a:cs typeface="Times Roman"/>
                          <a:sym typeface="Times Roman"/>
                        </a:rPr>
                        <a:t>Inflammatory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Joint pain, skin flares</a:t>
                      </a:r>
                    </a:p>
                  </a:txBody>
                  <a:tcPr marL="12700" marR="12700" marT="12700" marB="12700" anchor="ctr" anchorCtr="0" horzOverflow="overflow"/>
                </a:tc>
              </a:tr>
              <a:tr h="1303353">
                <a:tc>
                  <a:txBody>
                    <a:bodyPr/>
                    <a:lstStyle/>
                    <a:p>
                      <a:pPr algn="ctr" defTabSz="457200">
                        <a:defRPr sz="1800"/>
                      </a:pPr>
                      <a:r>
                        <a:rPr b="1" sz="2800">
                          <a:latin typeface="Times Roman"/>
                          <a:ea typeface="Times Roman"/>
                          <a:cs typeface="Times Roman"/>
                          <a:sym typeface="Times Roman"/>
                        </a:rPr>
                        <a:t>Weight regulation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Weight gain, poor satiety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7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75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55" name="TextBox 6"/>
          <p:cNvSpPr txBox="1"/>
          <p:nvPr/>
        </p:nvSpPr>
        <p:spPr>
          <a:xfrm>
            <a:off x="1374692" y="978541"/>
            <a:ext cx="16812962" cy="1129014"/>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93" sz="7000">
                <a:solidFill>
                  <a:srgbClr val="FFFFFF"/>
                </a:solidFill>
                <a:latin typeface="Poppins"/>
                <a:ea typeface="Poppins"/>
                <a:cs typeface="Poppins"/>
                <a:sym typeface="Poppins"/>
              </a:defRPr>
            </a:lvl1pPr>
          </a:lstStyle>
          <a:p>
            <a:pPr/>
            <a:r>
              <a:t>Treatment Protocol with Fiber</a:t>
            </a:r>
          </a:p>
        </p:txBody>
      </p:sp>
      <p:sp>
        <p:nvSpPr>
          <p:cNvPr id="75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5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58" name="STEP 1 — DIETARY INTERVENTION (FIRST-LINE)…"/>
          <p:cNvSpPr txBox="1"/>
          <p:nvPr/>
        </p:nvSpPr>
        <p:spPr>
          <a:xfrm>
            <a:off x="1030636" y="4014863"/>
            <a:ext cx="6466354" cy="4015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STEP 1 — DIETARY INTERVENTION (FIRST-LINE)</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Aim for </a:t>
            </a:r>
            <a:r>
              <a:rPr b="1"/>
              <a:t>25–38 g/day total fiber</a:t>
            </a:r>
          </a:p>
          <a:p>
            <a:pPr defTabSz="457200">
              <a:spcBef>
                <a:spcPts val="1200"/>
              </a:spcBef>
              <a:defRPr sz="2400">
                <a:latin typeface="Times Roman"/>
                <a:ea typeface="Times Roman"/>
                <a:cs typeface="Times Roman"/>
                <a:sym typeface="Times Roman"/>
              </a:defRPr>
            </a:pPr>
            <a:r>
              <a:t>Key dietary strategies:</a:t>
            </a:r>
          </a:p>
          <a:p>
            <a:pPr defTabSz="457200">
              <a:spcBef>
                <a:spcPts val="1200"/>
              </a:spcBef>
              <a:defRPr sz="2400">
                <a:latin typeface="Times Roman"/>
                <a:ea typeface="Times Roman"/>
                <a:cs typeface="Times Roman"/>
                <a:sym typeface="Times Roman"/>
              </a:defRPr>
            </a:pPr>
            <a:r>
              <a:t>✅ Add legumes 3–4x weekly</a:t>
            </a:r>
            <a:br/>
            <a:r>
              <a:t>✅ Choose whole grains vs refined</a:t>
            </a:r>
            <a:br/>
            <a:r>
              <a:t>✅ Eat fruits with skins intact</a:t>
            </a:r>
            <a:br/>
            <a:r>
              <a:t>✅ Add 1 Tbsp flax or chia daily</a:t>
            </a:r>
          </a:p>
        </p:txBody>
      </p:sp>
      <p:sp>
        <p:nvSpPr>
          <p:cNvPr id="759" name="STEP 2 — SUPPLEMENTATION…"/>
          <p:cNvSpPr txBox="1"/>
          <p:nvPr/>
        </p:nvSpPr>
        <p:spPr>
          <a:xfrm>
            <a:off x="7053543" y="4035716"/>
            <a:ext cx="5113409" cy="3342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STEP 2 — SUPPLEMENTATION</a:t>
            </a:r>
          </a:p>
          <a:p>
            <a:pPr defTabSz="457200">
              <a:spcBef>
                <a:spcPts val="1200"/>
              </a:spcBef>
              <a:defRPr sz="2400">
                <a:latin typeface="Times Roman"/>
                <a:ea typeface="Times Roman"/>
                <a:cs typeface="Times Roman"/>
                <a:sym typeface="Times Roman"/>
              </a:defRPr>
            </a:pPr>
            <a:r>
              <a:t>(When intake is consistently insufficient or constipation is present)</a:t>
            </a:r>
          </a:p>
          <a:p>
            <a:pPr algn="ctr" defTabSz="457200">
              <a:defRPr b="1" sz="2400">
                <a:latin typeface="Times Roman"/>
                <a:ea typeface="Times Roman"/>
                <a:cs typeface="Times Roman"/>
                <a:sym typeface="Times Roman"/>
              </a:defRPr>
            </a:pPr>
          </a:p>
          <a:p>
            <a:pPr defTabSz="457200">
              <a:defRPr b="1" sz="2400">
                <a:latin typeface="Times Roman"/>
                <a:ea typeface="Times Roman"/>
                <a:cs typeface="Times Roman"/>
                <a:sym typeface="Times Roman"/>
              </a:defRPr>
            </a:pPr>
            <a:r>
              <a:t>✅ Psyllium husk</a:t>
            </a:r>
          </a:p>
          <a:p>
            <a:pPr defTabSz="457200">
              <a:defRPr b="1" sz="2400">
                <a:latin typeface="Times Roman"/>
                <a:ea typeface="Times Roman"/>
                <a:cs typeface="Times Roman"/>
                <a:sym typeface="Times Roman"/>
              </a:defRPr>
            </a:pPr>
            <a:r>
              <a:t>✅ PHGG</a:t>
            </a:r>
          </a:p>
          <a:p>
            <a:pPr defTabSz="457200">
              <a:defRPr b="1" sz="2400">
                <a:latin typeface="Times Roman"/>
                <a:ea typeface="Times Roman"/>
                <a:cs typeface="Times Roman"/>
                <a:sym typeface="Times Roman"/>
              </a:defRPr>
            </a:pPr>
            <a:r>
              <a:t>✅ Inulin/FOS</a:t>
            </a:r>
          </a:p>
          <a:p>
            <a:pPr defTabSz="457200">
              <a:defRPr b="1" sz="2400">
                <a:latin typeface="Times Roman"/>
                <a:ea typeface="Times Roman"/>
                <a:cs typeface="Times Roman"/>
                <a:sym typeface="Times Roman"/>
              </a:defRPr>
            </a:pPr>
            <a:r>
              <a:t>✅ Ground flaxseed</a:t>
            </a:r>
          </a:p>
        </p:txBody>
      </p:sp>
      <p:sp>
        <p:nvSpPr>
          <p:cNvPr id="760" name="STEP 3 — MICROBIOME SUPPORT…"/>
          <p:cNvSpPr txBox="1"/>
          <p:nvPr/>
        </p:nvSpPr>
        <p:spPr>
          <a:xfrm>
            <a:off x="12879098" y="4035717"/>
            <a:ext cx="5113409" cy="2453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STEP 3 — MICROBIOME SUPPORT</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 Prioritize diverse plant fibers</a:t>
            </a:r>
            <a:br/>
            <a:r>
              <a:t>• Include fermented foods</a:t>
            </a:r>
            <a:br/>
            <a:r>
              <a:t>• Avoid excess refined sugars</a:t>
            </a:r>
          </a:p>
        </p:txBody>
      </p:sp>
    </p:spTree>
  </p:cSld>
  <p:clrMapOvr>
    <a:masterClrMapping/>
  </p:clrMapOvr>
  <p:transition xmlns:p14="http://schemas.microsoft.com/office/powerpoint/2010/main" spd="med" advClick="1"/>
</p:sld>
</file>

<file path=ppt/slides/slide7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6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76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64" name="TextBox 6"/>
          <p:cNvSpPr txBox="1"/>
          <p:nvPr/>
        </p:nvSpPr>
        <p:spPr>
          <a:xfrm>
            <a:off x="1128002" y="389008"/>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When Fiber Supplementation </a:t>
            </a:r>
          </a:p>
          <a:p>
            <a:pPr>
              <a:lnSpc>
                <a:spcPts val="9100"/>
              </a:lnSpc>
              <a:defRPr spc="773" sz="7800">
                <a:solidFill>
                  <a:srgbClr val="FFFFFF"/>
                </a:solidFill>
                <a:latin typeface="Poppins"/>
                <a:ea typeface="Poppins"/>
                <a:cs typeface="Poppins"/>
                <a:sym typeface="Poppins"/>
              </a:defRPr>
            </a:pPr>
            <a:r>
              <a:t>is Indicated</a:t>
            </a:r>
          </a:p>
        </p:txBody>
      </p:sp>
      <p:sp>
        <p:nvSpPr>
          <p:cNvPr id="76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66" name="The main purpose of doing and reviewing research is:…"/>
          <p:cNvSpPr txBox="1"/>
          <p:nvPr/>
        </p:nvSpPr>
        <p:spPr>
          <a:xfrm>
            <a:off x="10025915" y="4098371"/>
            <a:ext cx="7085431" cy="2987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Dietary fiber intake is &lt;20 g/day</a:t>
            </a:r>
          </a:p>
          <a:p>
            <a:pPr defTabSz="457200">
              <a:spcBef>
                <a:spcPts val="1200"/>
              </a:spcBef>
              <a:defRPr sz="2800">
                <a:latin typeface="Times Roman"/>
                <a:ea typeface="Times Roman"/>
                <a:cs typeface="Times Roman"/>
                <a:sym typeface="Times Roman"/>
              </a:defRPr>
            </a:pPr>
            <a:br/>
            <a:r>
              <a:t>• Constipation or IBS-C present</a:t>
            </a:r>
            <a:br/>
            <a:r>
              <a:t>• Hormone detoxification support is needed</a:t>
            </a:r>
            <a:br/>
            <a:r>
              <a:t>• Cardiometabolic risk is elevated</a:t>
            </a:r>
          </a:p>
        </p:txBody>
      </p:sp>
      <p:sp>
        <p:nvSpPr>
          <p:cNvPr id="76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68" name="The main purpose of doing and reviewing research is:…"/>
          <p:cNvSpPr txBox="1"/>
          <p:nvPr/>
        </p:nvSpPr>
        <p:spPr>
          <a:xfrm>
            <a:off x="1568080" y="4314271"/>
            <a:ext cx="7085429" cy="2555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800">
                <a:latin typeface="Times Roman"/>
                <a:ea typeface="Times Roman"/>
                <a:cs typeface="Times Roman"/>
                <a:sym typeface="Times Roman"/>
              </a:defRPr>
            </a:pPr>
            <a:r>
              <a:t>Fiber supplementation should:</a:t>
            </a:r>
          </a:p>
          <a:p>
            <a:pPr defTabSz="457200">
              <a:spcBef>
                <a:spcPts val="1200"/>
              </a:spcBef>
              <a:defRPr sz="2800">
                <a:latin typeface="Times Roman"/>
                <a:ea typeface="Times Roman"/>
                <a:cs typeface="Times Roman"/>
                <a:sym typeface="Times Roman"/>
              </a:defRPr>
            </a:pPr>
            <a:r>
              <a:t>✔ Complement—not replace—whole foods</a:t>
            </a:r>
            <a:br/>
            <a:r>
              <a:t>✔ Be titrated upward gradually</a:t>
            </a:r>
            <a:br/>
            <a:r>
              <a:t>✔ Always accompany fluid intake</a:t>
            </a:r>
          </a:p>
        </p:txBody>
      </p:sp>
    </p:spTree>
  </p:cSld>
  <p:clrMapOvr>
    <a:masterClrMapping/>
  </p:clrMapOvr>
  <p:transition xmlns:p14="http://schemas.microsoft.com/office/powerpoint/2010/main" spd="med" advClick="1"/>
</p:sld>
</file>

<file path=ppt/slides/slide7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77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72" name="TextBox 6"/>
          <p:cNvSpPr txBox="1"/>
          <p:nvPr/>
        </p:nvSpPr>
        <p:spPr>
          <a:xfrm>
            <a:off x="1325354" y="893376"/>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First-Line Fiber Supplements</a:t>
            </a:r>
          </a:p>
        </p:txBody>
      </p:sp>
      <p:sp>
        <p:nvSpPr>
          <p:cNvPr id="77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774" name="The main purpose of doing and reviewing research is:…"/>
          <p:cNvSpPr txBox="1"/>
          <p:nvPr/>
        </p:nvSpPr>
        <p:spPr>
          <a:xfrm>
            <a:off x="1937155" y="4241651"/>
            <a:ext cx="3855325" cy="5336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Psyllium Husk</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Best evidence-based option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Soluble gel-forming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Supports: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Cholesterol reduction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Glycemic control</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Regular bowel movements</a:t>
            </a:r>
          </a:p>
          <a:p>
            <a:pPr marL="914400" indent="-914400" defTabSz="457200">
              <a:spcBef>
                <a:spcPts val="1200"/>
              </a:spcBef>
              <a:tabLst>
                <a:tab pos="596900" algn="l"/>
                <a:tab pos="9144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77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776" name="The main purpose of doing and reviewing research is:…"/>
          <p:cNvSpPr txBox="1"/>
          <p:nvPr/>
        </p:nvSpPr>
        <p:spPr>
          <a:xfrm>
            <a:off x="7166567" y="4118307"/>
            <a:ext cx="3954868" cy="6035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Ground Flaxseed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Soluble + insoluble fiber blend</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Contributes omega-3 fatty acids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Benefits:</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Stool bulking</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Hormone detoxification</a:t>
            </a:r>
          </a:p>
          <a:p>
            <a:pPr lvl="1" marL="914400" indent="-317500" defTabSz="457200">
              <a:spcBef>
                <a:spcPts val="1200"/>
              </a:spcBef>
              <a:buSzPct val="100000"/>
              <a:buFont typeface="Times Roman"/>
              <a:buChar char="◦"/>
              <a:defRPr sz="2400">
                <a:latin typeface="Times Roman"/>
                <a:ea typeface="Times Roman"/>
                <a:cs typeface="Times Roman"/>
                <a:sym typeface="Times Roman"/>
              </a:defRPr>
            </a:pPr>
            <a:r>
              <a:t>Gut microbiome support</a:t>
            </a:r>
          </a:p>
          <a:p>
            <a:pPr marL="914400" indent="-914400" defTabSz="457200">
              <a:spcBef>
                <a:spcPts val="1200"/>
              </a:spcBef>
              <a:tabLst>
                <a:tab pos="596900" algn="l"/>
                <a:tab pos="914400" algn="l"/>
              </a:tabLst>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777" name="The main purpose of doing and reviewing research is:…"/>
          <p:cNvSpPr txBox="1"/>
          <p:nvPr/>
        </p:nvSpPr>
        <p:spPr>
          <a:xfrm>
            <a:off x="12347505" y="4039391"/>
            <a:ext cx="3954870" cy="1501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Inulin</a:t>
            </a:r>
          </a:p>
          <a:p>
            <a:pPr marL="457200" indent="-317500" defTabSz="457200">
              <a:spcBef>
                <a:spcPts val="1200"/>
              </a:spcBef>
              <a:buSzPct val="100000"/>
              <a:buFont typeface="Times Roman"/>
              <a:buChar char="•"/>
              <a:defRPr b="1" sz="2400">
                <a:latin typeface="Times Roman"/>
                <a:ea typeface="Times Roman"/>
                <a:cs typeface="Times Roman"/>
                <a:sym typeface="Times Roman"/>
              </a:defRPr>
            </a:pPr>
            <a:r>
              <a:t>Prebiotic soluble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Feeds beneficial bacteria</a:t>
            </a:r>
          </a:p>
        </p:txBody>
      </p:sp>
      <p:sp>
        <p:nvSpPr>
          <p:cNvPr id="778" name="The main purpose of doing and reviewing research is:…"/>
          <p:cNvSpPr txBox="1"/>
          <p:nvPr/>
        </p:nvSpPr>
        <p:spPr>
          <a:xfrm>
            <a:off x="12495521" y="6263263"/>
            <a:ext cx="3658837" cy="2974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Partially Hydrolyzed Guar Gum (PHGG)</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Ultra-gentle prebiotic fiber</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Well tolerated in bloating-prone individuals</a:t>
            </a:r>
          </a:p>
        </p:txBody>
      </p:sp>
    </p:spTree>
  </p:cSld>
  <p:clrMapOvr>
    <a:masterClrMapping/>
  </p:clrMapOvr>
  <p:transition xmlns:p14="http://schemas.microsoft.com/office/powerpoint/2010/main" spd="med" advClick="1"/>
</p:sld>
</file>

<file path=ppt/slides/slide7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82"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78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84" name="TextBox 6"/>
          <p:cNvSpPr txBox="1"/>
          <p:nvPr/>
        </p:nvSpPr>
        <p:spPr>
          <a:xfrm>
            <a:off x="1424030" y="523340"/>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Supplementation Dosing Guidelines</a:t>
            </a:r>
          </a:p>
        </p:txBody>
      </p:sp>
      <p:sp>
        <p:nvSpPr>
          <p:cNvPr id="785"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78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787" name="Table 1"/>
          <p:cNvGraphicFramePr/>
          <p:nvPr/>
        </p:nvGraphicFramePr>
        <p:xfrm>
          <a:off x="507474" y="3782633"/>
          <a:ext cx="12748593" cy="590487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92271"/>
                <a:gridCol w="6528857"/>
                <a:gridCol w="3427463"/>
              </a:tblGrid>
              <a:tr h="1370287">
                <a:tc>
                  <a:txBody>
                    <a:bodyPr/>
                    <a:lstStyle/>
                    <a:p>
                      <a:pPr algn="ctr" defTabSz="457200">
                        <a:defRPr sz="1800"/>
                      </a:pPr>
                      <a:r>
                        <a:rPr b="1" sz="2800">
                          <a:latin typeface="Times Roman"/>
                          <a:ea typeface="Times Roman"/>
                          <a:cs typeface="Times Roman"/>
                          <a:sym typeface="Times Roman"/>
                        </a:rPr>
                        <a:t>Supplement</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Starting Dose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Clinical Notes</a:t>
                      </a:r>
                    </a:p>
                  </a:txBody>
                  <a:tcPr marL="12700" marR="12700" marT="12700" marB="12700" anchor="ctr" anchorCtr="0" horzOverflow="overflow"/>
                </a:tc>
              </a:tr>
              <a:tr h="1396187">
                <a:tc>
                  <a:txBody>
                    <a:bodyPr/>
                    <a:lstStyle/>
                    <a:p>
                      <a:pPr algn="ctr" defTabSz="457200">
                        <a:defRPr sz="1800"/>
                      </a:pPr>
                      <a:r>
                        <a:rPr b="1" sz="2800">
                          <a:latin typeface="Times Roman"/>
                          <a:ea typeface="Times Roman"/>
                          <a:cs typeface="Times Roman"/>
                          <a:sym typeface="Times Roman"/>
                        </a:rPr>
                        <a:t>Psyllium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3–5 g daily → increase to 10 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Increase fluids</a:t>
                      </a:r>
                    </a:p>
                  </a:txBody>
                  <a:tcPr marL="12700" marR="12700" marT="12700" marB="12700" anchor="ctr" anchorCtr="0" horzOverflow="overflow"/>
                </a:tc>
              </a:tr>
              <a:tr h="1370287">
                <a:tc>
                  <a:txBody>
                    <a:bodyPr/>
                    <a:lstStyle/>
                    <a:p>
                      <a:pPr algn="ctr" defTabSz="457200">
                        <a:defRPr sz="1800"/>
                      </a:pPr>
                      <a:r>
                        <a:rPr b="1" sz="2800">
                          <a:latin typeface="Times Roman"/>
                          <a:ea typeface="Times Roman"/>
                          <a:cs typeface="Times Roman"/>
                          <a:sym typeface="Times Roman"/>
                        </a:rPr>
                        <a:t>Flaxseed</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1–2 Tbsp daily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Must be ground</a:t>
                      </a:r>
                    </a:p>
                  </a:txBody>
                  <a:tcPr marL="12700" marR="12700" marT="12700" marB="12700" anchor="ctr" anchorCtr="0" horzOverflow="overflow"/>
                </a:tc>
              </a:tr>
              <a:tr h="884056">
                <a:tc>
                  <a:txBody>
                    <a:bodyPr/>
                    <a:lstStyle/>
                    <a:p>
                      <a:pPr algn="ctr" defTabSz="457200">
                        <a:defRPr sz="1800"/>
                      </a:pPr>
                      <a:r>
                        <a:rPr b="1" sz="2800">
                          <a:latin typeface="Times Roman"/>
                          <a:ea typeface="Times Roman"/>
                          <a:cs typeface="Times Roman"/>
                          <a:sym typeface="Times Roman"/>
                        </a:rPr>
                        <a:t>Inulin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 g daily → increase slowly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May cause gas</a:t>
                      </a:r>
                    </a:p>
                  </a:txBody>
                  <a:tcPr marL="12700" marR="12700" marT="12700" marB="12700" anchor="ctr" anchorCtr="0" horzOverflow="overflow"/>
                </a:tc>
              </a:tr>
              <a:tr h="884056">
                <a:tc>
                  <a:txBody>
                    <a:bodyPr/>
                    <a:lstStyle/>
                    <a:p>
                      <a:pPr algn="ctr" defTabSz="457200">
                        <a:defRPr sz="1800"/>
                      </a:pPr>
                      <a:r>
                        <a:rPr b="1" sz="2800">
                          <a:latin typeface="Times Roman"/>
                          <a:ea typeface="Times Roman"/>
                          <a:cs typeface="Times Roman"/>
                          <a:sym typeface="Times Roman"/>
                        </a:rPr>
                        <a:t>PHGG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3–5 g daily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IBS-friendly</a:t>
                      </a:r>
                    </a:p>
                  </a:txBody>
                  <a:tcPr marL="12700" marR="12700" marT="12700" marB="12700" anchor="ctr" anchorCtr="0" horzOverflow="overflow"/>
                </a:tc>
              </a:tr>
            </a:tbl>
          </a:graphicData>
        </a:graphic>
      </p:graphicFrame>
      <p:sp>
        <p:nvSpPr>
          <p:cNvPr id="788" name="Increase fiber slowly to avoid bloating…"/>
          <p:cNvSpPr txBox="1"/>
          <p:nvPr/>
        </p:nvSpPr>
        <p:spPr>
          <a:xfrm>
            <a:off x="13960282" y="4130128"/>
            <a:ext cx="3416215" cy="4676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p>
          <a:p>
            <a:pPr marL="240631" indent="-240631" defTabSz="457200">
              <a:spcBef>
                <a:spcPts val="1200"/>
              </a:spcBef>
              <a:buSzPct val="100000"/>
              <a:buChar char="•"/>
              <a:defRPr sz="2400">
                <a:latin typeface="Times Roman"/>
                <a:ea typeface="Times Roman"/>
                <a:cs typeface="Times Roman"/>
                <a:sym typeface="Times Roman"/>
              </a:defRPr>
            </a:pPr>
            <a:r>
              <a:t>Increase fiber </a:t>
            </a:r>
            <a:r>
              <a:rPr b="1"/>
              <a:t>slowly</a:t>
            </a:r>
            <a:r>
              <a:t> to avoid bloating</a:t>
            </a:r>
          </a:p>
          <a:p>
            <a:pPr marL="240631" indent="-240631" defTabSz="457200">
              <a:spcBef>
                <a:spcPts val="1200"/>
              </a:spcBef>
              <a:buSzPct val="100000"/>
              <a:buChar char="•"/>
              <a:defRPr sz="2400">
                <a:latin typeface="Times Roman"/>
                <a:ea typeface="Times Roman"/>
                <a:cs typeface="Times Roman"/>
                <a:sym typeface="Times Roman"/>
              </a:defRPr>
            </a:pPr>
            <a:r>
              <a:t>Pair supplementation with </a:t>
            </a:r>
            <a:r>
              <a:rPr b="1"/>
              <a:t>adequate hydration</a:t>
            </a:r>
          </a:p>
          <a:p>
            <a:pPr marL="240631" indent="-240631" defTabSz="457200">
              <a:spcBef>
                <a:spcPts val="1200"/>
              </a:spcBef>
              <a:buSzPct val="100000"/>
              <a:buChar char="•"/>
              <a:defRPr sz="2400">
                <a:latin typeface="Times Roman"/>
                <a:ea typeface="Times Roman"/>
                <a:cs typeface="Times Roman"/>
                <a:sym typeface="Times Roman"/>
              </a:defRPr>
            </a:pPr>
            <a:r>
              <a:t>Avoid fiber close to medications (separate by 2 hours)</a:t>
            </a:r>
          </a:p>
          <a:p>
            <a:pPr marL="240631" indent="-240631" defTabSz="457200">
              <a:spcBef>
                <a:spcPts val="1200"/>
              </a:spcBef>
              <a:buSzPct val="100000"/>
              <a:buChar char="•"/>
              <a:defRPr sz="2400">
                <a:latin typeface="Times Roman"/>
                <a:ea typeface="Times Roman"/>
                <a:cs typeface="Times Roman"/>
                <a:sym typeface="Times Roman"/>
              </a:defRPr>
            </a:pPr>
            <a:r>
              <a:t>Contraindicated in bowel obstruction</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62" name="TextBox 6"/>
          <p:cNvSpPr txBox="1"/>
          <p:nvPr/>
        </p:nvSpPr>
        <p:spPr>
          <a:xfrm>
            <a:off x="627937" y="312004"/>
            <a:ext cx="17634124" cy="227303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Water Soluble Vitamins - </a:t>
            </a:r>
            <a:r>
              <a:rPr spc="654" sz="6600"/>
              <a:t>Roles, Deficiencies &amp; Health Impact</a:t>
            </a:r>
          </a:p>
        </p:txBody>
      </p:sp>
      <p:sp>
        <p:nvSpPr>
          <p:cNvPr id="16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64"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65" name="Table 1"/>
          <p:cNvGraphicFramePr/>
          <p:nvPr/>
        </p:nvGraphicFramePr>
        <p:xfrm>
          <a:off x="247422" y="3120550"/>
          <a:ext cx="17497475" cy="716670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663862"/>
                <a:gridCol w="4316402"/>
                <a:gridCol w="3444185"/>
                <a:gridCol w="4925090"/>
                <a:gridCol w="3147934"/>
              </a:tblGrid>
              <a:tr h="673100">
                <a:tc>
                  <a:txBody>
                    <a:bodyPr/>
                    <a:lstStyle/>
                    <a:p>
                      <a:pPr algn="ctr" defTabSz="457200">
                        <a:defRPr sz="1800"/>
                      </a:pPr>
                      <a:r>
                        <a:rPr b="1" sz="2100">
                          <a:latin typeface="Times Roman"/>
                          <a:ea typeface="Times Roman"/>
                          <a:cs typeface="Times Roman"/>
                          <a:sym typeface="Times Roman"/>
                        </a:rPr>
                        <a:t>Vitamin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Metabolic “Spark Plug” Role</a:t>
                      </a:r>
                    </a:p>
                  </a:txBody>
                  <a:tcPr marL="12700" marR="12700" marT="12700" marB="12700" anchor="ctr" anchorCtr="0" horzOverflow="overflow"/>
                </a:tc>
                <a:tc>
                  <a:txBody>
                    <a:bodyPr/>
                    <a:lstStyle/>
                    <a:p>
                      <a:pPr algn="ctr" defTabSz="457200">
                        <a:defRPr b="1" sz="2100">
                          <a:latin typeface="Times Roman"/>
                          <a:ea typeface="Times Roman"/>
                          <a:cs typeface="Times Roman"/>
                          <a:sym typeface="Times Roman"/>
                        </a:defRPr>
                      </a:pPr>
                      <a:r>
                        <a:t>What Breaks Down </a:t>
                      </a:r>
                    </a:p>
                    <a:p>
                      <a:pPr algn="ctr" defTabSz="457200">
                        <a:defRPr b="1" sz="2100">
                          <a:latin typeface="Times Roman"/>
                          <a:ea typeface="Times Roman"/>
                          <a:cs typeface="Times Roman"/>
                          <a:sym typeface="Times Roman"/>
                        </a:defRPr>
                      </a:pPr>
                      <a:r>
                        <a:t>Without It?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Key Health Issues from Deficiency</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Comments</a:t>
                      </a:r>
                    </a:p>
                  </a:txBody>
                  <a:tcPr marL="12700" marR="12700" marT="12700" marB="12700" anchor="ctr" anchorCtr="0" horzOverflow="overflow"/>
                </a:tc>
              </a:tr>
              <a:tr h="686122">
                <a:tc>
                  <a:txBody>
                    <a:bodyPr/>
                    <a:lstStyle/>
                    <a:p>
                      <a:pPr algn="ctr" defTabSz="457200">
                        <a:defRPr sz="1800"/>
                      </a:pPr>
                      <a:r>
                        <a:rPr b="1" sz="2100">
                          <a:latin typeface="Times Roman"/>
                          <a:ea typeface="Times Roman"/>
                          <a:cs typeface="Times Roman"/>
                          <a:sym typeface="Times Roman"/>
                        </a:rPr>
                        <a:t>B1 (Thiamine)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Converts pyruvate → Acetyl-CoA (TCA entry)</a:t>
                      </a:r>
                    </a:p>
                  </a:txBody>
                  <a:tcPr marL="12700" marR="12700" marT="12700" marB="12700" anchor="ctr" anchorCtr="0" horzOverflow="overflow"/>
                </a:tc>
                <a:tc>
                  <a:txBody>
                    <a:bodyPr/>
                    <a:lstStyle/>
                    <a:p>
                      <a:pPr algn="ctr" defTabSz="457200">
                        <a:defRPr sz="2100">
                          <a:latin typeface="Times Roman"/>
                          <a:ea typeface="Times Roman"/>
                          <a:cs typeface="Times Roman"/>
                          <a:sym typeface="Times Roman"/>
                        </a:defRPr>
                      </a:pPr>
                      <a:r>
                        <a:t>Glucose </a:t>
                      </a:r>
                      <a:r>
                        <a:rPr b="1"/>
                        <a:t>can’t enter the TCA cycle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Beriberi, Wernicke-Korsakoff, heart failure, neuropathy, memory loss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“Alcoholics + confusion + ataxia”</a:t>
                      </a:r>
                    </a:p>
                  </a:txBody>
                  <a:tcPr marL="12700" marR="12700" marT="12700" marB="12700" anchor="ctr" anchorCtr="0" horzOverflow="overflow"/>
                </a:tc>
              </a:tr>
              <a:tr h="673100">
                <a:tc>
                  <a:txBody>
                    <a:bodyPr/>
                    <a:lstStyle/>
                    <a:p>
                      <a:pPr algn="ctr" defTabSz="457200">
                        <a:defRPr sz="1800"/>
                      </a:pPr>
                      <a:r>
                        <a:rPr b="1" sz="2100">
                          <a:latin typeface="Times Roman"/>
                          <a:ea typeface="Times Roman"/>
                          <a:cs typeface="Times Roman"/>
                          <a:sym typeface="Times Roman"/>
                        </a:rPr>
                        <a:t>B2 (Riboflavin)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FAD → ETC electron transport</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ETC stalls → ATP drops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Angular cheilitis, dermatitis, light sensitivity, fatigue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“Oxidative metabolism deficiency”</a:t>
                      </a:r>
                    </a:p>
                  </a:txBody>
                  <a:tcPr marL="12700" marR="12700" marT="12700" marB="12700" anchor="ctr" anchorCtr="0" horzOverflow="overflow"/>
                </a:tc>
              </a:tr>
              <a:tr h="686122">
                <a:tc>
                  <a:txBody>
                    <a:bodyPr/>
                    <a:lstStyle/>
                    <a:p>
                      <a:pPr algn="ctr" defTabSz="457200">
                        <a:defRPr sz="1800"/>
                      </a:pPr>
                      <a:r>
                        <a:rPr b="1" sz="2100">
                          <a:latin typeface="Times Roman"/>
                          <a:ea typeface="Times Roman"/>
                          <a:cs typeface="Times Roman"/>
                          <a:sym typeface="Times Roman"/>
                        </a:rPr>
                        <a:t>B3 (Niacin)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NAD/NADP → universal electron carriers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Redox reactions halt system-wide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Pellagra (Dermatitis, Diarrhea, Dementia), fatigue, depression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“3 Ds of Pellagra”</a:t>
                      </a:r>
                    </a:p>
                  </a:txBody>
                  <a:tcPr marL="12700" marR="12700" marT="12700" marB="12700" anchor="ctr" anchorCtr="0" horzOverflow="overflow"/>
                </a:tc>
              </a:tr>
              <a:tr h="990600">
                <a:tc>
                  <a:txBody>
                    <a:bodyPr/>
                    <a:lstStyle/>
                    <a:p>
                      <a:pPr algn="ctr" defTabSz="457200">
                        <a:defRPr sz="1800"/>
                      </a:pPr>
                      <a:r>
                        <a:rPr b="1" sz="2100">
                          <a:latin typeface="Times Roman"/>
                          <a:ea typeface="Times Roman"/>
                          <a:cs typeface="Times Roman"/>
                          <a:sym typeface="Times Roman"/>
                        </a:rPr>
                        <a:t>B5 (Pantothenic acid)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CoA synthesis → connects carbs, fats &amp; protein to TCA</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Fuel can’t enter TCA cycle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Fatigue, paresthesia, muscle cramps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“Rare deficiency → total energy slowdown”</a:t>
                      </a:r>
                    </a:p>
                  </a:txBody>
                  <a:tcPr marL="12700" marR="12700" marT="12700" marB="12700" anchor="ctr" anchorCtr="0" horzOverflow="overflow"/>
                </a:tc>
              </a:tr>
              <a:tr h="673100">
                <a:tc>
                  <a:txBody>
                    <a:bodyPr/>
                    <a:lstStyle/>
                    <a:p>
                      <a:pPr algn="ctr" defTabSz="457200">
                        <a:defRPr sz="1800"/>
                      </a:pPr>
                      <a:r>
                        <a:rPr b="1" sz="2100">
                          <a:latin typeface="Times Roman"/>
                          <a:ea typeface="Times Roman"/>
                          <a:cs typeface="Times Roman"/>
                          <a:sym typeface="Times Roman"/>
                        </a:rPr>
                        <a:t>B6 (Pyridoxine)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Amino acid metabolism, neurotransmitter synthesis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Protein energy conversion fails</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Anemia, peripheral neuropathy, depression, seizures, confusion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“Mood &amp; neurotransmitter vitamin”</a:t>
                      </a:r>
                    </a:p>
                  </a:txBody>
                  <a:tcPr marL="12700" marR="12700" marT="12700" marB="12700" anchor="ctr" anchorCtr="0" horzOverflow="overflow"/>
                </a:tc>
              </a:tr>
              <a:tr h="686122">
                <a:tc>
                  <a:txBody>
                    <a:bodyPr/>
                    <a:lstStyle/>
                    <a:p>
                      <a:pPr algn="ctr" defTabSz="457200">
                        <a:defRPr sz="1800"/>
                      </a:pPr>
                      <a:r>
                        <a:rPr b="1" sz="2100">
                          <a:latin typeface="Times Roman"/>
                          <a:ea typeface="Times Roman"/>
                          <a:cs typeface="Times Roman"/>
                          <a:sym typeface="Times Roman"/>
                        </a:rPr>
                        <a:t>B7 (Biotin)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Carboxylation reactions → gluconeogenesis &amp; FA synthesis</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Glucose synthesis impaired</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Hair loss, dermatitis, fatigue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“Raw egg white syndrome”</a:t>
                      </a:r>
                    </a:p>
                  </a:txBody>
                  <a:tcPr marL="12700" marR="12700" marT="12700" marB="12700" anchor="ctr" anchorCtr="0" horzOverflow="overflow"/>
                </a:tc>
              </a:tr>
              <a:tr h="686122">
                <a:tc>
                  <a:txBody>
                    <a:bodyPr/>
                    <a:lstStyle/>
                    <a:p>
                      <a:pPr algn="ctr" defTabSz="457200">
                        <a:defRPr sz="1800"/>
                      </a:pPr>
                      <a:r>
                        <a:rPr b="1" sz="2100">
                          <a:latin typeface="Times Roman"/>
                          <a:ea typeface="Times Roman"/>
                          <a:cs typeface="Times Roman"/>
                          <a:sym typeface="Times Roman"/>
                        </a:rPr>
                        <a:t>B9 (Folate)</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DNA synthesis &amp; methylation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RBC production falls → tissue hypoxia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Megaloblastic anemia, neural tube defects, depression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“Pregnancy vitamin”</a:t>
                      </a:r>
                    </a:p>
                  </a:txBody>
                  <a:tcPr marL="12700" marR="12700" marT="12700" marB="12700" anchor="ctr" anchorCtr="0" horzOverflow="overflow"/>
                </a:tc>
              </a:tr>
              <a:tr h="696600">
                <a:tc>
                  <a:txBody>
                    <a:bodyPr/>
                    <a:lstStyle/>
                    <a:p>
                      <a:pPr algn="ctr" defTabSz="457200">
                        <a:defRPr sz="1800"/>
                      </a:pPr>
                      <a:r>
                        <a:rPr b="1" sz="2100">
                          <a:latin typeface="Times Roman"/>
                          <a:ea typeface="Times Roman"/>
                          <a:cs typeface="Times Roman"/>
                          <a:sym typeface="Times Roman"/>
                        </a:rPr>
                        <a:t>B12 (Cobalamin)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Myelin synthesis &amp; methylation</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Nerve damage + ↓ RBCs → ↓ oxygen &amp; ATP</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Neuropathy, memory loss, fatigue, megaloblastic anemia</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“Vegan + tingling + anemia”</a:t>
                      </a:r>
                    </a:p>
                  </a:txBody>
                  <a:tcPr marL="12700" marR="12700" marT="12700" marB="12700" anchor="ctr" anchorCtr="0" horzOverflow="overflow"/>
                </a:tc>
              </a:tr>
              <a:tr h="715715">
                <a:tc>
                  <a:txBody>
                    <a:bodyPr/>
                    <a:lstStyle/>
                    <a:p>
                      <a:pPr algn="ctr" defTabSz="457200">
                        <a:defRPr sz="1800"/>
                      </a:pPr>
                      <a:r>
                        <a:rPr b="1" sz="2100">
                          <a:latin typeface="Times Roman"/>
                          <a:ea typeface="Times Roman"/>
                          <a:cs typeface="Times Roman"/>
                          <a:sym typeface="Times Roman"/>
                        </a:rPr>
                        <a:t>Vitamin C</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Antioxidant protection &amp; iron absorption → oxygen delivery</a:t>
                      </a:r>
                    </a:p>
                  </a:txBody>
                  <a:tcPr marL="12700" marR="12700" marT="12700" marB="12700" anchor="ctr" anchorCtr="0" horzOverflow="overflow"/>
                </a:tc>
                <a:tc>
                  <a:txBody>
                    <a:bodyPr/>
                    <a:lstStyle/>
                    <a:p>
                      <a:pPr algn="ctr" defTabSz="457200">
                        <a:defRPr sz="1800"/>
                      </a:pPr>
                      <a:r>
                        <a:rPr b="1" sz="2100">
                          <a:latin typeface="Times Roman"/>
                          <a:ea typeface="Times Roman"/>
                          <a:cs typeface="Times Roman"/>
                          <a:sym typeface="Times Roman"/>
                        </a:rPr>
                        <a:t>O₂ transport ↓ → impaired ATP production</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Scurvy, bleeding gums, joint pain, infection susceptibility</a:t>
                      </a:r>
                    </a:p>
                  </a:txBody>
                  <a:tcPr marL="12700" marR="12700" marT="12700" marB="12700" anchor="ctr" anchorCtr="0" horzOverflow="overflow"/>
                </a:tc>
                <a:tc>
                  <a:txBody>
                    <a:bodyPr/>
                    <a:lstStyle/>
                    <a:p>
                      <a:pPr algn="ctr" defTabSz="457200">
                        <a:defRPr sz="1800"/>
                      </a:pPr>
                      <a:r>
                        <a:rPr sz="2100">
                          <a:latin typeface="Times Roman"/>
                          <a:ea typeface="Times Roman"/>
                          <a:cs typeface="Times Roman"/>
                          <a:sym typeface="Times Roman"/>
                        </a:rPr>
                        <a:t>“Collagen + wound healing vitamin”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79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794" name="TextBox 6"/>
          <p:cNvSpPr txBox="1"/>
          <p:nvPr/>
        </p:nvSpPr>
        <p:spPr>
          <a:xfrm>
            <a:off x="1128002" y="389008"/>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Fiber Supplementation </a:t>
            </a:r>
          </a:p>
          <a:p>
            <a:pPr>
              <a:lnSpc>
                <a:spcPts val="9100"/>
              </a:lnSpc>
              <a:defRPr spc="773" sz="7800">
                <a:solidFill>
                  <a:srgbClr val="FFFFFF"/>
                </a:solidFill>
                <a:latin typeface="Poppins"/>
                <a:ea typeface="Poppins"/>
                <a:cs typeface="Poppins"/>
                <a:sym typeface="Poppins"/>
              </a:defRPr>
            </a:pPr>
            <a:r>
              <a:t>Choices By Need</a:t>
            </a:r>
          </a:p>
        </p:txBody>
      </p:sp>
      <p:sp>
        <p:nvSpPr>
          <p:cNvPr id="79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796"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797" name="Table 1"/>
          <p:cNvGraphicFramePr/>
          <p:nvPr/>
        </p:nvGraphicFramePr>
        <p:xfrm>
          <a:off x="2125958" y="3806866"/>
          <a:ext cx="12863063" cy="59501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971269"/>
                <a:gridCol w="3891792"/>
              </a:tblGrid>
              <a:tr h="1511913">
                <a:tc>
                  <a:txBody>
                    <a:bodyPr/>
                    <a:lstStyle/>
                    <a:p>
                      <a:pPr algn="ctr" defTabSz="457200">
                        <a:defRPr sz="1800"/>
                      </a:pPr>
                      <a:r>
                        <a:rPr b="1" sz="2800">
                          <a:latin typeface="Times Roman"/>
                          <a:ea typeface="Times Roman"/>
                          <a:cs typeface="Times Roman"/>
                          <a:sym typeface="Times Roman"/>
                        </a:rPr>
                        <a:t>Clinical Need</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Best Supplement</a:t>
                      </a:r>
                    </a:p>
                  </a:txBody>
                  <a:tcPr marL="12700" marR="12700" marT="12700" marB="12700" anchor="ctr" anchorCtr="0" horzOverflow="overflow"/>
                </a:tc>
              </a:tr>
              <a:tr h="1511913">
                <a:tc>
                  <a:txBody>
                    <a:bodyPr/>
                    <a:lstStyle/>
                    <a:p>
                      <a:pPr algn="ctr" defTabSz="457200">
                        <a:defRPr sz="1800"/>
                      </a:pPr>
                      <a:r>
                        <a:rPr b="1" sz="2800">
                          <a:latin typeface="Times Roman"/>
                          <a:ea typeface="Times Roman"/>
                          <a:cs typeface="Times Roman"/>
                          <a:sym typeface="Times Roman"/>
                        </a:rPr>
                        <a:t>Constipation + cholesterol management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Psyllium</a:t>
                      </a:r>
                    </a:p>
                  </a:txBody>
                  <a:tcPr marL="12700" marR="12700" marT="12700" marB="12700" anchor="ctr" anchorCtr="0" horzOverflow="overflow"/>
                </a:tc>
              </a:tr>
              <a:tr h="975427">
                <a:tc>
                  <a:txBody>
                    <a:bodyPr/>
                    <a:lstStyle/>
                    <a:p>
                      <a:pPr algn="ctr" defTabSz="457200">
                        <a:defRPr sz="1800"/>
                      </a:pPr>
                      <a:r>
                        <a:rPr b="1" sz="2800">
                          <a:latin typeface="Times Roman"/>
                          <a:ea typeface="Times Roman"/>
                          <a:cs typeface="Times Roman"/>
                          <a:sym typeface="Times Roman"/>
                        </a:rPr>
                        <a:t>Hormonal elimination support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Flaxseed</a:t>
                      </a:r>
                    </a:p>
                  </a:txBody>
                  <a:tcPr marL="12700" marR="12700" marT="12700" marB="12700" anchor="ctr" anchorCtr="0" horzOverflow="overflow"/>
                </a:tc>
              </a:tr>
              <a:tr h="975427">
                <a:tc>
                  <a:txBody>
                    <a:bodyPr/>
                    <a:lstStyle/>
                    <a:p>
                      <a:pPr algn="ctr" defTabSz="457200">
                        <a:defRPr sz="1800"/>
                      </a:pPr>
                      <a:r>
                        <a:rPr b="1" sz="2800">
                          <a:latin typeface="Times Roman"/>
                          <a:ea typeface="Times Roman"/>
                          <a:cs typeface="Times Roman"/>
                          <a:sym typeface="Times Roman"/>
                        </a:rPr>
                        <a:t>Microbiome restoration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Inulin or PHGG</a:t>
                      </a:r>
                    </a:p>
                  </a:txBody>
                  <a:tcPr marL="12700" marR="12700" marT="12700" marB="12700" anchor="ctr" anchorCtr="0" horzOverflow="overflow"/>
                </a:tc>
              </a:tr>
              <a:tr h="975427">
                <a:tc>
                  <a:txBody>
                    <a:bodyPr/>
                    <a:lstStyle/>
                    <a:p>
                      <a:pPr algn="ctr" defTabSz="457200">
                        <a:defRPr sz="1800"/>
                      </a:pPr>
                      <a:r>
                        <a:rPr b="1" sz="2800">
                          <a:latin typeface="Times Roman"/>
                          <a:ea typeface="Times Roman"/>
                          <a:cs typeface="Times Roman"/>
                          <a:sym typeface="Times Roman"/>
                        </a:rPr>
                        <a:t>Sensitive metabolism or IBS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PHGG</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99" name="Freeform 2"/>
          <p:cNvSpPr/>
          <p:nvPr/>
        </p:nvSpPr>
        <p:spPr>
          <a:xfrm rot="10800000">
            <a:off x="-2" y="-46326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80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01" name="TextBox 6"/>
          <p:cNvSpPr txBox="1"/>
          <p:nvPr/>
        </p:nvSpPr>
        <p:spPr>
          <a:xfrm>
            <a:off x="737519" y="498830"/>
            <a:ext cx="17311143" cy="2258427"/>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604" sz="6100">
                <a:solidFill>
                  <a:srgbClr val="0433FF"/>
                </a:solidFill>
                <a:latin typeface="Poppins"/>
                <a:ea typeface="Poppins"/>
                <a:cs typeface="Poppins"/>
                <a:sym typeface="Poppins"/>
              </a:defRPr>
            </a:lvl1pPr>
          </a:lstStyle>
          <a:p>
            <a:pPr/>
            <a:r>
              <a:t>Fiber: Role of Oxidative Stress and Detoxification Pathways on Health Status</a:t>
            </a:r>
          </a:p>
        </p:txBody>
      </p:sp>
      <p:sp>
        <p:nvSpPr>
          <p:cNvPr id="80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03" name="The main purpose of doing and reviewing research is:…"/>
          <p:cNvSpPr txBox="1"/>
          <p:nvPr/>
        </p:nvSpPr>
        <p:spPr>
          <a:xfrm>
            <a:off x="992811" y="3871617"/>
            <a:ext cx="14742574" cy="4333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marL="280734" indent="-280734" defTabSz="457200">
              <a:spcBef>
                <a:spcPts val="1200"/>
              </a:spcBef>
              <a:buSzPct val="100000"/>
              <a:buChar char="•"/>
              <a:defRPr sz="2800">
                <a:latin typeface="Times Roman"/>
                <a:ea typeface="Times Roman"/>
                <a:cs typeface="Times Roman"/>
                <a:sym typeface="Times Roman"/>
              </a:defRPr>
            </a:pPr>
            <a:r>
              <a:t>Dietary fiber is not absorbed or metabolized for energy, yet it functions as one of the body’s most important </a:t>
            </a:r>
            <a:r>
              <a:rPr b="1"/>
              <a:t>regulators of oxidative burden and toxin clearance.</a:t>
            </a:r>
            <a:endParaRPr b="1"/>
          </a:p>
          <a:p>
            <a:pPr defTabSz="457200">
              <a:spcBef>
                <a:spcPts val="1200"/>
              </a:spcBef>
              <a:defRPr sz="2800">
                <a:latin typeface="Times Roman"/>
                <a:ea typeface="Times Roman"/>
                <a:cs typeface="Times Roman"/>
                <a:sym typeface="Times Roman"/>
              </a:defRPr>
            </a:pPr>
          </a:p>
          <a:p>
            <a:pPr marL="280734" indent="-280734" defTabSz="457200">
              <a:spcBef>
                <a:spcPts val="1200"/>
              </a:spcBef>
              <a:buSzPct val="100000"/>
              <a:buChar char="•"/>
              <a:defRPr sz="2800">
                <a:latin typeface="Times Roman"/>
                <a:ea typeface="Times Roman"/>
                <a:cs typeface="Times Roman"/>
                <a:sym typeface="Times Roman"/>
              </a:defRPr>
            </a:pPr>
            <a:r>
              <a:t>Unlike vitamins that neutralize reactive oxygen species directly or participate enzymatically in detoxification reactions, fiber exerts its protective role through </a:t>
            </a:r>
            <a:r>
              <a:rPr b="1"/>
              <a:t>mechanical elimination, microbiome modulation, inflammatory regulation, and bile-toxin binding.</a:t>
            </a:r>
          </a:p>
          <a:p>
            <a:pPr marL="298450" indent="-158750" defTabSz="457200">
              <a:spcBef>
                <a:spcPts val="1200"/>
              </a:spcBef>
              <a:buSzPct val="100000"/>
              <a:buFont typeface="Times Roman"/>
              <a:buChar char="•"/>
              <a:defRPr sz="1200">
                <a:latin typeface="Times Roman"/>
                <a:ea typeface="Times Roman"/>
                <a:cs typeface="Times Roman"/>
                <a:sym typeface="Times Roman"/>
              </a:defRPr>
            </a:pPr>
          </a:p>
          <a:p>
            <a:pPr marL="457200" indent="-457200" defTabSz="457200">
              <a:spcBef>
                <a:spcPts val="1200"/>
              </a:spcBef>
              <a:tabLst>
                <a:tab pos="139700" algn="l"/>
                <a:tab pos="457200" algn="l"/>
              </a:tabLst>
              <a:defRPr sz="1200">
                <a:latin typeface="Times Roman"/>
                <a:ea typeface="Times Roman"/>
                <a:cs typeface="Times Roman"/>
                <a:sym typeface="Times Roman"/>
              </a:defRPr>
            </a:pPr>
          </a:p>
          <a:p>
            <a:pPr defTabSz="457200">
              <a:spcBef>
                <a:spcPts val="1200"/>
              </a:spcBef>
              <a:defRPr sz="1200">
                <a:latin typeface="Times Roman"/>
                <a:ea typeface="Times Roman"/>
                <a:cs typeface="Times Roman"/>
                <a:sym typeface="Times Roman"/>
              </a:defRPr>
            </a:pPr>
          </a:p>
        </p:txBody>
      </p:sp>
      <p:sp>
        <p:nvSpPr>
          <p:cNvPr id="804"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08" name="Freeform 2"/>
          <p:cNvSpPr/>
          <p:nvPr/>
        </p:nvSpPr>
        <p:spPr>
          <a:xfrm rot="10800000">
            <a:off x="-2" y="-46326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80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10" name="TextBox 6"/>
          <p:cNvSpPr txBox="1"/>
          <p:nvPr/>
        </p:nvSpPr>
        <p:spPr>
          <a:xfrm>
            <a:off x="1325354" y="991687"/>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&amp; Oxidative Stress</a:t>
            </a:r>
          </a:p>
        </p:txBody>
      </p:sp>
      <p:sp>
        <p:nvSpPr>
          <p:cNvPr id="81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12" name="The main purpose of doing and reviewing research is:…"/>
          <p:cNvSpPr txBox="1"/>
          <p:nvPr/>
        </p:nvSpPr>
        <p:spPr>
          <a:xfrm>
            <a:off x="2300271" y="3997642"/>
            <a:ext cx="5795318" cy="4752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Oxidative stress results from the accumulation of:</a:t>
            </a:r>
          </a:p>
          <a:p>
            <a:pPr defTabSz="457200">
              <a:spcBef>
                <a:spcPts val="1200"/>
              </a:spcBef>
              <a:defRPr sz="2400">
                <a:latin typeface="Times Roman"/>
                <a:ea typeface="Times Roman"/>
                <a:cs typeface="Times Roman"/>
                <a:sym typeface="Times Roman"/>
              </a:defRPr>
            </a:pPr>
            <a:r>
              <a:t>• Reactive oxygen species (ROS)</a:t>
            </a:r>
            <a:br/>
            <a:r>
              <a:t>• Inflammatory metabolites</a:t>
            </a:r>
            <a:br/>
            <a:r>
              <a:t>• Endotoxins absorbed from the gut</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Major drivers of increased oxidative stress:</a:t>
            </a:r>
          </a:p>
          <a:p>
            <a:pPr defTabSz="457200">
              <a:spcBef>
                <a:spcPts val="1200"/>
              </a:spcBef>
              <a:defRPr sz="2400">
                <a:latin typeface="Times Roman"/>
                <a:ea typeface="Times Roman"/>
                <a:cs typeface="Times Roman"/>
                <a:sym typeface="Times Roman"/>
              </a:defRPr>
            </a:pPr>
            <a:r>
              <a:t>• High-glycemic diets</a:t>
            </a:r>
            <a:br/>
            <a:r>
              <a:t>• Dysbiosis</a:t>
            </a:r>
            <a:br/>
            <a:r>
              <a:t>• Chronic inflammation</a:t>
            </a:r>
            <a:br/>
            <a:r>
              <a:t>• Environmental toxin exposure</a:t>
            </a:r>
          </a:p>
        </p:txBody>
      </p:sp>
      <p:sp>
        <p:nvSpPr>
          <p:cNvPr id="81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14" name="The main purpose of doing and reviewing research is:…"/>
          <p:cNvSpPr txBox="1"/>
          <p:nvPr/>
        </p:nvSpPr>
        <p:spPr>
          <a:xfrm>
            <a:off x="9803324" y="3997642"/>
            <a:ext cx="5795315" cy="287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Fiber does NOT neutralize ROS directly.</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Instead, fiber:</a:t>
            </a:r>
          </a:p>
          <a:p>
            <a:pPr defTabSz="457200">
              <a:spcBef>
                <a:spcPts val="1200"/>
              </a:spcBef>
              <a:defRPr sz="2400">
                <a:latin typeface="Times Roman"/>
                <a:ea typeface="Times Roman"/>
                <a:cs typeface="Times Roman"/>
                <a:sym typeface="Times Roman"/>
              </a:defRPr>
            </a:pPr>
            <a:r>
              <a:t>✅ Reduces sources of oxidative stress</a:t>
            </a:r>
            <a:br/>
            <a:r>
              <a:t>✅ Interrupts inflammatory cascades</a:t>
            </a:r>
            <a:br/>
            <a:r>
              <a:t>✅ Enhances gut barrier function</a:t>
            </a:r>
          </a:p>
        </p:txBody>
      </p:sp>
    </p:spTree>
  </p:cSld>
  <p:clrMapOvr>
    <a:masterClrMapping/>
  </p:clrMapOvr>
  <p:transition xmlns:p14="http://schemas.microsoft.com/office/powerpoint/2010/main" spd="med" advClick="1"/>
</p:sld>
</file>

<file path=ppt/slides/slide8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18" name="Freeform 2"/>
          <p:cNvSpPr/>
          <p:nvPr/>
        </p:nvSpPr>
        <p:spPr>
          <a:xfrm rot="10800000">
            <a:off x="-2" y="-463260"/>
            <a:ext cx="18288004" cy="10287005"/>
          </a:xfrm>
          <a:prstGeom prst="rect">
            <a:avLst/>
          </a:prstGeom>
          <a:blipFill>
            <a:blip r:embed="rId3"/>
            <a:stretch>
              <a:fillRect/>
            </a:stretch>
          </a:blipFill>
          <a:ln w="12700">
            <a:miter lim="400000"/>
          </a:ln>
        </p:spPr>
        <p:txBody>
          <a:bodyPr lIns="45718" tIns="45718" rIns="45718" bIns="45718"/>
          <a:lstStyle/>
          <a:p>
            <a:pPr/>
          </a:p>
        </p:txBody>
      </p:sp>
      <p:sp>
        <p:nvSpPr>
          <p:cNvPr id="81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20" name="TextBox 6"/>
          <p:cNvSpPr txBox="1"/>
          <p:nvPr/>
        </p:nvSpPr>
        <p:spPr>
          <a:xfrm>
            <a:off x="1325354" y="991687"/>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&amp; Oxidative Stress</a:t>
            </a:r>
          </a:p>
        </p:txBody>
      </p:sp>
      <p:sp>
        <p:nvSpPr>
          <p:cNvPr id="821"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22" name="The main purpose of doing and reviewing research is:…"/>
          <p:cNvSpPr txBox="1"/>
          <p:nvPr/>
        </p:nvSpPr>
        <p:spPr>
          <a:xfrm>
            <a:off x="2300271" y="3997642"/>
            <a:ext cx="5795318" cy="4752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Oxidative stress results from the accumulation of:</a:t>
            </a:r>
          </a:p>
          <a:p>
            <a:pPr defTabSz="457200">
              <a:spcBef>
                <a:spcPts val="1200"/>
              </a:spcBef>
              <a:defRPr sz="2400">
                <a:latin typeface="Times Roman"/>
                <a:ea typeface="Times Roman"/>
                <a:cs typeface="Times Roman"/>
                <a:sym typeface="Times Roman"/>
              </a:defRPr>
            </a:pPr>
            <a:r>
              <a:t>• Reactive oxygen species (ROS)</a:t>
            </a:r>
            <a:br/>
            <a:r>
              <a:t>• Inflammatory metabolites</a:t>
            </a:r>
            <a:br/>
            <a:r>
              <a:t>• Endotoxins absorbed from the gut</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Major drivers of increased oxidative stress:</a:t>
            </a:r>
          </a:p>
          <a:p>
            <a:pPr defTabSz="457200">
              <a:spcBef>
                <a:spcPts val="1200"/>
              </a:spcBef>
              <a:defRPr sz="2400">
                <a:latin typeface="Times Roman"/>
                <a:ea typeface="Times Roman"/>
                <a:cs typeface="Times Roman"/>
                <a:sym typeface="Times Roman"/>
              </a:defRPr>
            </a:pPr>
            <a:r>
              <a:t>• High-glycemic diets</a:t>
            </a:r>
            <a:br/>
            <a:r>
              <a:t>• Dysbiosis</a:t>
            </a:r>
            <a:br/>
            <a:r>
              <a:t>• Chronic inflammation</a:t>
            </a:r>
            <a:br/>
            <a:r>
              <a:t>• Environmental toxin exposure</a:t>
            </a:r>
          </a:p>
        </p:txBody>
      </p:sp>
      <p:sp>
        <p:nvSpPr>
          <p:cNvPr id="82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24" name="The main purpose of doing and reviewing research is:…"/>
          <p:cNvSpPr txBox="1"/>
          <p:nvPr/>
        </p:nvSpPr>
        <p:spPr>
          <a:xfrm>
            <a:off x="9803324" y="3997642"/>
            <a:ext cx="5795315" cy="2872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400">
                <a:latin typeface="Times Roman"/>
                <a:ea typeface="Times Roman"/>
                <a:cs typeface="Times Roman"/>
                <a:sym typeface="Times Roman"/>
              </a:defRPr>
            </a:pPr>
            <a:r>
              <a:t>Fiber does NOT neutralize ROS directly.</a:t>
            </a:r>
          </a:p>
          <a:p>
            <a:pPr defTabSz="457200">
              <a:spcBef>
                <a:spcPts val="1200"/>
              </a:spcBef>
              <a:defRPr sz="2400">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Instead, fiber:</a:t>
            </a:r>
          </a:p>
          <a:p>
            <a:pPr defTabSz="457200">
              <a:spcBef>
                <a:spcPts val="1200"/>
              </a:spcBef>
              <a:defRPr sz="2400">
                <a:latin typeface="Times Roman"/>
                <a:ea typeface="Times Roman"/>
                <a:cs typeface="Times Roman"/>
                <a:sym typeface="Times Roman"/>
              </a:defRPr>
            </a:pPr>
            <a:r>
              <a:t>✅ Reduces sources of oxidative stress</a:t>
            </a:r>
            <a:br/>
            <a:r>
              <a:t>✅ Interrupts inflammatory cascades</a:t>
            </a:r>
            <a:br/>
            <a:r>
              <a:t>✅ Enhances gut barrier function</a:t>
            </a:r>
          </a:p>
        </p:txBody>
      </p:sp>
    </p:spTree>
  </p:cSld>
  <p:clrMapOvr>
    <a:masterClrMapping/>
  </p:clrMapOvr>
  <p:transition xmlns:p14="http://schemas.microsoft.com/office/powerpoint/2010/main" spd="med" advClick="1"/>
</p:sld>
</file>

<file path=ppt/slides/slide8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28"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2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30" name="TextBox 6"/>
          <p:cNvSpPr txBox="1"/>
          <p:nvPr/>
        </p:nvSpPr>
        <p:spPr>
          <a:xfrm>
            <a:off x="1128002" y="474002"/>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Detoxification  Mechanisms </a:t>
            </a:r>
          </a:p>
        </p:txBody>
      </p:sp>
      <p:sp>
        <p:nvSpPr>
          <p:cNvPr id="83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32" name="The main purpose of doing and reviewing research is:…"/>
          <p:cNvSpPr txBox="1"/>
          <p:nvPr/>
        </p:nvSpPr>
        <p:spPr>
          <a:xfrm>
            <a:off x="1521203" y="3624927"/>
            <a:ext cx="4968322" cy="6907368"/>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Microbiome‐Mediated Antioxidant Production</a:t>
            </a:r>
          </a:p>
          <a:p>
            <a:pPr defTabSz="457200">
              <a:spcBef>
                <a:spcPts val="1200"/>
              </a:spcBef>
              <a:defRPr sz="2400">
                <a:latin typeface="Times Roman"/>
                <a:ea typeface="Times Roman"/>
                <a:cs typeface="Times Roman"/>
                <a:sym typeface="Times Roman"/>
              </a:defRPr>
            </a:pPr>
            <a:r>
              <a:t>Fermentable fiber → SCFA synthesis</a:t>
            </a:r>
            <a:br/>
            <a:r>
              <a:t>• </a:t>
            </a:r>
            <a:r>
              <a:rPr b="1"/>
              <a:t>Butyrate</a:t>
            </a:r>
            <a:r>
              <a:t> → strengthens colonic epithelium</a:t>
            </a:r>
            <a:br/>
            <a:r>
              <a:t>• </a:t>
            </a:r>
            <a:r>
              <a:rPr b="1"/>
              <a:t>Propionate</a:t>
            </a:r>
            <a:r>
              <a:t> → reduces hepatic gluconeogenesis</a:t>
            </a:r>
            <a:br/>
            <a:r>
              <a:t>• </a:t>
            </a:r>
            <a:r>
              <a:rPr b="1"/>
              <a:t>Acetate</a:t>
            </a:r>
            <a:r>
              <a:t> → immune modulation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SCFAs:</a:t>
            </a:r>
          </a:p>
          <a:p>
            <a:pPr defTabSz="457200">
              <a:spcBef>
                <a:spcPts val="1200"/>
              </a:spcBef>
              <a:defRPr sz="2400">
                <a:latin typeface="Times Roman"/>
                <a:ea typeface="Times Roman"/>
                <a:cs typeface="Times Roman"/>
                <a:sym typeface="Times Roman"/>
              </a:defRPr>
            </a:pPr>
            <a:r>
              <a:t>✅ Reduce inflammatory cytokine production</a:t>
            </a:r>
            <a:br/>
            <a:r>
              <a:t>✅ Increase antioxidant enzyme expression</a:t>
            </a:r>
            <a:br/>
            <a:r>
              <a:t>✅ Stabilize mitochondrial function</a:t>
            </a:r>
          </a:p>
          <a:p>
            <a:pPr defTabSz="457200">
              <a:spcBef>
                <a:spcPts val="1200"/>
              </a:spcBef>
              <a:defRPr sz="1200">
                <a:latin typeface="Times Roman"/>
                <a:ea typeface="Times Roman"/>
                <a:cs typeface="Times Roman"/>
                <a:sym typeface="Times Roman"/>
              </a:defRPr>
            </a:pPr>
          </a:p>
        </p:txBody>
      </p:sp>
      <p:sp>
        <p:nvSpPr>
          <p:cNvPr id="83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34" name="The main purpose of doing and reviewing research is:…"/>
          <p:cNvSpPr txBox="1"/>
          <p:nvPr/>
        </p:nvSpPr>
        <p:spPr>
          <a:xfrm>
            <a:off x="7318826" y="3600258"/>
            <a:ext cx="4056146" cy="6250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Reduction of Glucose-Driven Oxidation</a:t>
            </a:r>
          </a:p>
          <a:p>
            <a:pPr defTabSz="457200">
              <a:spcBef>
                <a:spcPts val="1200"/>
              </a:spcBef>
              <a:defRPr sz="2400">
                <a:latin typeface="Times Roman"/>
                <a:ea typeface="Times Roman"/>
                <a:cs typeface="Times Roman"/>
                <a:sym typeface="Times Roman"/>
              </a:defRPr>
            </a:pPr>
            <a:r>
              <a:t>Soluble fiber slows carbohydrate absorption, leading to:</a:t>
            </a:r>
          </a:p>
          <a:p>
            <a:pPr defTabSz="457200">
              <a:spcBef>
                <a:spcPts val="1200"/>
              </a:spcBef>
              <a:defRPr sz="2400">
                <a:latin typeface="Times Roman"/>
                <a:ea typeface="Times Roman"/>
                <a:cs typeface="Times Roman"/>
                <a:sym typeface="Times Roman"/>
              </a:defRPr>
            </a:pPr>
            <a:r>
              <a:t>• Lower post-prandial glucose peaks</a:t>
            </a:r>
            <a:br/>
            <a:r>
              <a:t>• Decreased mitochondrial electron leakage</a:t>
            </a: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Fewer free radicals</a:t>
            </a:r>
            <a:br/>
            <a:r>
              <a:t>✅ Less cellular oxidative damage</a:t>
            </a:r>
          </a:p>
          <a:p>
            <a:pPr defTabSz="457200">
              <a:defRPr sz="1200">
                <a:solidFill>
                  <a:srgbClr val="808080"/>
                </a:solidFill>
                <a:latin typeface="Times Roman"/>
                <a:ea typeface="Times Roman"/>
                <a:cs typeface="Times Roman"/>
                <a:sym typeface="Times Roman"/>
              </a:defRPr>
            </a:pPr>
          </a:p>
          <a:p>
            <a:pPr defTabSz="457200">
              <a:defRPr sz="1200">
                <a:solidFill>
                  <a:srgbClr val="808080"/>
                </a:solidFill>
                <a:latin typeface="Times Roman"/>
                <a:ea typeface="Times Roman"/>
                <a:cs typeface="Times Roman"/>
                <a:sym typeface="Times Roman"/>
              </a:defRPr>
            </a:pPr>
          </a:p>
        </p:txBody>
      </p:sp>
      <p:sp>
        <p:nvSpPr>
          <p:cNvPr id="835" name="The main purpose of doing and reviewing research is:…"/>
          <p:cNvSpPr txBox="1"/>
          <p:nvPr/>
        </p:nvSpPr>
        <p:spPr>
          <a:xfrm>
            <a:off x="12204275" y="3254890"/>
            <a:ext cx="4056146" cy="5742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defRPr sz="2400">
                <a:solidFill>
                  <a:srgbClr val="808080"/>
                </a:solidFill>
                <a:latin typeface="Times Roman"/>
                <a:ea typeface="Times Roman"/>
                <a:cs typeface="Times Roman"/>
                <a:sym typeface="Times Roman"/>
              </a:defRPr>
            </a:pPr>
          </a:p>
          <a:p>
            <a:pPr defTabSz="457200">
              <a:spcBef>
                <a:spcPts val="1400"/>
              </a:spcBef>
              <a:defRPr b="1" sz="2400">
                <a:latin typeface="Times Roman"/>
                <a:ea typeface="Times Roman"/>
                <a:cs typeface="Times Roman"/>
                <a:sym typeface="Times Roman"/>
              </a:defRPr>
            </a:pPr>
            <a:r>
              <a:t>3. Gut Barrier Protection</a:t>
            </a:r>
          </a:p>
          <a:p>
            <a:pPr defTabSz="457200">
              <a:spcBef>
                <a:spcPts val="1200"/>
              </a:spcBef>
              <a:defRPr sz="2400">
                <a:latin typeface="Times Roman"/>
                <a:ea typeface="Times Roman"/>
                <a:cs typeface="Times Roman"/>
                <a:sym typeface="Times Roman"/>
              </a:defRPr>
            </a:pPr>
            <a:r>
              <a:t>Insoluble fiber maintains intestinal motility:</a:t>
            </a:r>
          </a:p>
          <a:p>
            <a:pPr defTabSz="457200">
              <a:spcBef>
                <a:spcPts val="1200"/>
              </a:spcBef>
              <a:defRPr sz="2400">
                <a:latin typeface="Times Roman"/>
                <a:ea typeface="Times Roman"/>
                <a:cs typeface="Times Roman"/>
                <a:sym typeface="Times Roman"/>
              </a:defRPr>
            </a:pPr>
            <a:r>
              <a:t>• Prevents endotoxin accumulation</a:t>
            </a:r>
            <a:br/>
            <a:r>
              <a:t>• Reduces intestinal permeability (“leaky gut”)</a:t>
            </a:r>
          </a:p>
          <a:p>
            <a:pPr defTabSz="457200">
              <a:spcBef>
                <a:spcPts val="1200"/>
              </a:spcBef>
              <a:defRPr sz="2400">
                <a:latin typeface="Times Roman"/>
                <a:ea typeface="Times Roman"/>
                <a:cs typeface="Times Roman"/>
                <a:sym typeface="Times Roman"/>
              </a:defRPr>
            </a:pPr>
            <a:r>
              <a:t>Result:</a:t>
            </a:r>
          </a:p>
          <a:p>
            <a:pPr defTabSz="457200">
              <a:spcBef>
                <a:spcPts val="1200"/>
              </a:spcBef>
              <a:defRPr sz="2400">
                <a:latin typeface="Times Roman"/>
                <a:ea typeface="Times Roman"/>
                <a:cs typeface="Times Roman"/>
                <a:sym typeface="Times Roman"/>
              </a:defRPr>
            </a:pPr>
            <a:r>
              <a:t>✅ Lower systemic LPS exposure</a:t>
            </a:r>
            <a:br/>
            <a:r>
              <a:t>✅ Reduced immune-mediated oxidative stress</a:t>
            </a:r>
          </a:p>
        </p:txBody>
      </p:sp>
    </p:spTree>
  </p:cSld>
  <p:clrMapOvr>
    <a:masterClrMapping/>
  </p:clrMapOvr>
  <p:transition xmlns:p14="http://schemas.microsoft.com/office/powerpoint/2010/main" spd="med" advClick="1"/>
</p:sld>
</file>

<file path=ppt/slides/slide8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37"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38"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39" name="TextBox 6"/>
          <p:cNvSpPr txBox="1"/>
          <p:nvPr/>
        </p:nvSpPr>
        <p:spPr>
          <a:xfrm>
            <a:off x="1128002" y="474003"/>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Fiber’s Role in Oxidative Stress Modulation</a:t>
            </a:r>
          </a:p>
        </p:txBody>
      </p:sp>
      <p:sp>
        <p:nvSpPr>
          <p:cNvPr id="840"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41"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42" name="Table 1"/>
          <p:cNvGraphicFramePr/>
          <p:nvPr/>
        </p:nvGraphicFramePr>
        <p:xfrm>
          <a:off x="2420004" y="3366980"/>
          <a:ext cx="13447992" cy="6760017"/>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886270"/>
                <a:gridCol w="4727401"/>
                <a:gridCol w="4834320"/>
              </a:tblGrid>
              <a:tr h="1016543">
                <a:tc>
                  <a:txBody>
                    <a:bodyPr/>
                    <a:lstStyle/>
                    <a:p>
                      <a:pPr algn="ctr" defTabSz="457200">
                        <a:defRPr sz="1800"/>
                      </a:pPr>
                      <a:r>
                        <a:rPr b="1" sz="28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Effect</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Clinical Result</a:t>
                      </a:r>
                    </a:p>
                  </a:txBody>
                  <a:tcPr marL="12700" marR="12700" marT="12700" marB="12700" anchor="ctr" anchorCtr="0" horzOverflow="overflow"/>
                </a:tc>
              </a:tr>
              <a:tr h="1016543">
                <a:tc>
                  <a:txBody>
                    <a:bodyPr/>
                    <a:lstStyle/>
                    <a:p>
                      <a:pPr algn="ctr" defTabSz="457200">
                        <a:defRPr sz="1800"/>
                      </a:pPr>
                      <a:r>
                        <a:rPr sz="2800">
                          <a:latin typeface="Times Roman"/>
                          <a:ea typeface="Times Roman"/>
                          <a:cs typeface="Times Roman"/>
                          <a:sym typeface="Times Roman"/>
                        </a:rPr>
                        <a:t>SCFA production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Anti-inflammatory signaling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tissue oxidative injury</a:t>
                      </a:r>
                    </a:p>
                  </a:txBody>
                  <a:tcPr marL="12700" marR="12700" marT="12700" marB="12700" anchor="ctr" anchorCtr="0" horzOverflow="overflow"/>
                </a:tc>
              </a:tr>
              <a:tr h="1575643">
                <a:tc>
                  <a:txBody>
                    <a:bodyPr/>
                    <a:lstStyle/>
                    <a:p>
                      <a:pPr algn="ctr" defTabSz="457200">
                        <a:defRPr sz="1800"/>
                      </a:pPr>
                      <a:r>
                        <a:rPr sz="2800">
                          <a:latin typeface="Times Roman"/>
                          <a:ea typeface="Times Roman"/>
                          <a:cs typeface="Times Roman"/>
                          <a:sym typeface="Times Roman"/>
                        </a:rPr>
                        <a:t>Slowed glucose absorption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Decreased ROS generation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Improved metabolic stability</a:t>
                      </a:r>
                    </a:p>
                  </a:txBody>
                  <a:tcPr marL="12700" marR="12700" marT="12700" marB="12700" anchor="ctr" anchorCtr="0" horzOverflow="overflow"/>
                </a:tc>
              </a:tr>
              <a:tr h="1575643">
                <a:tc>
                  <a:txBody>
                    <a:bodyPr/>
                    <a:lstStyle/>
                    <a:p>
                      <a:pPr algn="ctr" defTabSz="457200">
                        <a:defRPr sz="1800"/>
                      </a:pPr>
                      <a:r>
                        <a:rPr sz="2800">
                          <a:latin typeface="Times Roman"/>
                          <a:ea typeface="Times Roman"/>
                          <a:cs typeface="Times Roman"/>
                          <a:sym typeface="Times Roman"/>
                        </a:rPr>
                        <a:t>Tight-junction support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endotoxin translocation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Improved immune function</a:t>
                      </a:r>
                    </a:p>
                  </a:txBody>
                  <a:tcPr marL="12700" marR="12700" marT="12700" marB="12700" anchor="ctr" anchorCtr="0" horzOverflow="overflow"/>
                </a:tc>
              </a:tr>
              <a:tr h="1575643">
                <a:tc>
                  <a:txBody>
                    <a:bodyPr/>
                    <a:lstStyle/>
                    <a:p>
                      <a:pPr algn="ctr" defTabSz="457200">
                        <a:defRPr sz="1800"/>
                      </a:pPr>
                      <a:r>
                        <a:rPr sz="2800">
                          <a:latin typeface="Times Roman"/>
                          <a:ea typeface="Times Roman"/>
                          <a:cs typeface="Times Roman"/>
                          <a:sym typeface="Times Roman"/>
                        </a:rPr>
                        <a:t>Transit acceleration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toxin contact time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Decreased oxidative bowel injury</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84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46" name="TextBox 6"/>
          <p:cNvSpPr txBox="1"/>
          <p:nvPr/>
        </p:nvSpPr>
        <p:spPr>
          <a:xfrm>
            <a:off x="1128002" y="474002"/>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Traditional Detox vs Fiber Detox</a:t>
            </a:r>
          </a:p>
        </p:txBody>
      </p:sp>
      <p:sp>
        <p:nvSpPr>
          <p:cNvPr id="847"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4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49" name="Liver Detoxification (Vitamins &amp; Minerals):…"/>
          <p:cNvSpPr txBox="1"/>
          <p:nvPr/>
        </p:nvSpPr>
        <p:spPr>
          <a:xfrm>
            <a:off x="1724426" y="4513700"/>
            <a:ext cx="6800287" cy="19710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200"/>
              </a:spcBef>
              <a:defRPr b="1" sz="2800">
                <a:latin typeface="Times Roman"/>
                <a:ea typeface="Times Roman"/>
                <a:cs typeface="Times Roman"/>
                <a:sym typeface="Times Roman"/>
              </a:defRPr>
            </a:pPr>
            <a:r>
              <a:t>Liver Detoxification (Vitamins &amp; Minerals):</a:t>
            </a:r>
          </a:p>
          <a:p>
            <a:pPr defTabSz="457200">
              <a:spcBef>
                <a:spcPts val="1200"/>
              </a:spcBef>
              <a:defRPr sz="2800">
                <a:latin typeface="Times Roman"/>
                <a:ea typeface="Times Roman"/>
                <a:cs typeface="Times Roman"/>
                <a:sym typeface="Times Roman"/>
              </a:defRPr>
            </a:pPr>
            <a:r>
              <a:t>• Phase I — CYP450 oxidation</a:t>
            </a:r>
            <a:br/>
            <a:r>
              <a:t>• Phase II — Conjugation</a:t>
            </a:r>
            <a:br/>
            <a:r>
              <a:t>• Phase III — Elimination</a:t>
            </a:r>
          </a:p>
        </p:txBody>
      </p:sp>
      <p:sp>
        <p:nvSpPr>
          <p:cNvPr id="850" name="Fiber Detoxification:…"/>
          <p:cNvSpPr txBox="1"/>
          <p:nvPr/>
        </p:nvSpPr>
        <p:spPr>
          <a:xfrm>
            <a:off x="9942879" y="4513700"/>
            <a:ext cx="6619818" cy="1971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b="1" sz="2800">
                <a:latin typeface="Times Roman"/>
                <a:ea typeface="Times Roman"/>
                <a:cs typeface="Times Roman"/>
                <a:sym typeface="Times Roman"/>
              </a:defRPr>
            </a:pPr>
            <a:r>
              <a:t>Fiber Detoxification:</a:t>
            </a:r>
          </a:p>
          <a:p>
            <a:pPr defTabSz="457200">
              <a:spcBef>
                <a:spcPts val="1200"/>
              </a:spcBef>
              <a:defRPr sz="2800">
                <a:latin typeface="Times Roman"/>
                <a:ea typeface="Times Roman"/>
                <a:cs typeface="Times Roman"/>
                <a:sym typeface="Times Roman"/>
              </a:defRPr>
            </a:pPr>
            <a:r>
              <a:t>• Operates at the </a:t>
            </a:r>
            <a:r>
              <a:rPr b="1"/>
              <a:t>intestinal level</a:t>
            </a:r>
            <a:br>
              <a:rPr b="1"/>
            </a:br>
            <a:r>
              <a:t>• Completes detox by ensuring waste exit—</a:t>
            </a:r>
            <a:r>
              <a:rPr b="1"/>
              <a:t>the final step most often overlooked</a:t>
            </a:r>
          </a:p>
        </p:txBody>
      </p:sp>
    </p:spTree>
  </p:cSld>
  <p:clrMapOvr>
    <a:masterClrMapping/>
  </p:clrMapOvr>
  <p:transition xmlns:p14="http://schemas.microsoft.com/office/powerpoint/2010/main" spd="med" advClick="1"/>
</p:sld>
</file>

<file path=ppt/slides/slide8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54" name="Freeform 2"/>
          <p:cNvSpPr/>
          <p:nvPr/>
        </p:nvSpPr>
        <p:spPr>
          <a:xfrm rot="10800000">
            <a:off x="0" y="-3899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5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56" name="TextBox 6"/>
          <p:cNvSpPr txBox="1"/>
          <p:nvPr/>
        </p:nvSpPr>
        <p:spPr>
          <a:xfrm>
            <a:off x="1128002" y="474003"/>
            <a:ext cx="16812960"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Mechanisms of Fiber-Mediated Detoxification</a:t>
            </a:r>
          </a:p>
        </p:txBody>
      </p:sp>
      <p:sp>
        <p:nvSpPr>
          <p:cNvPr id="85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58"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59" name="1. Bile Acid Binding…"/>
          <p:cNvSpPr txBox="1"/>
          <p:nvPr/>
        </p:nvSpPr>
        <p:spPr>
          <a:xfrm>
            <a:off x="1773764" y="3847598"/>
            <a:ext cx="4064256" cy="486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Bile Acid Binding</a:t>
            </a:r>
          </a:p>
          <a:p>
            <a:pPr defTabSz="457200">
              <a:spcBef>
                <a:spcPts val="1200"/>
              </a:spcBef>
              <a:defRPr sz="2400">
                <a:latin typeface="Times Roman"/>
                <a:ea typeface="Times Roman"/>
                <a:cs typeface="Times Roman"/>
                <a:sym typeface="Times Roman"/>
              </a:defRPr>
            </a:pPr>
            <a:r>
              <a:t>Fiber traps:</a:t>
            </a:r>
          </a:p>
          <a:p>
            <a:pPr defTabSz="457200">
              <a:spcBef>
                <a:spcPts val="1200"/>
              </a:spcBef>
              <a:defRPr sz="2400">
                <a:latin typeface="Times Roman"/>
                <a:ea typeface="Times Roman"/>
                <a:cs typeface="Times Roman"/>
                <a:sym typeface="Times Roman"/>
              </a:defRPr>
            </a:pPr>
            <a:r>
              <a:t>• Conjugated toxins</a:t>
            </a:r>
            <a:br/>
            <a:r>
              <a:t>• Cholesterol</a:t>
            </a:r>
            <a:br/>
            <a:r>
              <a:t>• Estrogen byproducts</a:t>
            </a:r>
          </a:p>
          <a:p>
            <a:pPr defTabSz="457200">
              <a:spcBef>
                <a:spcPts val="1200"/>
              </a:spcBef>
              <a:defRPr sz="2400">
                <a:latin typeface="Times Roman"/>
                <a:ea typeface="Times Roman"/>
                <a:cs typeface="Times Roman"/>
                <a:sym typeface="Times Roman"/>
              </a:defRPr>
            </a:pPr>
            <a:r>
              <a:t>Prevents reabsorption via enterohepatic circulation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 Enhances toxin removal</a:t>
            </a:r>
            <a:br/>
            <a:r>
              <a:t>✅ Improves hormone balance</a:t>
            </a:r>
            <a:br/>
            <a:r>
              <a:t>✅ Reduces lipid oxidation</a:t>
            </a:r>
          </a:p>
        </p:txBody>
      </p:sp>
      <p:sp>
        <p:nvSpPr>
          <p:cNvPr id="860" name="2. Physical Elimination…"/>
          <p:cNvSpPr txBox="1"/>
          <p:nvPr/>
        </p:nvSpPr>
        <p:spPr>
          <a:xfrm>
            <a:off x="7181253" y="3915759"/>
            <a:ext cx="3925494" cy="393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Physical Elimination</a:t>
            </a:r>
          </a:p>
          <a:p>
            <a:pPr defTabSz="457200">
              <a:spcBef>
                <a:spcPts val="1200"/>
              </a:spcBef>
              <a:defRPr sz="2400">
                <a:latin typeface="Times Roman"/>
                <a:ea typeface="Times Roman"/>
                <a:cs typeface="Times Roman"/>
                <a:sym typeface="Times Roman"/>
              </a:defRPr>
            </a:pPr>
            <a:r>
              <a:t>Increased stool bulk and motility:</a:t>
            </a:r>
          </a:p>
          <a:p>
            <a:pPr defTabSz="457200">
              <a:spcBef>
                <a:spcPts val="1200"/>
              </a:spcBef>
              <a:defRPr sz="2400">
                <a:latin typeface="Times Roman"/>
                <a:ea typeface="Times Roman"/>
                <a:cs typeface="Times Roman"/>
                <a:sym typeface="Times Roman"/>
              </a:defRPr>
            </a:pPr>
            <a:r>
              <a:t>• Shortens toxin contact time</a:t>
            </a:r>
            <a:br/>
            <a:r>
              <a:t>• Prevents toxin recycling</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 Lowers carcinogen exposure</a:t>
            </a:r>
            <a:br/>
            <a:r>
              <a:t>✅ Improves bowel health</a:t>
            </a:r>
          </a:p>
        </p:txBody>
      </p:sp>
      <p:sp>
        <p:nvSpPr>
          <p:cNvPr id="861" name="3. Microbiome Detoxification…"/>
          <p:cNvSpPr txBox="1"/>
          <p:nvPr/>
        </p:nvSpPr>
        <p:spPr>
          <a:xfrm>
            <a:off x="12449981" y="3864040"/>
            <a:ext cx="3715902" cy="39395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500">
                <a:latin typeface="Times Roman"/>
                <a:ea typeface="Times Roman"/>
                <a:cs typeface="Times Roman"/>
                <a:sym typeface="Times Roman"/>
              </a:defRPr>
            </a:pPr>
            <a:r>
              <a:t>3. Microbiome Detoxification</a:t>
            </a:r>
          </a:p>
          <a:p>
            <a:pPr defTabSz="457200">
              <a:spcBef>
                <a:spcPts val="1200"/>
              </a:spcBef>
              <a:defRPr sz="2500">
                <a:latin typeface="Times Roman"/>
                <a:ea typeface="Times Roman"/>
                <a:cs typeface="Times Roman"/>
                <a:sym typeface="Times Roman"/>
              </a:defRPr>
            </a:pPr>
            <a:r>
              <a:t>Specific strains metabolize environmental chemicals:</a:t>
            </a:r>
          </a:p>
          <a:p>
            <a:pPr defTabSz="457200">
              <a:spcBef>
                <a:spcPts val="1200"/>
              </a:spcBef>
              <a:defRPr sz="2500">
                <a:latin typeface="Times Roman"/>
                <a:ea typeface="Times Roman"/>
                <a:cs typeface="Times Roman"/>
                <a:sym typeface="Times Roman"/>
              </a:defRPr>
            </a:pPr>
            <a:r>
              <a:t>• Pesticides</a:t>
            </a:r>
            <a:br/>
            <a:r>
              <a:t>• Heavy metals</a:t>
            </a:r>
            <a:br/>
            <a:r>
              <a:rPr sz="2400"/>
              <a:t>• Plastic compounds</a:t>
            </a:r>
            <a:endParaRPr sz="2400"/>
          </a:p>
          <a:p>
            <a:pPr defTabSz="457200">
              <a:spcBef>
                <a:spcPts val="1200"/>
              </a:spcBef>
              <a:defRPr sz="2400">
                <a:latin typeface="Times Roman"/>
                <a:ea typeface="Times Roman"/>
                <a:cs typeface="Times Roman"/>
                <a:sym typeface="Times Roman"/>
              </a:defRPr>
            </a:pPr>
            <a:r>
              <a:t>Fermentation supports these microbes.</a:t>
            </a:r>
          </a:p>
        </p:txBody>
      </p:sp>
    </p:spTree>
  </p:cSld>
  <p:clrMapOvr>
    <a:masterClrMapping/>
  </p:clrMapOvr>
  <p:transition xmlns:p14="http://schemas.microsoft.com/office/powerpoint/2010/main" spd="med" advClick="1"/>
</p:sld>
</file>

<file path=ppt/slides/slide8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63" name="Freeform 2"/>
          <p:cNvSpPr/>
          <p:nvPr/>
        </p:nvSpPr>
        <p:spPr>
          <a:xfrm rot="10800000">
            <a:off x="0" y="-3899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6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65" name="TextBox 6"/>
          <p:cNvSpPr txBox="1"/>
          <p:nvPr/>
        </p:nvSpPr>
        <p:spPr>
          <a:xfrm>
            <a:off x="1177340" y="1164737"/>
            <a:ext cx="16812962" cy="1152379"/>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Fiber in Detoxification Function</a:t>
            </a:r>
          </a:p>
        </p:txBody>
      </p:sp>
      <p:sp>
        <p:nvSpPr>
          <p:cNvPr id="86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6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868" name="Table 1"/>
          <p:cNvGraphicFramePr/>
          <p:nvPr/>
        </p:nvGraphicFramePr>
        <p:xfrm>
          <a:off x="2293243" y="3520406"/>
          <a:ext cx="14047226" cy="6037010"/>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3504090"/>
                <a:gridCol w="5629426"/>
                <a:gridCol w="4913708"/>
              </a:tblGrid>
              <a:tr h="907821">
                <a:tc>
                  <a:txBody>
                    <a:bodyPr/>
                    <a:lstStyle/>
                    <a:p>
                      <a:pPr algn="ctr" defTabSz="457200">
                        <a:defRPr sz="1800"/>
                      </a:pPr>
                      <a:r>
                        <a:rPr b="1" sz="2800">
                          <a:latin typeface="Times Roman"/>
                          <a:ea typeface="Times Roman"/>
                          <a:cs typeface="Times Roman"/>
                          <a:sym typeface="Times Roman"/>
                        </a:rPr>
                        <a:t>Detox Action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Mechanism</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Health Impact</a:t>
                      </a:r>
                    </a:p>
                  </a:txBody>
                  <a:tcPr marL="12700" marR="12700" marT="12700" marB="12700" anchor="ctr" anchorCtr="0" horzOverflow="overflow"/>
                </a:tc>
              </a:tr>
              <a:tr h="907821">
                <a:tc>
                  <a:txBody>
                    <a:bodyPr/>
                    <a:lstStyle/>
                    <a:p>
                      <a:pPr algn="ctr" defTabSz="457200">
                        <a:defRPr sz="1800"/>
                      </a:pPr>
                      <a:r>
                        <a:rPr sz="2800">
                          <a:latin typeface="Times Roman"/>
                          <a:ea typeface="Times Roman"/>
                          <a:cs typeface="Times Roman"/>
                          <a:sym typeface="Times Roman"/>
                        </a:rPr>
                        <a:t>Toxin binding</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Fiber-bile complex formation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toxin recirculation</a:t>
                      </a:r>
                    </a:p>
                  </a:txBody>
                  <a:tcPr marL="12700" marR="12700" marT="12700" marB="12700" anchor="ctr" anchorCtr="0" horzOverflow="overflow"/>
                </a:tc>
              </a:tr>
              <a:tr h="1407122">
                <a:tc>
                  <a:txBody>
                    <a:bodyPr/>
                    <a:lstStyle/>
                    <a:p>
                      <a:pPr algn="ctr" defTabSz="457200">
                        <a:defRPr sz="1800"/>
                      </a:pPr>
                      <a:r>
                        <a:rPr sz="2800">
                          <a:latin typeface="Times Roman"/>
                          <a:ea typeface="Times Roman"/>
                          <a:cs typeface="Times Roman"/>
                          <a:sym typeface="Times Roman"/>
                        </a:rPr>
                        <a:t>Transit enhancement</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Stool bulk &amp; motility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Efficient elimination</a:t>
                      </a:r>
                    </a:p>
                  </a:txBody>
                  <a:tcPr marL="12700" marR="12700" marT="12700" marB="12700" anchor="ctr" anchorCtr="0" horzOverflow="overflow"/>
                </a:tc>
              </a:tr>
              <a:tr h="1407122">
                <a:tc>
                  <a:txBody>
                    <a:bodyPr/>
                    <a:lstStyle/>
                    <a:p>
                      <a:pPr algn="ctr" defTabSz="457200">
                        <a:defRPr sz="1800"/>
                      </a:pPr>
                      <a:r>
                        <a:rPr sz="2800">
                          <a:latin typeface="Times Roman"/>
                          <a:ea typeface="Times Roman"/>
                          <a:cs typeface="Times Roman"/>
                          <a:sym typeface="Times Roman"/>
                        </a:rPr>
                        <a:t>Hormone clearance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Binding of estrogen metabolites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Reduced estrogen dominance</a:t>
                      </a:r>
                    </a:p>
                  </a:txBody>
                  <a:tcPr marL="12700" marR="12700" marT="12700" marB="12700" anchor="ctr" anchorCtr="0" horzOverflow="overflow"/>
                </a:tc>
              </a:tr>
              <a:tr h="1407122">
                <a:tc>
                  <a:txBody>
                    <a:bodyPr/>
                    <a:lstStyle/>
                    <a:p>
                      <a:pPr algn="ctr" defTabSz="457200">
                        <a:defRPr sz="1800"/>
                      </a:pPr>
                      <a:r>
                        <a:rPr sz="2800">
                          <a:latin typeface="Times Roman"/>
                          <a:ea typeface="Times Roman"/>
                          <a:cs typeface="Times Roman"/>
                          <a:sym typeface="Times Roman"/>
                        </a:rPr>
                        <a:t>Microbial detox</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Biotransformation by gut bacteria</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Lower chemical burden</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8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87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72" name="TextBox 6"/>
          <p:cNvSpPr txBox="1"/>
          <p:nvPr/>
        </p:nvSpPr>
        <p:spPr>
          <a:xfrm>
            <a:off x="1226678" y="369676"/>
            <a:ext cx="16812962" cy="2249665"/>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0433FF"/>
                </a:solidFill>
                <a:latin typeface="Poppins"/>
                <a:ea typeface="Poppins"/>
                <a:cs typeface="Poppins"/>
                <a:sym typeface="Poppins"/>
              </a:defRPr>
            </a:pPr>
            <a:r>
              <a:t>Minerals - </a:t>
            </a:r>
            <a:endParaRPr spc="150" sz="2500">
              <a:solidFill>
                <a:srgbClr val="231F20"/>
              </a:solidFill>
              <a:latin typeface="Open Sauce Bold"/>
              <a:ea typeface="Open Sauce Bold"/>
              <a:cs typeface="Open Sauce Bold"/>
              <a:sym typeface="Open Sauce Bold"/>
            </a:endParaRPr>
          </a:p>
          <a:p>
            <a:pPr>
              <a:lnSpc>
                <a:spcPts val="9100"/>
              </a:lnSpc>
              <a:defRPr spc="574" sz="5800">
                <a:solidFill>
                  <a:srgbClr val="0433FF"/>
                </a:solidFill>
                <a:latin typeface="Poppins"/>
                <a:ea typeface="Poppins"/>
                <a:cs typeface="Poppins"/>
                <a:sym typeface="Poppins"/>
              </a:defRPr>
            </a:pPr>
            <a:r>
              <a:t>Food Sources and Impact on Health</a:t>
            </a:r>
          </a:p>
        </p:txBody>
      </p:sp>
      <p:sp>
        <p:nvSpPr>
          <p:cNvPr id="87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874" name="The main purpose of doing and reviewing research is:…"/>
          <p:cNvSpPr txBox="1"/>
          <p:nvPr/>
        </p:nvSpPr>
        <p:spPr>
          <a:xfrm>
            <a:off x="1944016" y="4001384"/>
            <a:ext cx="15378284" cy="38252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200"/>
              </a:spcBef>
              <a:defRPr sz="2500">
                <a:latin typeface="Times Roman"/>
                <a:ea typeface="Times Roman"/>
                <a:cs typeface="Times Roman"/>
                <a:sym typeface="Times Roman"/>
              </a:defRPr>
            </a:pPr>
            <a:r>
              <a:t>Minerals are inorganic nutrients that act as the </a:t>
            </a:r>
            <a:r>
              <a:rPr b="1"/>
              <a:t>body’s electrical conductors and enzymatic cofactors</a:t>
            </a:r>
            <a:r>
              <a:t>.</a:t>
            </a:r>
            <a:br/>
          </a:p>
          <a:p>
            <a:pPr defTabSz="457200">
              <a:spcBef>
                <a:spcPts val="1200"/>
              </a:spcBef>
              <a:defRPr sz="2500">
                <a:latin typeface="Times Roman"/>
                <a:ea typeface="Times Roman"/>
                <a:cs typeface="Times Roman"/>
                <a:sym typeface="Times Roman"/>
              </a:defRPr>
            </a:pPr>
            <a:r>
              <a:t>They do not provide calories, but they make metabolism </a:t>
            </a:r>
            <a:r>
              <a:rPr b="1"/>
              <a:t>functional</a:t>
            </a:r>
            <a:r>
              <a:t> by:</a:t>
            </a:r>
          </a:p>
          <a:p>
            <a:pPr defTabSz="457200">
              <a:spcBef>
                <a:spcPts val="1200"/>
              </a:spcBef>
              <a:defRPr sz="2500">
                <a:latin typeface="Times Roman"/>
                <a:ea typeface="Times Roman"/>
                <a:cs typeface="Times Roman"/>
                <a:sym typeface="Times Roman"/>
              </a:defRPr>
            </a:pPr>
            <a:r>
              <a:t>• Activating enzymes</a:t>
            </a:r>
            <a:br/>
            <a:r>
              <a:t>• Stabilizing ATP metabolism</a:t>
            </a:r>
            <a:br/>
            <a:r>
              <a:t>• Controlling nerve impulses &amp; muscle contraction</a:t>
            </a:r>
            <a:br/>
            <a:r>
              <a:t>• Supporting oxygen transport</a:t>
            </a:r>
            <a:br/>
            <a:r>
              <a:t>• Driving antioxidant defense systems</a:t>
            </a:r>
            <a:br/>
            <a:r>
              <a:t>• Building bones and teeth</a:t>
            </a:r>
          </a:p>
        </p:txBody>
      </p:sp>
      <p:sp>
        <p:nvSpPr>
          <p:cNvPr id="87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Freeform 2"/>
          <p:cNvSpPr/>
          <p:nvPr/>
        </p:nvSpPr>
        <p:spPr>
          <a:xfrm rot="10800000">
            <a:off x="0" y="-393072"/>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17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171" name="TextBox 6"/>
          <p:cNvSpPr txBox="1"/>
          <p:nvPr/>
        </p:nvSpPr>
        <p:spPr>
          <a:xfrm>
            <a:off x="627937" y="312004"/>
            <a:ext cx="17634124"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Symptom Clusters &amp; Their Nutrient Source</a:t>
            </a:r>
          </a:p>
        </p:txBody>
      </p:sp>
      <p:sp>
        <p:nvSpPr>
          <p:cNvPr id="172"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173" name="Slide Number"/>
          <p:cNvSpPr txBox="1"/>
          <p:nvPr>
            <p:ph type="sldNum" sz="quarter" idx="4294967295"/>
          </p:nvPr>
        </p:nvSpPr>
        <p:spPr>
          <a:xfrm>
            <a:off x="8505421" y="6414761"/>
            <a:ext cx="181378"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74" name="Table 1"/>
          <p:cNvGraphicFramePr/>
          <p:nvPr/>
        </p:nvGraphicFramePr>
        <p:xfrm>
          <a:off x="2450782" y="3332719"/>
          <a:ext cx="13988433" cy="641238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8676157"/>
                <a:gridCol w="5312272"/>
              </a:tblGrid>
              <a:tr h="895422">
                <a:tc>
                  <a:txBody>
                    <a:bodyPr/>
                    <a:lstStyle/>
                    <a:p>
                      <a:pPr algn="ctr" defTabSz="457200">
                        <a:defRPr sz="1800"/>
                      </a:pPr>
                      <a:r>
                        <a:rPr b="1" sz="3100">
                          <a:latin typeface="Times Roman"/>
                          <a:ea typeface="Times Roman"/>
                          <a:cs typeface="Times Roman"/>
                          <a:sym typeface="Times Roman"/>
                        </a:rPr>
                        <a:t>Health Presentation</a:t>
                      </a:r>
                    </a:p>
                  </a:txBody>
                  <a:tcPr marL="12700" marR="12700" marT="12700" marB="12700" anchor="ctr" anchorCtr="0" horzOverflow="overflow"/>
                </a:tc>
                <a:tc>
                  <a:txBody>
                    <a:bodyPr/>
                    <a:lstStyle/>
                    <a:p>
                      <a:pPr algn="ctr" defTabSz="457200">
                        <a:defRPr sz="1800"/>
                      </a:pPr>
                      <a:r>
                        <a:rPr b="1" sz="3100">
                          <a:latin typeface="Times Roman"/>
                          <a:ea typeface="Times Roman"/>
                          <a:cs typeface="Times Roman"/>
                          <a:sym typeface="Times Roman"/>
                        </a:rPr>
                        <a:t>Think Vitamin Deficiency</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Chronic fatigue + muscle weakness</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B1, B3, B5</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Neuropathy (tingling, numbness)</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B1, B6, B12</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Depression or brain fog</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B3, B6, B9, B12</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Memory loss or dementia-like symptoms</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B1, B12</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Angular mouth sores, skin cracking</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B2</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Hair loss + fatigue</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B7</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Anemia + fatigue</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B6, B9, B12</a:t>
                      </a:r>
                    </a:p>
                  </a:txBody>
                  <a:tcPr marL="12700" marR="12700" marT="12700" marB="12700" anchor="ctr" anchorCtr="0" horzOverflow="overflow"/>
                </a:tc>
              </a:tr>
              <a:tr h="577692">
                <a:tc>
                  <a:txBody>
                    <a:bodyPr/>
                    <a:lstStyle/>
                    <a:p>
                      <a:pPr algn="l" defTabSz="457200">
                        <a:defRPr sz="1800"/>
                      </a:pPr>
                      <a:r>
                        <a:rPr b="1" sz="3100">
                          <a:latin typeface="Times Roman"/>
                          <a:ea typeface="Times Roman"/>
                          <a:cs typeface="Times Roman"/>
                          <a:sym typeface="Times Roman"/>
                        </a:rPr>
                        <a:t>Bleeding gums + poor wound healing</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Vitamin C</a:t>
                      </a:r>
                    </a:p>
                  </a:txBody>
                  <a:tcPr marL="12700" marR="12700" marT="12700" marB="12700" anchor="ctr" anchorCtr="0" horzOverflow="overflow"/>
                </a:tc>
              </a:tr>
              <a:tr h="895422">
                <a:tc>
                  <a:txBody>
                    <a:bodyPr/>
                    <a:lstStyle/>
                    <a:p>
                      <a:pPr algn="l" defTabSz="457200">
                        <a:defRPr sz="1800"/>
                      </a:pPr>
                      <a:r>
                        <a:rPr b="1" sz="3100">
                          <a:latin typeface="Times Roman"/>
                          <a:ea typeface="Times Roman"/>
                          <a:cs typeface="Times Roman"/>
                          <a:sym typeface="Times Roman"/>
                        </a:rPr>
                        <a:t>Neural tube defects risk during pregnancy</a:t>
                      </a:r>
                    </a:p>
                  </a:txBody>
                  <a:tcPr marL="12700" marR="12700" marT="12700" marB="12700" anchor="ctr" anchorCtr="0" horzOverflow="overflow"/>
                </a:tc>
                <a:tc>
                  <a:txBody>
                    <a:bodyPr/>
                    <a:lstStyle/>
                    <a:p>
                      <a:pPr algn="l" defTabSz="457200">
                        <a:defRPr sz="1800"/>
                      </a:pPr>
                      <a:r>
                        <a:rPr sz="3100">
                          <a:latin typeface="Times Roman"/>
                          <a:ea typeface="Times Roman"/>
                          <a:cs typeface="Times Roman"/>
                          <a:sym typeface="Times Roman"/>
                        </a:rPr>
                        <a:t>Folate (B9)</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9"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80"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81" name="TextBox 6"/>
          <p:cNvSpPr txBox="1"/>
          <p:nvPr/>
        </p:nvSpPr>
        <p:spPr>
          <a:xfrm>
            <a:off x="1202009"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5 Core Functions of Minerals</a:t>
            </a:r>
          </a:p>
        </p:txBody>
      </p:sp>
      <p:sp>
        <p:nvSpPr>
          <p:cNvPr id="882"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83" name="The main purpose of doing and reviewing research is:…"/>
          <p:cNvSpPr txBox="1"/>
          <p:nvPr/>
        </p:nvSpPr>
        <p:spPr>
          <a:xfrm>
            <a:off x="1194388" y="3654328"/>
            <a:ext cx="4930069" cy="63779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ENZYME ACTIVATION</a:t>
            </a:r>
          </a:p>
          <a:p>
            <a:pPr defTabSz="457200">
              <a:spcBef>
                <a:spcPts val="1200"/>
              </a:spcBef>
              <a:defRPr sz="2400">
                <a:latin typeface="Times Roman"/>
                <a:ea typeface="Times Roman"/>
                <a:cs typeface="Times Roman"/>
                <a:sym typeface="Times Roman"/>
              </a:defRPr>
            </a:pPr>
            <a:r>
              <a:t>Over </a:t>
            </a:r>
            <a:r>
              <a:rPr b="1"/>
              <a:t>300 metabolic enzymes require mineral cofactors</a:t>
            </a:r>
            <a:r>
              <a:t> to function:</a:t>
            </a:r>
          </a:p>
          <a:p>
            <a:pPr defTabSz="457200">
              <a:spcBef>
                <a:spcPts val="1200"/>
              </a:spcBef>
              <a:defRPr sz="2400">
                <a:latin typeface="Times Roman"/>
                <a:ea typeface="Times Roman"/>
                <a:cs typeface="Times Roman"/>
                <a:sym typeface="Times Roman"/>
              </a:defRPr>
            </a:pPr>
            <a:r>
              <a:t>• Magnesium activates ATP reactions</a:t>
            </a:r>
            <a:br/>
            <a:r>
              <a:t>• Zinc supports immunity and wound healing</a:t>
            </a:r>
            <a:br/>
            <a:r>
              <a:t>• Selenium enables antioxidant enzymes</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Without mineral cofactors:</a:t>
            </a:r>
          </a:p>
          <a:p>
            <a:pPr defTabSz="457200">
              <a:spcBef>
                <a:spcPts val="1200"/>
              </a:spcBef>
              <a:defRPr sz="2400">
                <a:latin typeface="Times Roman"/>
                <a:ea typeface="Times Roman"/>
                <a:cs typeface="Times Roman"/>
                <a:sym typeface="Times Roman"/>
              </a:defRPr>
            </a:pPr>
            <a:r>
              <a:t>➡ Enzymes remain inactive</a:t>
            </a:r>
            <a:br/>
            <a:r>
              <a:t>➡ Metabolism slows</a:t>
            </a:r>
            <a:br/>
            <a:r>
              <a:t>➡ Detox and antioxidant systems collapse</a:t>
            </a:r>
          </a:p>
        </p:txBody>
      </p:sp>
      <p:sp>
        <p:nvSpPr>
          <p:cNvPr id="884"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85" name="The main purpose of doing and reviewing research is:…"/>
          <p:cNvSpPr txBox="1"/>
          <p:nvPr/>
        </p:nvSpPr>
        <p:spPr>
          <a:xfrm>
            <a:off x="6876756" y="3654328"/>
            <a:ext cx="4930068" cy="6009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ELECTROLYTE BALANCE &amp; NERVE SIGNALING</a:t>
            </a:r>
          </a:p>
          <a:p>
            <a:pPr defTabSz="457200">
              <a:spcBef>
                <a:spcPts val="1200"/>
              </a:spcBef>
              <a:defRPr sz="2400">
                <a:latin typeface="Times Roman"/>
                <a:ea typeface="Times Roman"/>
                <a:cs typeface="Times Roman"/>
                <a:sym typeface="Times Roman"/>
              </a:defRPr>
            </a:pPr>
            <a:r>
              <a:t>Minerals form the basis of:</a:t>
            </a:r>
          </a:p>
          <a:p>
            <a:pPr defTabSz="457200">
              <a:spcBef>
                <a:spcPts val="1200"/>
              </a:spcBef>
              <a:defRPr sz="2400">
                <a:latin typeface="Times Roman"/>
                <a:ea typeface="Times Roman"/>
                <a:cs typeface="Times Roman"/>
                <a:sym typeface="Times Roman"/>
              </a:defRPr>
            </a:pPr>
            <a:r>
              <a:t>• Nerve impulse transmission</a:t>
            </a:r>
            <a:br/>
            <a:r>
              <a:t>• Muscle contraction and relaxation</a:t>
            </a:r>
            <a:br/>
            <a:r>
              <a:t>• Cardiac electrical rhythms</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Examples:</a:t>
            </a:r>
          </a:p>
          <a:p>
            <a:pPr defTabSz="457200">
              <a:spcBef>
                <a:spcPts val="1200"/>
              </a:spcBef>
              <a:defRPr sz="2400">
                <a:latin typeface="Times Roman"/>
                <a:ea typeface="Times Roman"/>
                <a:cs typeface="Times Roman"/>
                <a:sym typeface="Times Roman"/>
              </a:defRPr>
            </a:pPr>
            <a:r>
              <a:t>• Sodium + potassium balance controls nerve firing</a:t>
            </a:r>
            <a:br/>
            <a:r>
              <a:t>• Calcium regulates muscle contraction</a:t>
            </a:r>
            <a:br/>
            <a:r>
              <a:t>• Magnesium governs muscle relaxation</a:t>
            </a:r>
          </a:p>
        </p:txBody>
      </p:sp>
      <p:sp>
        <p:nvSpPr>
          <p:cNvPr id="886" name="The main purpose of doing and reviewing research is:…"/>
          <p:cNvSpPr txBox="1"/>
          <p:nvPr/>
        </p:nvSpPr>
        <p:spPr>
          <a:xfrm>
            <a:off x="12670056" y="3654328"/>
            <a:ext cx="4930067" cy="619180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OXYGEN TRANSPORT</a:t>
            </a:r>
          </a:p>
          <a:p>
            <a:pPr defTabSz="457200">
              <a:spcBef>
                <a:spcPts val="1200"/>
              </a:spcBef>
              <a:defRPr sz="2400">
                <a:latin typeface="Times Roman"/>
                <a:ea typeface="Times Roman"/>
                <a:cs typeface="Times Roman"/>
                <a:sym typeface="Times Roman"/>
              </a:defRPr>
            </a:pPr>
            <a:r>
              <a:t>Iron is incorporated into:</a:t>
            </a:r>
          </a:p>
          <a:p>
            <a:pPr defTabSz="457200">
              <a:spcBef>
                <a:spcPts val="1200"/>
              </a:spcBef>
              <a:defRPr sz="2400">
                <a:latin typeface="Times Roman"/>
                <a:ea typeface="Times Roman"/>
                <a:cs typeface="Times Roman"/>
                <a:sym typeface="Times Roman"/>
              </a:defRPr>
            </a:pPr>
            <a:r>
              <a:t>• Hemoglobin → oxygen transport</a:t>
            </a:r>
            <a:br/>
            <a:r>
              <a:t>• Cytochrome oxidase enzymes → cellular respiration</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Iron deficiency:</a:t>
            </a:r>
          </a:p>
          <a:p>
            <a:pPr defTabSz="457200">
              <a:spcBef>
                <a:spcPts val="1200"/>
              </a:spcBef>
              <a:defRPr sz="2400">
                <a:latin typeface="Times Roman"/>
                <a:ea typeface="Times Roman"/>
                <a:cs typeface="Times Roman"/>
                <a:sym typeface="Times Roman"/>
              </a:defRPr>
            </a:pPr>
            <a:r>
              <a:t>➡ Reduces oxygen delivery</a:t>
            </a:r>
            <a:br/>
            <a:r>
              <a:t>➡ Limits mitochondrial ATP production</a:t>
            </a:r>
          </a:p>
          <a:p>
            <a:pPr defTabSz="457200">
              <a:defRPr sz="2400">
                <a:solidFill>
                  <a:srgbClr val="808080"/>
                </a:solidFill>
                <a:latin typeface="Times Roman"/>
                <a:ea typeface="Times Roman"/>
                <a:cs typeface="Times Roman"/>
                <a:sym typeface="Times Roman"/>
              </a:defRPr>
            </a:pPr>
          </a:p>
          <a:p>
            <a:pPr defTabSz="457200">
              <a:spcBef>
                <a:spcPts val="1200"/>
              </a:spcBef>
              <a:defRPr b="1" sz="2400">
                <a:latin typeface="Times Roman"/>
                <a:ea typeface="Times Roman"/>
                <a:cs typeface="Times Roman"/>
                <a:sym typeface="Times Roman"/>
              </a:defRPr>
            </a:pPr>
            <a:r>
              <a:t>Symptoms arise rapidly as fatigue and dizziness.</a:t>
            </a:r>
          </a:p>
        </p:txBody>
      </p:sp>
    </p:spTree>
  </p:cSld>
  <p:clrMapOvr>
    <a:masterClrMapping/>
  </p:clrMapOvr>
  <p:transition xmlns:p14="http://schemas.microsoft.com/office/powerpoint/2010/main" spd="med" advClick="1"/>
</p:sld>
</file>

<file path=ppt/slides/slide9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88"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89"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90" name="TextBox 6"/>
          <p:cNvSpPr txBox="1"/>
          <p:nvPr/>
        </p:nvSpPr>
        <p:spPr>
          <a:xfrm>
            <a:off x="1202009"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5 Core Functions of Minerals</a:t>
            </a:r>
          </a:p>
        </p:txBody>
      </p:sp>
      <p:sp>
        <p:nvSpPr>
          <p:cNvPr id="891"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892" name="The main purpose of doing and reviewing research is:…"/>
          <p:cNvSpPr txBox="1"/>
          <p:nvPr/>
        </p:nvSpPr>
        <p:spPr>
          <a:xfrm>
            <a:off x="4031330" y="3654328"/>
            <a:ext cx="4930068" cy="5685985"/>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REDOX &amp; ANTIOXIDANT SYSTEM SUPPORT</a:t>
            </a:r>
          </a:p>
          <a:p>
            <a:pPr defTabSz="457200">
              <a:spcBef>
                <a:spcPts val="1200"/>
              </a:spcBef>
              <a:defRPr sz="2400">
                <a:latin typeface="Times Roman"/>
                <a:ea typeface="Times Roman"/>
                <a:cs typeface="Times Roman"/>
                <a:sym typeface="Times Roman"/>
              </a:defRPr>
            </a:pPr>
            <a:r>
              <a:t>Minerals are integral to </a:t>
            </a:r>
            <a:r>
              <a:rPr b="1"/>
              <a:t>endogenous antioxidant enzymes</a:t>
            </a:r>
            <a:r>
              <a:t>:</a:t>
            </a:r>
          </a:p>
          <a:p>
            <a:pPr defTabSz="457200">
              <a:spcBef>
                <a:spcPts val="1200"/>
              </a:spcBef>
              <a:defRPr sz="2400">
                <a:latin typeface="Times Roman"/>
                <a:ea typeface="Times Roman"/>
                <a:cs typeface="Times Roman"/>
                <a:sym typeface="Times Roman"/>
              </a:defRPr>
            </a:pPr>
            <a:r>
              <a:t>• Selenium → glutathione peroxidase</a:t>
            </a:r>
            <a:br/>
            <a:r>
              <a:t>• Zinc → superoxide dismutase (SOD)</a:t>
            </a:r>
            <a:br/>
            <a:r>
              <a:t>• Copper → supports electron transfer reactions</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Deficiency:</a:t>
            </a:r>
          </a:p>
          <a:p>
            <a:pPr defTabSz="457200">
              <a:spcBef>
                <a:spcPts val="1200"/>
              </a:spcBef>
              <a:defRPr sz="2400">
                <a:latin typeface="Times Roman"/>
                <a:ea typeface="Times Roman"/>
                <a:cs typeface="Times Roman"/>
                <a:sym typeface="Times Roman"/>
              </a:defRPr>
            </a:pPr>
            <a:r>
              <a:t>➡ Increased oxidative tissue damage</a:t>
            </a:r>
            <a:br/>
            <a:r>
              <a:t>➡ Accelerated aging and inflammation</a:t>
            </a:r>
          </a:p>
        </p:txBody>
      </p:sp>
      <p:sp>
        <p:nvSpPr>
          <p:cNvPr id="893"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94" name="The main purpose of doing and reviewing research is:…"/>
          <p:cNvSpPr txBox="1"/>
          <p:nvPr/>
        </p:nvSpPr>
        <p:spPr>
          <a:xfrm>
            <a:off x="10301095" y="3665792"/>
            <a:ext cx="4930068" cy="5438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5. STRUCTURAL SUPPORT</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Calcium and phosphorus form the crystal lattice of:</a:t>
            </a:r>
          </a:p>
          <a:p>
            <a:pPr defTabSz="457200">
              <a:spcBef>
                <a:spcPts val="1200"/>
              </a:spcBef>
              <a:defRPr sz="2400">
                <a:latin typeface="Times Roman"/>
                <a:ea typeface="Times Roman"/>
                <a:cs typeface="Times Roman"/>
                <a:sym typeface="Times Roman"/>
              </a:defRPr>
            </a:pPr>
            <a:r>
              <a:t>• Bone</a:t>
            </a:r>
            <a:br/>
            <a:r>
              <a:t>• Teeth</a:t>
            </a:r>
          </a:p>
          <a:p>
            <a:pPr defTabSz="457200">
              <a:defRPr sz="2400">
                <a:solidFill>
                  <a:srgbClr val="808080"/>
                </a:solidFill>
                <a:latin typeface="Times Roman"/>
                <a:ea typeface="Times Roman"/>
                <a:cs typeface="Times Roman"/>
                <a:sym typeface="Times Roman"/>
              </a:defRPr>
            </a:pPr>
          </a:p>
          <a:p>
            <a:pPr defTabSz="457200">
              <a:spcBef>
                <a:spcPts val="1200"/>
              </a:spcBef>
              <a:defRPr sz="2400">
                <a:latin typeface="Times Roman"/>
                <a:ea typeface="Times Roman"/>
                <a:cs typeface="Times Roman"/>
                <a:sym typeface="Times Roman"/>
              </a:defRPr>
            </a:pPr>
            <a:r>
              <a:t>Deficiencies lead to:</a:t>
            </a:r>
          </a:p>
          <a:p>
            <a:pPr defTabSz="457200">
              <a:spcBef>
                <a:spcPts val="1200"/>
              </a:spcBef>
              <a:defRPr sz="2400">
                <a:latin typeface="Times Roman"/>
                <a:ea typeface="Times Roman"/>
                <a:cs typeface="Times Roman"/>
                <a:sym typeface="Times Roman"/>
              </a:defRPr>
            </a:pPr>
            <a:r>
              <a:t>• Osteoporosis</a:t>
            </a:r>
            <a:br/>
            <a:r>
              <a:t>• Fracture risk</a:t>
            </a:r>
            <a:br/>
            <a:r>
              <a:t>• Dental erosion</a:t>
            </a:r>
          </a:p>
          <a:p>
            <a:pPr defTabSz="457200">
              <a:defRPr sz="1200">
                <a:solidFill>
                  <a:srgbClr val="808080"/>
                </a:solidFill>
                <a:latin typeface="Times Roman"/>
                <a:ea typeface="Times Roman"/>
                <a:cs typeface="Times Roman"/>
                <a:sym typeface="Times Roman"/>
              </a:defRPr>
            </a:pPr>
          </a:p>
          <a:p>
            <a:pPr defTabSz="457200">
              <a:defRPr sz="1200">
                <a:solidFill>
                  <a:srgbClr val="808080"/>
                </a:solidFill>
                <a:latin typeface="Times Roman"/>
                <a:ea typeface="Times Roman"/>
                <a:cs typeface="Times Roman"/>
                <a:sym typeface="Times Roman"/>
              </a:defRPr>
            </a:pPr>
          </a:p>
        </p:txBody>
      </p:sp>
    </p:spTree>
  </p:cSld>
  <p:clrMapOvr>
    <a:masterClrMapping/>
  </p:clrMapOvr>
  <p:transition xmlns:p14="http://schemas.microsoft.com/office/powerpoint/2010/main" spd="med" advClick="1"/>
</p:sld>
</file>

<file path=ppt/slides/slide9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89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898" name="TextBox 6"/>
          <p:cNvSpPr txBox="1"/>
          <p:nvPr/>
        </p:nvSpPr>
        <p:spPr>
          <a:xfrm>
            <a:off x="1078663"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Major Minerals </a:t>
            </a:r>
            <a:r>
              <a:rPr spc="467">
                <a:latin typeface="Open Sauce Bold"/>
                <a:ea typeface="Open Sauce Bold"/>
                <a:cs typeface="Open Sauce Bold"/>
                <a:sym typeface="Open Sauce Bold"/>
              </a:rPr>
              <a:t>&amp; Food Sources</a:t>
            </a:r>
          </a:p>
        </p:txBody>
      </p:sp>
      <p:sp>
        <p:nvSpPr>
          <p:cNvPr id="89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00"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901" name="Table 1"/>
          <p:cNvGraphicFramePr/>
          <p:nvPr/>
        </p:nvGraphicFramePr>
        <p:xfrm>
          <a:off x="3063020" y="3599496"/>
          <a:ext cx="12844247" cy="5878831"/>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626487"/>
                <a:gridCol w="10217758"/>
              </a:tblGrid>
              <a:tr h="742960">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Top Food Sources</a:t>
                      </a:r>
                    </a:p>
                  </a:txBody>
                  <a:tcPr marL="12700" marR="12700" marT="12700" marB="12700" anchor="ctr" anchorCtr="0" horzOverflow="overflow"/>
                </a:tc>
              </a:tr>
              <a:tr h="1151589">
                <a:tc>
                  <a:txBody>
                    <a:bodyPr/>
                    <a:lstStyle/>
                    <a:p>
                      <a:pPr algn="ctr" defTabSz="457200">
                        <a:defRPr sz="1800"/>
                      </a:pPr>
                      <a:r>
                        <a:rPr b="1" sz="28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Sardines (with bones), dairy (milk, yogurt, cheese), kale, bok choy, sesame seeds &amp; tahini</a:t>
                      </a:r>
                    </a:p>
                  </a:txBody>
                  <a:tcPr marL="12700" marR="12700" marT="12700" marB="12700" anchor="ctr" anchorCtr="0" horzOverflow="overflow"/>
                </a:tc>
              </a:tr>
              <a:tr h="1151589">
                <a:tc>
                  <a:txBody>
                    <a:bodyPr/>
                    <a:lstStyle/>
                    <a:p>
                      <a:pPr algn="ctr" defTabSz="457200">
                        <a:defRPr sz="1800"/>
                      </a:pPr>
                      <a:r>
                        <a:rPr b="1" sz="28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Spinach &amp; leafy greens, pumpkin seeds, almonds, black beans, quinoa</a:t>
                      </a:r>
                    </a:p>
                  </a:txBody>
                  <a:tcPr marL="12700" marR="12700" marT="12700" marB="12700" anchor="ctr" anchorCtr="0" horzOverflow="overflow"/>
                </a:tc>
              </a:tr>
              <a:tr h="938141">
                <a:tc>
                  <a:txBody>
                    <a:bodyPr/>
                    <a:lstStyle/>
                    <a:p>
                      <a:pPr algn="ctr" defTabSz="457200">
                        <a:defRPr sz="1800"/>
                      </a:pPr>
                      <a:r>
                        <a:rPr b="1" sz="28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Avocados, bananas, white &amp; sweet potatoes, spinach, lentils</a:t>
                      </a:r>
                    </a:p>
                  </a:txBody>
                  <a:tcPr marL="12700" marR="12700" marT="12700" marB="12700" anchor="ctr" anchorCtr="0" horzOverflow="overflow"/>
                </a:tc>
              </a:tr>
              <a:tr h="742960">
                <a:tc>
                  <a:txBody>
                    <a:bodyPr/>
                    <a:lstStyle/>
                    <a:p>
                      <a:pPr algn="ctr" defTabSz="457200">
                        <a:defRPr sz="1800"/>
                      </a:pPr>
                      <a:r>
                        <a:rPr b="1" sz="28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Sea salt, broth, cured meats, pickled vegetables</a:t>
                      </a:r>
                    </a:p>
                  </a:txBody>
                  <a:tcPr marL="12700" marR="12700" marT="12700" marB="12700" anchor="ctr" anchorCtr="0" horzOverflow="overflow"/>
                </a:tc>
              </a:tr>
              <a:tr h="1151589">
                <a:tc>
                  <a:txBody>
                    <a:bodyPr/>
                    <a:lstStyle/>
                    <a:p>
                      <a:pPr algn="ctr" defTabSz="457200">
                        <a:defRPr sz="1800"/>
                      </a:pPr>
                      <a:r>
                        <a:rPr b="1" sz="2800">
                          <a:latin typeface="Times Roman"/>
                          <a:ea typeface="Times Roman"/>
                          <a:cs typeface="Times Roman"/>
                          <a:sym typeface="Times Roman"/>
                        </a:rPr>
                        <a:t>Phosphorus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Poultry, fish, dairy, beans, nuts, whole grains</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3"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04"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05" name="TextBox 6"/>
          <p:cNvSpPr txBox="1"/>
          <p:nvPr/>
        </p:nvSpPr>
        <p:spPr>
          <a:xfrm>
            <a:off x="1078663"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a:lnSpc>
                <a:spcPts val="9100"/>
              </a:lnSpc>
              <a:defRPr spc="773" sz="7800">
                <a:solidFill>
                  <a:srgbClr val="FFFFFF"/>
                </a:solidFill>
                <a:latin typeface="Poppins"/>
                <a:ea typeface="Poppins"/>
                <a:cs typeface="Poppins"/>
                <a:sym typeface="Poppins"/>
              </a:defRPr>
            </a:pPr>
            <a:r>
              <a:t>Trace Minerals </a:t>
            </a:r>
            <a:r>
              <a:rPr spc="467">
                <a:latin typeface="Open Sauce Bold"/>
                <a:ea typeface="Open Sauce Bold"/>
                <a:cs typeface="Open Sauce Bold"/>
                <a:sym typeface="Open Sauce Bold"/>
              </a:rPr>
              <a:t>&amp; Food Sources</a:t>
            </a:r>
          </a:p>
        </p:txBody>
      </p:sp>
      <p:sp>
        <p:nvSpPr>
          <p:cNvPr id="906"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07"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908" name="Table 1"/>
          <p:cNvGraphicFramePr/>
          <p:nvPr/>
        </p:nvGraphicFramePr>
        <p:xfrm>
          <a:off x="3619570" y="3993143"/>
          <a:ext cx="12076515" cy="5486916"/>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727637"/>
                <a:gridCol w="9348875"/>
              </a:tblGrid>
              <a:tr h="677397">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Top Food Sources</a:t>
                      </a:r>
                    </a:p>
                  </a:txBody>
                  <a:tcPr marL="12700" marR="12700" marT="12700" marB="12700" anchor="ctr" anchorCtr="0" horzOverflow="overflow"/>
                </a:tc>
              </a:tr>
              <a:tr h="677397">
                <a:tc>
                  <a:txBody>
                    <a:bodyPr/>
                    <a:lstStyle/>
                    <a:p>
                      <a:pPr algn="ctr" defTabSz="457200">
                        <a:defRPr sz="1800"/>
                      </a:pPr>
                      <a:r>
                        <a:rPr b="1" sz="2800">
                          <a:latin typeface="Times Roman"/>
                          <a:ea typeface="Times Roman"/>
                          <a:cs typeface="Times Roman"/>
                          <a:sym typeface="Times Roman"/>
                        </a:rPr>
                        <a:t>Iron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Red meat, liver, lentils, spinach, pumpkin seeds</a:t>
                      </a:r>
                    </a:p>
                  </a:txBody>
                  <a:tcPr marL="12700" marR="12700" marT="12700" marB="12700" anchor="ctr" anchorCtr="0" horzOverflow="overflow"/>
                </a:tc>
              </a:tr>
              <a:tr h="677397">
                <a:tc>
                  <a:txBody>
                    <a:bodyPr/>
                    <a:lstStyle/>
                    <a:p>
                      <a:pPr algn="ctr" defTabSz="457200">
                        <a:defRPr sz="1800"/>
                      </a:pPr>
                      <a:r>
                        <a:rPr b="1" sz="2800">
                          <a:latin typeface="Times Roman"/>
                          <a:ea typeface="Times Roman"/>
                          <a:cs typeface="Times Roman"/>
                          <a:sym typeface="Times Roman"/>
                        </a:rPr>
                        <a:t>Zinc</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Oysters, beef, pumpkin seeds, lentils</a:t>
                      </a:r>
                    </a:p>
                  </a:txBody>
                  <a:tcPr marL="12700" marR="12700" marT="12700" marB="12700" anchor="ctr" anchorCtr="0" horzOverflow="overflow"/>
                </a:tc>
              </a:tr>
              <a:tr h="677397">
                <a:tc>
                  <a:txBody>
                    <a:bodyPr/>
                    <a:lstStyle/>
                    <a:p>
                      <a:pPr algn="ctr" defTabSz="457200">
                        <a:defRPr sz="1800"/>
                      </a:pPr>
                      <a:r>
                        <a:rPr b="1" sz="2800">
                          <a:latin typeface="Times Roman"/>
                          <a:ea typeface="Times Roman"/>
                          <a:cs typeface="Times Roman"/>
                          <a:sym typeface="Times Roman"/>
                        </a:rPr>
                        <a:t>Selenium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Brazil nuts, tuna, eggs, sunflower seeds</a:t>
                      </a:r>
                    </a:p>
                  </a:txBody>
                  <a:tcPr marL="12700" marR="12700" marT="12700" marB="12700" anchor="ctr" anchorCtr="0" horzOverflow="overflow"/>
                </a:tc>
              </a:tr>
              <a:tr h="677397">
                <a:tc>
                  <a:txBody>
                    <a:bodyPr/>
                    <a:lstStyle/>
                    <a:p>
                      <a:pPr algn="ctr" defTabSz="457200">
                        <a:defRPr sz="1800"/>
                      </a:pPr>
                      <a:r>
                        <a:rPr b="1" sz="2800">
                          <a:latin typeface="Times Roman"/>
                          <a:ea typeface="Times Roman"/>
                          <a:cs typeface="Times Roman"/>
                          <a:sym typeface="Times Roman"/>
                        </a:rPr>
                        <a:t>Iodine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Seaweed (kelp, nori), iodized salt, fish, dairy</a:t>
                      </a:r>
                    </a:p>
                  </a:txBody>
                  <a:tcPr marL="12700" marR="12700" marT="12700" marB="12700" anchor="ctr" anchorCtr="0" horzOverflow="overflow"/>
                </a:tc>
              </a:tr>
              <a:tr h="1049965">
                <a:tc>
                  <a:txBody>
                    <a:bodyPr/>
                    <a:lstStyle/>
                    <a:p>
                      <a:pPr algn="ctr" defTabSz="457200">
                        <a:defRPr sz="1800"/>
                      </a:pPr>
                      <a:r>
                        <a:rPr b="1" sz="2800">
                          <a:latin typeface="Times Roman"/>
                          <a:ea typeface="Times Roman"/>
                          <a:cs typeface="Times Roman"/>
                          <a:sym typeface="Times Roman"/>
                        </a:rPr>
                        <a:t>Copper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Organ meats (liver), cashews, sunflower seeds, mushrooms</a:t>
                      </a:r>
                    </a:p>
                  </a:txBody>
                  <a:tcPr marL="12700" marR="12700" marT="12700" marB="12700" anchor="ctr" anchorCtr="0" horzOverflow="overflow"/>
                </a:tc>
              </a:tr>
              <a:tr h="1049965">
                <a:tc>
                  <a:txBody>
                    <a:bodyPr/>
                    <a:lstStyle/>
                    <a:p>
                      <a:pPr algn="ctr" defTabSz="457200">
                        <a:defRPr sz="1800"/>
                      </a:pPr>
                      <a:r>
                        <a:rPr b="1" sz="2800">
                          <a:latin typeface="Times Roman"/>
                          <a:ea typeface="Times Roman"/>
                          <a:cs typeface="Times Roman"/>
                          <a:sym typeface="Times Roman"/>
                        </a:rPr>
                        <a:t>Manganese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Oats, brown rice, hazelnuts, spinach, pineapple</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1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91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12" name="TextBox 6"/>
          <p:cNvSpPr txBox="1"/>
          <p:nvPr/>
        </p:nvSpPr>
        <p:spPr>
          <a:xfrm>
            <a:off x="1300685" y="474002"/>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Mineral Deficiency vs. Insufficiency</a:t>
            </a:r>
          </a:p>
        </p:txBody>
      </p:sp>
      <p:sp>
        <p:nvSpPr>
          <p:cNvPr id="91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914" name="The main purpose of doing and reviewing research is:…"/>
          <p:cNvSpPr txBox="1"/>
          <p:nvPr/>
        </p:nvSpPr>
        <p:spPr>
          <a:xfrm>
            <a:off x="1510862" y="3970294"/>
            <a:ext cx="5860844" cy="37871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300">
                <a:latin typeface="Times Roman"/>
                <a:ea typeface="Times Roman"/>
                <a:cs typeface="Times Roman"/>
                <a:sym typeface="Times Roman"/>
              </a:defRPr>
            </a:pPr>
            <a:r>
              <a:t>✅ Mineral Deficiency</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Sustained depletion below functional thresholds</a:t>
            </a:r>
          </a:p>
          <a:p>
            <a:pPr marL="457200" indent="-317500" defTabSz="457200">
              <a:spcBef>
                <a:spcPts val="1200"/>
              </a:spcBef>
              <a:buSzPct val="100000"/>
              <a:buFont typeface="Times Roman"/>
              <a:buChar char="•"/>
              <a:defRPr sz="2300">
                <a:latin typeface="Times Roman"/>
                <a:ea typeface="Times Roman"/>
                <a:cs typeface="Times Roman"/>
                <a:sym typeface="Times Roman"/>
              </a:defRPr>
            </a:pPr>
            <a:r>
              <a:t>Measurable lab abnormalities or obvious clinical disease</a:t>
            </a:r>
          </a:p>
          <a:p>
            <a:pPr defTabSz="457200">
              <a:spcBef>
                <a:spcPts val="1200"/>
              </a:spcBef>
              <a:defRPr b="1" sz="2300">
                <a:latin typeface="Times Roman"/>
                <a:ea typeface="Times Roman"/>
                <a:cs typeface="Times Roman"/>
                <a:sym typeface="Times Roman"/>
              </a:defRPr>
            </a:pPr>
            <a:r>
              <a:t>Examples:</a:t>
            </a:r>
            <a:br/>
            <a:r>
              <a:rPr b="0"/>
              <a:t>• Iron-deficiency anemia</a:t>
            </a:r>
            <a:br>
              <a:rPr b="0"/>
            </a:br>
            <a:r>
              <a:rPr b="0"/>
              <a:t>• Iodine-deficiency goiter</a:t>
            </a:r>
            <a:br>
              <a:rPr b="0"/>
            </a:br>
            <a:r>
              <a:rPr b="0"/>
              <a:t>• Severe hypocalcemia</a:t>
            </a:r>
          </a:p>
        </p:txBody>
      </p:sp>
      <p:sp>
        <p:nvSpPr>
          <p:cNvPr id="91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16" name="The main purpose of doing and reviewing research is:…"/>
          <p:cNvSpPr txBox="1"/>
          <p:nvPr/>
        </p:nvSpPr>
        <p:spPr>
          <a:xfrm>
            <a:off x="9087921" y="3970294"/>
            <a:ext cx="5860843" cy="46380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 Mineral Insufficiency</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Intake or tissue levels below optimal yet above diagnostic thresholds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Symptoms may be vague or chronic</a:t>
            </a:r>
          </a:p>
          <a:p>
            <a:pPr defTabSz="457200">
              <a:spcBef>
                <a:spcPts val="1200"/>
              </a:spcBef>
              <a:defRPr b="1" sz="2400">
                <a:latin typeface="Times Roman"/>
                <a:ea typeface="Times Roman"/>
                <a:cs typeface="Times Roman"/>
                <a:sym typeface="Times Roman"/>
              </a:defRPr>
            </a:pPr>
            <a:r>
              <a:t>Common symptoms:</a:t>
            </a:r>
            <a:br/>
            <a:r>
              <a:rPr b="0"/>
              <a:t>• Fatigue</a:t>
            </a:r>
            <a:br>
              <a:rPr b="0"/>
            </a:br>
            <a:r>
              <a:rPr b="0"/>
              <a:t>• Muscle cramps</a:t>
            </a:r>
            <a:br>
              <a:rPr b="0"/>
            </a:br>
            <a:r>
              <a:rPr b="0"/>
              <a:t>• Anxiety</a:t>
            </a:r>
            <a:br>
              <a:rPr b="0"/>
            </a:br>
            <a:r>
              <a:rPr b="0"/>
              <a:t>• Frequent infections</a:t>
            </a:r>
            <a:br>
              <a:rPr b="0"/>
            </a:br>
            <a:r>
              <a:rPr b="0"/>
              <a:t>• Brain fog</a:t>
            </a:r>
          </a:p>
        </p:txBody>
      </p:sp>
    </p:spTree>
  </p:cSld>
  <p:clrMapOvr>
    <a:masterClrMapping/>
  </p:clrMapOvr>
  <p:transition xmlns:p14="http://schemas.microsoft.com/office/powerpoint/2010/main" spd="med" advClick="1"/>
</p:sld>
</file>

<file path=ppt/slides/slide9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0" name="Freeform 2"/>
          <p:cNvSpPr/>
          <p:nvPr/>
        </p:nvSpPr>
        <p:spPr>
          <a:xfrm rot="10800000">
            <a:off x="0" y="-364583"/>
            <a:ext cx="18288000" cy="10287005"/>
          </a:xfrm>
          <a:prstGeom prst="rect">
            <a:avLst/>
          </a:prstGeom>
          <a:blipFill>
            <a:blip r:embed="rId3"/>
            <a:stretch>
              <a:fillRect/>
            </a:stretch>
          </a:blipFill>
          <a:ln w="12700">
            <a:miter lim="400000"/>
          </a:ln>
        </p:spPr>
        <p:txBody>
          <a:bodyPr lIns="45718" tIns="45718" rIns="45718" bIns="45718"/>
          <a:lstStyle/>
          <a:p>
            <a:pPr/>
          </a:p>
        </p:txBody>
      </p:sp>
      <p:sp>
        <p:nvSpPr>
          <p:cNvPr id="92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22" name="TextBox 6"/>
          <p:cNvSpPr txBox="1"/>
          <p:nvPr/>
        </p:nvSpPr>
        <p:spPr>
          <a:xfrm>
            <a:off x="1300685" y="474002"/>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Causes of Minderal Deficiency vs. Insufficiency</a:t>
            </a:r>
          </a:p>
        </p:txBody>
      </p:sp>
      <p:sp>
        <p:nvSpPr>
          <p:cNvPr id="923" name="Freeform 8"/>
          <p:cNvSpPr/>
          <p:nvPr/>
        </p:nvSpPr>
        <p:spPr>
          <a:xfrm>
            <a:off x="-2602379" y="0"/>
            <a:ext cx="3256089" cy="3256087"/>
          </a:xfrm>
          <a:prstGeom prst="rect">
            <a:avLst/>
          </a:prstGeom>
          <a:blipFill>
            <a:blip r:embed="rId4"/>
            <a:stretch>
              <a:fillRect/>
            </a:stretch>
          </a:blipFill>
          <a:ln w="12700">
            <a:miter lim="400000"/>
          </a:ln>
        </p:spPr>
        <p:txBody>
          <a:bodyPr lIns="45718" tIns="45718" rIns="45718" bIns="45718"/>
          <a:lstStyle/>
          <a:p>
            <a:pPr/>
          </a:p>
        </p:txBody>
      </p:sp>
      <p:sp>
        <p:nvSpPr>
          <p:cNvPr id="924" name="The main purpose of doing and reviewing research is:…"/>
          <p:cNvSpPr txBox="1"/>
          <p:nvPr/>
        </p:nvSpPr>
        <p:spPr>
          <a:xfrm>
            <a:off x="1510862" y="3970294"/>
            <a:ext cx="5860844" cy="18694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1. Poor Dietary Intake</a:t>
            </a:r>
          </a:p>
          <a:p>
            <a:pPr defTabSz="457200">
              <a:spcBef>
                <a:spcPts val="1200"/>
              </a:spcBef>
              <a:defRPr sz="2400">
                <a:latin typeface="Times Roman"/>
                <a:ea typeface="Times Roman"/>
                <a:cs typeface="Times Roman"/>
                <a:sym typeface="Times Roman"/>
              </a:defRPr>
            </a:pPr>
            <a:r>
              <a:t>Ultra-processed diets are:</a:t>
            </a:r>
          </a:p>
          <a:p>
            <a:pPr defTabSz="457200">
              <a:spcBef>
                <a:spcPts val="1200"/>
              </a:spcBef>
              <a:defRPr sz="2400">
                <a:latin typeface="Times Roman"/>
                <a:ea typeface="Times Roman"/>
                <a:cs typeface="Times Roman"/>
                <a:sym typeface="Times Roman"/>
              </a:defRPr>
            </a:pPr>
            <a:r>
              <a:t>• Low in magnesium, potassium, zinc</a:t>
            </a:r>
            <a:br/>
            <a:r>
              <a:t>• Excess sodium</a:t>
            </a:r>
          </a:p>
        </p:txBody>
      </p:sp>
      <p:sp>
        <p:nvSpPr>
          <p:cNvPr id="925"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26" name="The main purpose of doing and reviewing research is:…"/>
          <p:cNvSpPr txBox="1"/>
          <p:nvPr/>
        </p:nvSpPr>
        <p:spPr>
          <a:xfrm>
            <a:off x="6796433" y="3846576"/>
            <a:ext cx="4695134"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3. Malabsorption</a:t>
            </a:r>
          </a:p>
          <a:p>
            <a:pPr defTabSz="457200">
              <a:spcBef>
                <a:spcPts val="1200"/>
              </a:spcBef>
              <a:defRPr sz="2400">
                <a:latin typeface="Times Roman"/>
                <a:ea typeface="Times Roman"/>
                <a:cs typeface="Times Roman"/>
                <a:sym typeface="Times Roman"/>
              </a:defRPr>
            </a:pPr>
            <a:r>
              <a:t>Conditions affecting mineral uptake:</a:t>
            </a:r>
          </a:p>
          <a:p>
            <a:pPr defTabSz="457200">
              <a:spcBef>
                <a:spcPts val="1200"/>
              </a:spcBef>
              <a:defRPr sz="2400">
                <a:latin typeface="Times Roman"/>
                <a:ea typeface="Times Roman"/>
                <a:cs typeface="Times Roman"/>
                <a:sym typeface="Times Roman"/>
              </a:defRPr>
            </a:pPr>
            <a:r>
              <a:t>• Celiac disease</a:t>
            </a:r>
            <a:br/>
            <a:r>
              <a:t>• Gastric bypass surgery</a:t>
            </a:r>
            <a:br/>
            <a:r>
              <a:t>• IBS</a:t>
            </a:r>
          </a:p>
        </p:txBody>
      </p:sp>
      <p:sp>
        <p:nvSpPr>
          <p:cNvPr id="927" name="The main purpose of doing and reviewing research is:…"/>
          <p:cNvSpPr txBox="1"/>
          <p:nvPr/>
        </p:nvSpPr>
        <p:spPr>
          <a:xfrm>
            <a:off x="1510861" y="6416185"/>
            <a:ext cx="4250032"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2. Soil Depletion</a:t>
            </a:r>
          </a:p>
          <a:p>
            <a:pPr defTabSz="457200">
              <a:spcBef>
                <a:spcPts val="1200"/>
              </a:spcBef>
              <a:defRPr sz="2400">
                <a:latin typeface="Times Roman"/>
                <a:ea typeface="Times Roman"/>
                <a:cs typeface="Times Roman"/>
                <a:sym typeface="Times Roman"/>
              </a:defRPr>
            </a:pPr>
            <a:r>
              <a:t>Modern agriculture lowers:</a:t>
            </a:r>
          </a:p>
          <a:p>
            <a:pPr defTabSz="457200">
              <a:spcBef>
                <a:spcPts val="1200"/>
              </a:spcBef>
              <a:defRPr sz="2400">
                <a:latin typeface="Times Roman"/>
                <a:ea typeface="Times Roman"/>
                <a:cs typeface="Times Roman"/>
                <a:sym typeface="Times Roman"/>
              </a:defRPr>
            </a:pPr>
            <a:r>
              <a:t>• Magnesium</a:t>
            </a:r>
            <a:br/>
            <a:r>
              <a:t>• Zinc</a:t>
            </a:r>
            <a:br/>
            <a:r>
              <a:t>• Selenium content of produce</a:t>
            </a:r>
          </a:p>
        </p:txBody>
      </p:sp>
      <p:sp>
        <p:nvSpPr>
          <p:cNvPr id="928" name="The main purpose of doing and reviewing research is:…"/>
          <p:cNvSpPr txBox="1"/>
          <p:nvPr/>
        </p:nvSpPr>
        <p:spPr>
          <a:xfrm>
            <a:off x="12638409" y="3896514"/>
            <a:ext cx="4695134"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5. Medication-Induced Depletion</a:t>
            </a:r>
          </a:p>
        </p:txBody>
      </p:sp>
      <p:graphicFrame>
        <p:nvGraphicFramePr>
          <p:cNvPr id="929" name="Table 1"/>
          <p:cNvGraphicFramePr/>
          <p:nvPr/>
        </p:nvGraphicFramePr>
        <p:xfrm>
          <a:off x="12692128" y="4494588"/>
          <a:ext cx="4250029" cy="4088644"/>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131275"/>
                <a:gridCol w="2118752"/>
              </a:tblGrid>
              <a:tr h="902448">
                <a:tc>
                  <a:txBody>
                    <a:bodyPr/>
                    <a:lstStyle/>
                    <a:p>
                      <a:pPr algn="ctr" defTabSz="457200">
                        <a:defRPr sz="1800"/>
                      </a:pPr>
                      <a:r>
                        <a:rPr b="1" sz="2400">
                          <a:latin typeface="Times Roman"/>
                          <a:ea typeface="Times Roman"/>
                          <a:cs typeface="Times Roman"/>
                          <a:sym typeface="Times Roman"/>
                        </a:rPr>
                        <a:t>Medication Class</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Depleted Mineral</a:t>
                      </a:r>
                    </a:p>
                  </a:txBody>
                  <a:tcPr marL="12700" marR="12700" marT="12700" marB="12700" anchor="ctr" anchorCtr="0" horzOverflow="overflow"/>
                </a:tc>
              </a:tr>
              <a:tr h="902448">
                <a:tc>
                  <a:txBody>
                    <a:bodyPr/>
                    <a:lstStyle/>
                    <a:p>
                      <a:pPr algn="ctr" defTabSz="457200">
                        <a:defRPr sz="1800"/>
                      </a:pPr>
                      <a:r>
                        <a:rPr sz="2400">
                          <a:latin typeface="Times Roman"/>
                          <a:ea typeface="Times Roman"/>
                          <a:cs typeface="Times Roman"/>
                          <a:sym typeface="Times Roman"/>
                        </a:rPr>
                        <a:t>Proton pump inhibitors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Magnesium, calcium</a:t>
                      </a:r>
                    </a:p>
                  </a:txBody>
                  <a:tcPr marL="12700" marR="12700" marT="12700" marB="12700" anchor="ctr" anchorCtr="0" horzOverflow="overflow"/>
                </a:tc>
              </a:tr>
              <a:tr h="902448">
                <a:tc>
                  <a:txBody>
                    <a:bodyPr/>
                    <a:lstStyle/>
                    <a:p>
                      <a:pPr algn="ctr" defTabSz="457200">
                        <a:defRPr sz="1800"/>
                      </a:pPr>
                      <a:r>
                        <a:rPr sz="2400">
                          <a:latin typeface="Times Roman"/>
                          <a:ea typeface="Times Roman"/>
                          <a:cs typeface="Times Roman"/>
                          <a:sym typeface="Times Roman"/>
                        </a:rPr>
                        <a:t>Diuretics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Potassium, magnesium</a:t>
                      </a:r>
                    </a:p>
                  </a:txBody>
                  <a:tcPr marL="12700" marR="12700" marT="12700" marB="12700" anchor="ctr" anchorCtr="0" horzOverflow="overflow"/>
                </a:tc>
              </a:tr>
              <a:tr h="478850">
                <a:tc>
                  <a:txBody>
                    <a:bodyPr/>
                    <a:lstStyle/>
                    <a:p>
                      <a:pPr algn="ctr" defTabSz="457200">
                        <a:defRPr sz="1800"/>
                      </a:pPr>
                      <a:r>
                        <a:rPr sz="2400">
                          <a:latin typeface="Times Roman"/>
                          <a:ea typeface="Times Roman"/>
                          <a:cs typeface="Times Roman"/>
                          <a:sym typeface="Times Roman"/>
                        </a:rPr>
                        <a:t>Antacids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Iron, zinc</a:t>
                      </a:r>
                    </a:p>
                  </a:txBody>
                  <a:tcPr marL="12700" marR="12700" marT="12700" marB="12700" anchor="ctr" anchorCtr="0" horzOverflow="overflow"/>
                </a:tc>
              </a:tr>
              <a:tr h="902448">
                <a:tc>
                  <a:txBody>
                    <a:bodyPr/>
                    <a:lstStyle/>
                    <a:p>
                      <a:pPr algn="ctr" defTabSz="457200">
                        <a:defRPr sz="1800"/>
                      </a:pPr>
                      <a:r>
                        <a:rPr sz="2400">
                          <a:latin typeface="Times Roman"/>
                          <a:ea typeface="Times Roman"/>
                          <a:cs typeface="Times Roman"/>
                          <a:sym typeface="Times Roman"/>
                        </a:rPr>
                        <a:t>Oral contraceptives</a:t>
                      </a:r>
                    </a:p>
                  </a:txBody>
                  <a:tcPr marL="12700" marR="12700" marT="12700" marB="12700" anchor="ctr" anchorCtr="0" horzOverflow="overflow"/>
                </a:tc>
                <a:tc>
                  <a:txBody>
                    <a:bodyPr/>
                    <a:lstStyle/>
                    <a:p>
                      <a:pPr algn="ctr" defTabSz="457200">
                        <a:defRPr sz="1800"/>
                      </a:pPr>
                      <a:r>
                        <a:rPr sz="2400">
                          <a:latin typeface="Times Roman"/>
                          <a:ea typeface="Times Roman"/>
                          <a:cs typeface="Times Roman"/>
                          <a:sym typeface="Times Roman"/>
                        </a:rPr>
                        <a:t>Zinc</a:t>
                      </a:r>
                    </a:p>
                  </a:txBody>
                  <a:tcPr marL="12700" marR="12700" marT="12700" marB="12700" anchor="ctr" anchorCtr="0" horzOverflow="overflow"/>
                </a:tc>
              </a:tr>
            </a:tbl>
          </a:graphicData>
        </a:graphic>
      </p:graphicFrame>
      <p:sp>
        <p:nvSpPr>
          <p:cNvPr id="930" name="The main purpose of doing and reviewing research is:…"/>
          <p:cNvSpPr txBox="1"/>
          <p:nvPr/>
        </p:nvSpPr>
        <p:spPr>
          <a:xfrm>
            <a:off x="6796433" y="6535504"/>
            <a:ext cx="4695134" cy="2237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400">
                <a:latin typeface="Times Roman"/>
                <a:ea typeface="Times Roman"/>
                <a:cs typeface="Times Roman"/>
                <a:sym typeface="Times Roman"/>
              </a:defRPr>
            </a:pPr>
            <a:r>
              <a:t>4. Increased Requirements</a:t>
            </a:r>
          </a:p>
          <a:p>
            <a:pPr defTabSz="457200">
              <a:spcBef>
                <a:spcPts val="1200"/>
              </a:spcBef>
              <a:defRPr sz="2400">
                <a:latin typeface="Times Roman"/>
                <a:ea typeface="Times Roman"/>
                <a:cs typeface="Times Roman"/>
                <a:sym typeface="Times Roman"/>
              </a:defRPr>
            </a:pPr>
            <a:r>
              <a:t>Needs rise with:</a:t>
            </a:r>
          </a:p>
          <a:p>
            <a:pPr defTabSz="457200">
              <a:spcBef>
                <a:spcPts val="1200"/>
              </a:spcBef>
              <a:defRPr sz="2400">
                <a:latin typeface="Times Roman"/>
                <a:ea typeface="Times Roman"/>
                <a:cs typeface="Times Roman"/>
                <a:sym typeface="Times Roman"/>
              </a:defRPr>
            </a:pPr>
            <a:r>
              <a:t>• Pregnancy</a:t>
            </a:r>
            <a:br/>
            <a:r>
              <a:t>• Athletic training</a:t>
            </a:r>
            <a:br/>
            <a:r>
              <a:t>• Chronic stress</a:t>
            </a:r>
          </a:p>
        </p:txBody>
      </p:sp>
    </p:spTree>
  </p:cSld>
  <p:clrMapOvr>
    <a:masterClrMapping/>
  </p:clrMapOvr>
  <p:transition xmlns:p14="http://schemas.microsoft.com/office/powerpoint/2010/main" spd="med" advClick="1"/>
</p:sld>
</file>

<file path=ppt/slides/slide9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34"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35"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36" name="TextBox 6"/>
          <p:cNvSpPr txBox="1"/>
          <p:nvPr/>
        </p:nvSpPr>
        <p:spPr>
          <a:xfrm>
            <a:off x="1300685" y="474003"/>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Mechanisms — How Mineral Deficiency Harms Health</a:t>
            </a:r>
          </a:p>
        </p:txBody>
      </p:sp>
      <p:sp>
        <p:nvSpPr>
          <p:cNvPr id="937"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38" name="The main purpose of doing and reviewing research is:…"/>
          <p:cNvSpPr txBox="1"/>
          <p:nvPr/>
        </p:nvSpPr>
        <p:spPr>
          <a:xfrm>
            <a:off x="1831561" y="3834026"/>
            <a:ext cx="3801939" cy="28470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ELECTRICAL DISTURBANCE</a:t>
            </a:r>
          </a:p>
          <a:p>
            <a:pPr defTabSz="457200">
              <a:spcBef>
                <a:spcPts val="1200"/>
              </a:spcBef>
              <a:defRPr sz="2000">
                <a:latin typeface="Times Roman"/>
                <a:ea typeface="Times Roman"/>
                <a:cs typeface="Times Roman"/>
                <a:sym typeface="Times Roman"/>
              </a:defRPr>
            </a:pPr>
            <a:r>
              <a:t>Minerals regulate nerve and muscle membrane potential.</a:t>
            </a:r>
          </a:p>
          <a:p>
            <a:pPr defTabSz="457200">
              <a:spcBef>
                <a:spcPts val="1200"/>
              </a:spcBef>
              <a:defRPr b="1" sz="2000">
                <a:latin typeface="Times Roman"/>
                <a:ea typeface="Times Roman"/>
                <a:cs typeface="Times Roman"/>
                <a:sym typeface="Times Roman"/>
              </a:defRPr>
            </a:pPr>
            <a:r>
              <a:t>Deficiency →</a:t>
            </a:r>
            <a:br/>
            <a:r>
              <a:rPr b="0"/>
              <a:t>➡ muscle cramps</a:t>
            </a:r>
            <a:br>
              <a:rPr b="0"/>
            </a:br>
            <a:r>
              <a:rPr b="0"/>
              <a:t>➡ palpitations</a:t>
            </a:r>
            <a:br>
              <a:rPr b="0"/>
            </a:br>
            <a:r>
              <a:rPr b="0"/>
              <a:t>➡ arrhythmias</a:t>
            </a:r>
            <a:br>
              <a:rPr b="0"/>
            </a:br>
            <a:r>
              <a:rPr b="0"/>
              <a:t>➡ fatigue</a:t>
            </a:r>
          </a:p>
        </p:txBody>
      </p:sp>
      <p:sp>
        <p:nvSpPr>
          <p:cNvPr id="939" name="Slide Number"/>
          <p:cNvSpPr txBox="1"/>
          <p:nvPr>
            <p:ph type="sldNum" sz="quarter" idx="4294967295"/>
          </p:nvPr>
        </p:nvSpPr>
        <p:spPr>
          <a:xfrm>
            <a:off x="8428180" y="6414761"/>
            <a:ext cx="258620" cy="248302"/>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40" name="The main purpose of doing and reviewing research is:…"/>
          <p:cNvSpPr txBox="1"/>
          <p:nvPr/>
        </p:nvSpPr>
        <p:spPr>
          <a:xfrm>
            <a:off x="6796433" y="6165470"/>
            <a:ext cx="4695134" cy="19450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ANTIOXIDANT SYSTEM COLLAPSE</a:t>
            </a:r>
          </a:p>
          <a:p>
            <a:pPr defTabSz="457200">
              <a:spcBef>
                <a:spcPts val="1200"/>
              </a:spcBef>
              <a:defRPr sz="2000">
                <a:latin typeface="Times Roman"/>
                <a:ea typeface="Times Roman"/>
                <a:cs typeface="Times Roman"/>
                <a:sym typeface="Times Roman"/>
              </a:defRPr>
            </a:pPr>
            <a:r>
              <a:t>Selenium and zinc deficiency → impaired glutathione and SOD enzymes</a:t>
            </a:r>
          </a:p>
          <a:p>
            <a:pPr defTabSz="457200">
              <a:defRPr sz="2000">
                <a:solidFill>
                  <a:srgbClr val="808080"/>
                </a:solidFill>
                <a:latin typeface="Times Roman"/>
                <a:ea typeface="Times Roman"/>
                <a:cs typeface="Times Roman"/>
                <a:sym typeface="Times Roman"/>
              </a:defRPr>
            </a:pPr>
          </a:p>
          <a:p>
            <a:pPr defTabSz="457200">
              <a:spcBef>
                <a:spcPts val="1200"/>
              </a:spcBef>
              <a:defRPr sz="2000">
                <a:latin typeface="Times Roman"/>
                <a:ea typeface="Times Roman"/>
                <a:cs typeface="Times Roman"/>
                <a:sym typeface="Times Roman"/>
              </a:defRPr>
            </a:pPr>
            <a:r>
              <a:t>→ heightened oxidative stress</a:t>
            </a:r>
          </a:p>
        </p:txBody>
      </p:sp>
      <p:sp>
        <p:nvSpPr>
          <p:cNvPr id="941" name="The main purpose of doing and reviewing research is:…"/>
          <p:cNvSpPr txBox="1"/>
          <p:nvPr/>
        </p:nvSpPr>
        <p:spPr>
          <a:xfrm>
            <a:off x="1612428" y="6982975"/>
            <a:ext cx="4021072" cy="2707042"/>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ATP PRODUCTION FAILURE</a:t>
            </a:r>
          </a:p>
          <a:p>
            <a:pPr defTabSz="457200">
              <a:spcBef>
                <a:spcPts val="1200"/>
              </a:spcBef>
              <a:defRPr sz="2000">
                <a:latin typeface="Times Roman"/>
                <a:ea typeface="Times Roman"/>
                <a:cs typeface="Times Roman"/>
                <a:sym typeface="Times Roman"/>
              </a:defRPr>
            </a:pPr>
            <a:r>
              <a:t>Minerals activate metabolic enzymes.</a:t>
            </a:r>
          </a:p>
          <a:p>
            <a:pPr defTabSz="457200">
              <a:spcBef>
                <a:spcPts val="1200"/>
              </a:spcBef>
              <a:defRPr b="1" sz="2000">
                <a:latin typeface="Times Roman"/>
                <a:ea typeface="Times Roman"/>
                <a:cs typeface="Times Roman"/>
                <a:sym typeface="Times Roman"/>
              </a:defRPr>
            </a:pPr>
            <a:r>
              <a:t>Deficiency →</a:t>
            </a:r>
            <a:br/>
            <a:r>
              <a:rPr b="0"/>
              <a:t>➡ low ATP production</a:t>
            </a:r>
            <a:br>
              <a:rPr b="0"/>
            </a:br>
            <a:r>
              <a:rPr b="0"/>
              <a:t>➡ mitochondrial dysfunction</a:t>
            </a:r>
          </a:p>
          <a:p>
            <a:pPr defTabSz="457200">
              <a:defRPr sz="2000">
                <a:solidFill>
                  <a:srgbClr val="808080"/>
                </a:solidFill>
                <a:latin typeface="Times Roman"/>
                <a:ea typeface="Times Roman"/>
                <a:cs typeface="Times Roman"/>
                <a:sym typeface="Times Roman"/>
              </a:defRPr>
            </a:pPr>
          </a:p>
          <a:p>
            <a:pPr defTabSz="457200">
              <a:spcBef>
                <a:spcPts val="1200"/>
              </a:spcBef>
              <a:defRPr sz="2000">
                <a:latin typeface="Times Roman"/>
                <a:ea typeface="Times Roman"/>
                <a:cs typeface="Times Roman"/>
                <a:sym typeface="Times Roman"/>
              </a:defRPr>
            </a:pPr>
            <a:r>
              <a:t>→ fatigue</a:t>
            </a:r>
          </a:p>
        </p:txBody>
      </p:sp>
      <p:sp>
        <p:nvSpPr>
          <p:cNvPr id="942" name="The main purpose of doing and reviewing research is:…"/>
          <p:cNvSpPr txBox="1"/>
          <p:nvPr/>
        </p:nvSpPr>
        <p:spPr>
          <a:xfrm>
            <a:off x="6985626" y="3793444"/>
            <a:ext cx="4021070" cy="1945041"/>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OXYGEN DELIVERY FAILURE</a:t>
            </a:r>
          </a:p>
          <a:p>
            <a:pPr defTabSz="457200">
              <a:spcBef>
                <a:spcPts val="1200"/>
              </a:spcBef>
              <a:defRPr sz="2000">
                <a:latin typeface="Times Roman"/>
                <a:ea typeface="Times Roman"/>
                <a:cs typeface="Times Roman"/>
                <a:sym typeface="Times Roman"/>
              </a:defRPr>
            </a:pPr>
            <a:r>
              <a:t>Iron deficiency → ↓ hemoglobin</a:t>
            </a:r>
            <a:br/>
            <a:r>
              <a:t>➡ tissue hypoxia</a:t>
            </a:r>
          </a:p>
          <a:p>
            <a:pPr defTabSz="457200">
              <a:defRPr sz="2000">
                <a:solidFill>
                  <a:srgbClr val="808080"/>
                </a:solidFill>
                <a:latin typeface="Times Roman"/>
                <a:ea typeface="Times Roman"/>
                <a:cs typeface="Times Roman"/>
                <a:sym typeface="Times Roman"/>
              </a:defRPr>
            </a:pPr>
          </a:p>
          <a:p>
            <a:pPr defTabSz="457200">
              <a:spcBef>
                <a:spcPts val="1200"/>
              </a:spcBef>
              <a:defRPr sz="2000">
                <a:latin typeface="Times Roman"/>
                <a:ea typeface="Times Roman"/>
                <a:cs typeface="Times Roman"/>
                <a:sym typeface="Times Roman"/>
              </a:defRPr>
            </a:pPr>
            <a:r>
              <a:t>→ anemia → fatigue</a:t>
            </a:r>
          </a:p>
        </p:txBody>
      </p:sp>
      <p:sp>
        <p:nvSpPr>
          <p:cNvPr id="943" name="The main purpose of doing and reviewing research is:…"/>
          <p:cNvSpPr txBox="1"/>
          <p:nvPr/>
        </p:nvSpPr>
        <p:spPr>
          <a:xfrm>
            <a:off x="12171005" y="3793442"/>
            <a:ext cx="4021070" cy="2389840"/>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IMMUNE WEAKNESS</a:t>
            </a:r>
          </a:p>
          <a:p>
            <a:pPr defTabSz="457200">
              <a:spcBef>
                <a:spcPts val="1200"/>
              </a:spcBef>
              <a:defRPr sz="2000">
                <a:latin typeface="Times Roman"/>
                <a:ea typeface="Times Roman"/>
                <a:cs typeface="Times Roman"/>
                <a:sym typeface="Times Roman"/>
              </a:defRPr>
            </a:pPr>
            <a:r>
              <a:t>Zinc deficiency impairs:</a:t>
            </a:r>
          </a:p>
          <a:p>
            <a:pPr defTabSz="457200">
              <a:spcBef>
                <a:spcPts val="1200"/>
              </a:spcBef>
              <a:defRPr sz="2000">
                <a:latin typeface="Times Roman"/>
                <a:ea typeface="Times Roman"/>
                <a:cs typeface="Times Roman"/>
                <a:sym typeface="Times Roman"/>
              </a:defRPr>
            </a:pPr>
            <a:r>
              <a:t>• Cytotoxic T-cell</a:t>
            </a:r>
            <a:br/>
            <a:r>
              <a:t>• NK cell activity</a:t>
            </a:r>
          </a:p>
          <a:p>
            <a:pPr defTabSz="457200">
              <a:defRPr sz="2000">
                <a:solidFill>
                  <a:srgbClr val="808080"/>
                </a:solidFill>
                <a:latin typeface="Times Roman"/>
                <a:ea typeface="Times Roman"/>
                <a:cs typeface="Times Roman"/>
                <a:sym typeface="Times Roman"/>
              </a:defRPr>
            </a:pPr>
          </a:p>
          <a:p>
            <a:pPr defTabSz="457200">
              <a:spcBef>
                <a:spcPts val="1200"/>
              </a:spcBef>
              <a:defRPr sz="2000">
                <a:latin typeface="Times Roman"/>
                <a:ea typeface="Times Roman"/>
                <a:cs typeface="Times Roman"/>
                <a:sym typeface="Times Roman"/>
              </a:defRPr>
            </a:pPr>
            <a:r>
              <a:t>→ frequent infections</a:t>
            </a:r>
          </a:p>
        </p:txBody>
      </p:sp>
      <p:sp>
        <p:nvSpPr>
          <p:cNvPr id="944" name="The main purpose of doing and reviewing research is:…"/>
          <p:cNvSpPr txBox="1"/>
          <p:nvPr/>
        </p:nvSpPr>
        <p:spPr>
          <a:xfrm>
            <a:off x="12171005" y="6609371"/>
            <a:ext cx="4021070" cy="1627839"/>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defTabSz="457200">
              <a:spcBef>
                <a:spcPts val="1400"/>
              </a:spcBef>
              <a:defRPr b="1" sz="2000">
                <a:latin typeface="Times Roman"/>
                <a:ea typeface="Times Roman"/>
                <a:cs typeface="Times Roman"/>
                <a:sym typeface="Times Roman"/>
              </a:defRPr>
            </a:pPr>
            <a:r>
              <a:t>STRUCTURAL INSTABILITY</a:t>
            </a:r>
          </a:p>
          <a:p>
            <a:pPr defTabSz="457200">
              <a:spcBef>
                <a:spcPts val="1200"/>
              </a:spcBef>
              <a:defRPr sz="2000">
                <a:latin typeface="Times Roman"/>
                <a:ea typeface="Times Roman"/>
                <a:cs typeface="Times Roman"/>
                <a:sym typeface="Times Roman"/>
              </a:defRPr>
            </a:pPr>
            <a:r>
              <a:t>Calcium deficiency →</a:t>
            </a:r>
          </a:p>
          <a:p>
            <a:pPr defTabSz="457200">
              <a:spcBef>
                <a:spcPts val="1200"/>
              </a:spcBef>
              <a:defRPr sz="2000">
                <a:latin typeface="Times Roman"/>
                <a:ea typeface="Times Roman"/>
                <a:cs typeface="Times Roman"/>
                <a:sym typeface="Times Roman"/>
              </a:defRPr>
            </a:pPr>
            <a:r>
              <a:t>• bone demineralization</a:t>
            </a:r>
            <a:br/>
            <a:r>
              <a:t>• fracture risk</a:t>
            </a:r>
          </a:p>
        </p:txBody>
      </p:sp>
    </p:spTree>
  </p:cSld>
  <p:clrMapOvr>
    <a:masterClrMapping/>
  </p:clrMapOvr>
  <p:transition xmlns:p14="http://schemas.microsoft.com/office/powerpoint/2010/main" spd="med" advClick="1"/>
</p:sld>
</file>

<file path=ppt/slides/slide9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6"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47"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48" name="TextBox 6"/>
          <p:cNvSpPr txBox="1"/>
          <p:nvPr/>
        </p:nvSpPr>
        <p:spPr>
          <a:xfrm>
            <a:off x="1325354"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Clinical Symptom Patterns</a:t>
            </a:r>
          </a:p>
        </p:txBody>
      </p:sp>
      <p:sp>
        <p:nvSpPr>
          <p:cNvPr id="949"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50" name="Table 1"/>
          <p:cNvGraphicFramePr/>
          <p:nvPr/>
        </p:nvGraphicFramePr>
        <p:xfrm>
          <a:off x="3693964" y="4114800"/>
          <a:ext cx="11335668" cy="5124245"/>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5415180"/>
                <a:gridCol w="5920488"/>
              </a:tblGrid>
              <a:tr h="980564">
                <a:tc>
                  <a:txBody>
                    <a:bodyPr/>
                    <a:lstStyle/>
                    <a:p>
                      <a:pPr algn="ctr" defTabSz="457200">
                        <a:defRPr sz="1800"/>
                      </a:pPr>
                      <a:r>
                        <a:rPr b="1" sz="2800">
                          <a:latin typeface="Times Roman"/>
                          <a:ea typeface="Times Roman"/>
                          <a:cs typeface="Times Roman"/>
                          <a:sym typeface="Times Roman"/>
                        </a:rPr>
                        <a:t>Clinical Presentation</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Likely Mineral Deficiency</a:t>
                      </a:r>
                    </a:p>
                  </a:txBody>
                  <a:tcPr marL="12700" marR="12700" marT="12700" marB="12700" anchor="ctr" anchorCtr="0" horzOverflow="overflow"/>
                </a:tc>
              </a:tr>
              <a:tr h="632623">
                <a:tc>
                  <a:txBody>
                    <a:bodyPr/>
                    <a:lstStyle/>
                    <a:p>
                      <a:pPr algn="ctr" defTabSz="457200">
                        <a:defRPr sz="1800"/>
                      </a:pPr>
                      <a:r>
                        <a:rPr sz="2800">
                          <a:latin typeface="Times Roman"/>
                          <a:ea typeface="Times Roman"/>
                          <a:cs typeface="Times Roman"/>
                          <a:sym typeface="Times Roman"/>
                        </a:rPr>
                        <a:t>Fatigue + pallor</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Iron</a:t>
                      </a:r>
                    </a:p>
                  </a:txBody>
                  <a:tcPr marL="12700" marR="12700" marT="12700" marB="12700" anchor="ctr" anchorCtr="0" horzOverflow="overflow"/>
                </a:tc>
              </a:tr>
              <a:tr h="980564">
                <a:tc>
                  <a:txBody>
                    <a:bodyPr/>
                    <a:lstStyle/>
                    <a:p>
                      <a:pPr algn="ctr" defTabSz="457200">
                        <a:defRPr sz="1800"/>
                      </a:pPr>
                      <a:r>
                        <a:rPr sz="2800">
                          <a:latin typeface="Times Roman"/>
                          <a:ea typeface="Times Roman"/>
                          <a:cs typeface="Times Roman"/>
                          <a:sym typeface="Times Roman"/>
                        </a:rPr>
                        <a:t>Muscle cramps + anxiety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Magnesium</a:t>
                      </a:r>
                    </a:p>
                  </a:txBody>
                  <a:tcPr marL="12700" marR="12700" marT="12700" marB="12700" anchor="ctr" anchorCtr="0" horzOverflow="overflow"/>
                </a:tc>
              </a:tr>
              <a:tr h="632623">
                <a:tc>
                  <a:txBody>
                    <a:bodyPr/>
                    <a:lstStyle/>
                    <a:p>
                      <a:pPr algn="ctr" defTabSz="457200">
                        <a:defRPr sz="1800"/>
                      </a:pPr>
                      <a:r>
                        <a:rPr sz="2800">
                          <a:latin typeface="Times Roman"/>
                          <a:ea typeface="Times Roman"/>
                          <a:cs typeface="Times Roman"/>
                          <a:sym typeface="Times Roman"/>
                        </a:rPr>
                        <a:t>Recurrent infections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Zinc</a:t>
                      </a:r>
                    </a:p>
                  </a:txBody>
                  <a:tcPr marL="12700" marR="12700" marT="12700" marB="12700" anchor="ctr" anchorCtr="0" horzOverflow="overflow"/>
                </a:tc>
              </a:tr>
              <a:tr h="632623">
                <a:tc>
                  <a:txBody>
                    <a:bodyPr/>
                    <a:lstStyle/>
                    <a:p>
                      <a:pPr algn="ctr" defTabSz="457200">
                        <a:defRPr sz="1800"/>
                      </a:pPr>
                      <a:r>
                        <a:rPr sz="2800">
                          <a:latin typeface="Times Roman"/>
                          <a:ea typeface="Times Roman"/>
                          <a:cs typeface="Times Roman"/>
                          <a:sym typeface="Times Roman"/>
                        </a:rPr>
                        <a:t>Brittle bones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Calcium</a:t>
                      </a:r>
                    </a:p>
                  </a:txBody>
                  <a:tcPr marL="12700" marR="12700" marT="12700" marB="12700" anchor="ctr" anchorCtr="0" horzOverflow="overflow"/>
                </a:tc>
              </a:tr>
              <a:tr h="632623">
                <a:tc>
                  <a:txBody>
                    <a:bodyPr/>
                    <a:lstStyle/>
                    <a:p>
                      <a:pPr algn="ctr" defTabSz="457200">
                        <a:defRPr sz="1800"/>
                      </a:pPr>
                      <a:r>
                        <a:rPr sz="2800">
                          <a:latin typeface="Times Roman"/>
                          <a:ea typeface="Times Roman"/>
                          <a:cs typeface="Times Roman"/>
                          <a:sym typeface="Times Roman"/>
                        </a:rPr>
                        <a:t>Thyroid dysfunction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Iodine</a:t>
                      </a:r>
                    </a:p>
                  </a:txBody>
                  <a:tcPr marL="12700" marR="12700" marT="12700" marB="12700" anchor="ctr" anchorCtr="0" horzOverflow="overflow"/>
                </a:tc>
              </a:tr>
              <a:tr h="632623">
                <a:tc>
                  <a:txBody>
                    <a:bodyPr/>
                    <a:lstStyle/>
                    <a:p>
                      <a:pPr algn="ctr" defTabSz="457200">
                        <a:defRPr sz="1800"/>
                      </a:pPr>
                      <a:r>
                        <a:rPr sz="2800">
                          <a:latin typeface="Times Roman"/>
                          <a:ea typeface="Times Roman"/>
                          <a:cs typeface="Times Roman"/>
                          <a:sym typeface="Times Roman"/>
                        </a:rPr>
                        <a:t>Neurologic instability</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Selenium</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52"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53"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54" name="TextBox 6"/>
          <p:cNvSpPr txBox="1"/>
          <p:nvPr/>
        </p:nvSpPr>
        <p:spPr>
          <a:xfrm>
            <a:off x="1325354" y="966858"/>
            <a:ext cx="16812962" cy="11523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Health Status Impact</a:t>
            </a:r>
          </a:p>
        </p:txBody>
      </p:sp>
      <p:sp>
        <p:nvSpPr>
          <p:cNvPr id="955"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sp>
        <p:nvSpPr>
          <p:cNvPr id="956" name="SHORT-TERM CONSEQUENCES…"/>
          <p:cNvSpPr txBox="1"/>
          <p:nvPr/>
        </p:nvSpPr>
        <p:spPr>
          <a:xfrm>
            <a:off x="2809863" y="3859277"/>
            <a:ext cx="4748468" cy="2021837"/>
          </a:xfrm>
          <a:prstGeom prst="rect">
            <a:avLst/>
          </a:prstGeom>
          <a:ln w="12700">
            <a:miter lim="400000"/>
          </a:ln>
          <a:extLst>
            <a:ext uri="{C572A759-6A51-4108-AA02-DFA0A04FC94B}">
              <ma14:wrappingTextBoxFlag xmlns:ma14="http://schemas.microsoft.com/office/mac/drawingml/2011/main" val="1"/>
            </a:ext>
          </a:extLst>
        </p:spPr>
        <p:txBody>
          <a:bodyPr wrap="none" lIns="45718" tIns="45718" rIns="45718" bIns="45718">
            <a:spAutoFit/>
          </a:bodyPr>
          <a:lstStyle/>
          <a:p>
            <a:pPr defTabSz="457200">
              <a:spcBef>
                <a:spcPts val="1400"/>
              </a:spcBef>
              <a:defRPr b="1" sz="2400">
                <a:latin typeface="Times Roman"/>
                <a:ea typeface="Times Roman"/>
                <a:cs typeface="Times Roman"/>
                <a:sym typeface="Times Roman"/>
              </a:defRPr>
            </a:pPr>
            <a:r>
              <a:t>SHORT-TERM CONSEQUENCES</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Fatigue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Poor immune defense</a:t>
            </a:r>
          </a:p>
          <a:p>
            <a:pPr marL="457200" indent="-317500" defTabSz="457200">
              <a:spcBef>
                <a:spcPts val="1200"/>
              </a:spcBef>
              <a:buSzPct val="100000"/>
              <a:buFont typeface="Times Roman"/>
              <a:buChar char="•"/>
              <a:defRPr sz="2400">
                <a:latin typeface="Times Roman"/>
                <a:ea typeface="Times Roman"/>
                <a:cs typeface="Times Roman"/>
                <a:sym typeface="Times Roman"/>
              </a:defRPr>
            </a:pPr>
            <a:r>
              <a:t>Muscle pain</a:t>
            </a:r>
          </a:p>
        </p:txBody>
      </p:sp>
      <p:sp>
        <p:nvSpPr>
          <p:cNvPr id="957" name="LONG-TERM CONSEQUENCES"/>
          <p:cNvSpPr txBox="1"/>
          <p:nvPr/>
        </p:nvSpPr>
        <p:spPr>
          <a:xfrm>
            <a:off x="9350822" y="3838666"/>
            <a:ext cx="5437136" cy="4597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457200">
              <a:spcBef>
                <a:spcPts val="1400"/>
              </a:spcBef>
              <a:defRPr b="1" sz="2400">
                <a:latin typeface="Times Roman"/>
                <a:ea typeface="Times Roman"/>
                <a:cs typeface="Times Roman"/>
                <a:sym typeface="Times Roman"/>
              </a:defRPr>
            </a:lvl1pPr>
          </a:lstStyle>
          <a:p>
            <a:pPr/>
            <a:r>
              <a:t>LONG-TERM CONSEQUENCES</a:t>
            </a:r>
          </a:p>
        </p:txBody>
      </p:sp>
      <p:graphicFrame>
        <p:nvGraphicFramePr>
          <p:cNvPr id="958" name="Table 1"/>
          <p:cNvGraphicFramePr/>
          <p:nvPr/>
        </p:nvGraphicFramePr>
        <p:xfrm>
          <a:off x="9271643" y="4388332"/>
          <a:ext cx="6102977" cy="560890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2397201"/>
                <a:gridCol w="3705774"/>
              </a:tblGrid>
              <a:tr h="954918">
                <a:tc>
                  <a:txBody>
                    <a:bodyPr/>
                    <a:lstStyle/>
                    <a:p>
                      <a:pPr algn="ctr" defTabSz="457200">
                        <a:defRPr sz="1800"/>
                      </a:pPr>
                      <a:r>
                        <a:rPr b="1" sz="2400">
                          <a:latin typeface="Times Roman"/>
                          <a:ea typeface="Times Roman"/>
                          <a:cs typeface="Times Roman"/>
                          <a:sym typeface="Times Roman"/>
                        </a:rPr>
                        <a:t>Mineral Imbalance</a:t>
                      </a:r>
                    </a:p>
                  </a:txBody>
                  <a:tcPr marL="12700" marR="12700" marT="12700" marB="12700" anchor="ctr" anchorCtr="0" horzOverflow="overflow"/>
                </a:tc>
                <a:tc>
                  <a:txBody>
                    <a:bodyPr/>
                    <a:lstStyle/>
                    <a:p>
                      <a:pPr algn="ctr" defTabSz="457200">
                        <a:defRPr sz="1800"/>
                      </a:pPr>
                      <a:r>
                        <a:rPr b="1" sz="2400">
                          <a:latin typeface="Times Roman"/>
                          <a:ea typeface="Times Roman"/>
                          <a:cs typeface="Times Roman"/>
                          <a:sym typeface="Times Roman"/>
                        </a:rPr>
                        <a:t>Disease Risk</a:t>
                      </a:r>
                    </a:p>
                  </a:txBody>
                  <a:tcPr marL="12700" marR="12700" marT="12700" marB="12700" anchor="ctr" anchorCtr="0" horzOverflow="overflow"/>
                </a:tc>
              </a:tr>
              <a:tr h="954918">
                <a:tc>
                  <a:txBody>
                    <a:bodyPr/>
                    <a:lstStyle/>
                    <a:p>
                      <a:pPr algn="l" defTabSz="457200">
                        <a:defRPr sz="1800"/>
                      </a:pPr>
                      <a:r>
                        <a:rPr sz="2400">
                          <a:latin typeface="Times Roman"/>
                          <a:ea typeface="Times Roman"/>
                          <a:cs typeface="Times Roman"/>
                          <a:sym typeface="Times Roman"/>
                        </a:rPr>
                        <a:t>Low magnesium</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Hypertension, insulin resistance</a:t>
                      </a:r>
                    </a:p>
                  </a:txBody>
                  <a:tcPr marL="12700" marR="12700" marT="12700" marB="12700" anchor="ctr" anchorCtr="0" horzOverflow="overflow"/>
                </a:tc>
              </a:tr>
              <a:tr h="774700">
                <a:tc>
                  <a:txBody>
                    <a:bodyPr/>
                    <a:lstStyle/>
                    <a:p>
                      <a:pPr algn="l" defTabSz="457200">
                        <a:defRPr sz="1800"/>
                      </a:pPr>
                      <a:r>
                        <a:rPr sz="2400">
                          <a:latin typeface="Times Roman"/>
                          <a:ea typeface="Times Roman"/>
                          <a:cs typeface="Times Roman"/>
                          <a:sym typeface="Times Roman"/>
                        </a:rPr>
                        <a:t>Calcium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Osteoporosis</a:t>
                      </a:r>
                    </a:p>
                  </a:txBody>
                  <a:tcPr marL="12700" marR="12700" marT="12700" marB="12700" anchor="ctr" anchorCtr="0" horzOverflow="overflow"/>
                </a:tc>
              </a:tr>
              <a:tr h="616076">
                <a:tc>
                  <a:txBody>
                    <a:bodyPr/>
                    <a:lstStyle/>
                    <a:p>
                      <a:pPr algn="l" defTabSz="457200">
                        <a:defRPr sz="1800"/>
                      </a:pPr>
                      <a:r>
                        <a:rPr sz="2400">
                          <a:latin typeface="Times Roman"/>
                          <a:ea typeface="Times Roman"/>
                          <a:cs typeface="Times Roman"/>
                          <a:sym typeface="Times Roman"/>
                        </a:rPr>
                        <a:t>Iron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Anemia</a:t>
                      </a:r>
                    </a:p>
                  </a:txBody>
                  <a:tcPr marL="12700" marR="12700" marT="12700" marB="12700" anchor="ctr" anchorCtr="0" horzOverflow="overflow"/>
                </a:tc>
              </a:tr>
              <a:tr h="616076">
                <a:tc>
                  <a:txBody>
                    <a:bodyPr/>
                    <a:lstStyle/>
                    <a:p>
                      <a:pPr algn="l" defTabSz="457200">
                        <a:defRPr sz="1800"/>
                      </a:pPr>
                      <a:r>
                        <a:rPr sz="2400">
                          <a:latin typeface="Times Roman"/>
                          <a:ea typeface="Times Roman"/>
                          <a:cs typeface="Times Roman"/>
                          <a:sym typeface="Times Roman"/>
                        </a:rPr>
                        <a:t>Zinc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Chronic infections</a:t>
                      </a:r>
                    </a:p>
                  </a:txBody>
                  <a:tcPr marL="12700" marR="12700" marT="12700" marB="12700" anchor="ctr" anchorCtr="0" horzOverflow="overflow"/>
                </a:tc>
              </a:tr>
              <a:tr h="954918">
                <a:tc>
                  <a:txBody>
                    <a:bodyPr/>
                    <a:lstStyle/>
                    <a:p>
                      <a:pPr algn="l" defTabSz="457200">
                        <a:defRPr sz="1800"/>
                      </a:pPr>
                      <a:r>
                        <a:rPr sz="2400">
                          <a:latin typeface="Times Roman"/>
                          <a:ea typeface="Times Roman"/>
                          <a:cs typeface="Times Roman"/>
                          <a:sym typeface="Times Roman"/>
                        </a:rPr>
                        <a:t>Selenium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Autoimmune thyroid disease</a:t>
                      </a:r>
                    </a:p>
                  </a:txBody>
                  <a:tcPr marL="12700" marR="12700" marT="12700" marB="12700" anchor="ctr" anchorCtr="0" horzOverflow="overflow"/>
                </a:tc>
              </a:tr>
              <a:tr h="737301">
                <a:tc>
                  <a:txBody>
                    <a:bodyPr/>
                    <a:lstStyle/>
                    <a:p>
                      <a:pPr algn="l" defTabSz="457200">
                        <a:defRPr sz="1800"/>
                      </a:pPr>
                      <a:r>
                        <a:rPr sz="2400">
                          <a:latin typeface="Times Roman"/>
                          <a:ea typeface="Times Roman"/>
                          <a:cs typeface="Times Roman"/>
                          <a:sym typeface="Times Roman"/>
                        </a:rPr>
                        <a:t>Iodine deficiency</a:t>
                      </a:r>
                    </a:p>
                  </a:txBody>
                  <a:tcPr marL="12700" marR="12700" marT="12700" marB="12700" anchor="ctr" anchorCtr="0" horzOverflow="overflow"/>
                </a:tc>
                <a:tc>
                  <a:txBody>
                    <a:bodyPr/>
                    <a:lstStyle/>
                    <a:p>
                      <a:pPr algn="l" defTabSz="457200">
                        <a:defRPr sz="1800"/>
                      </a:pPr>
                      <a:r>
                        <a:rPr sz="2400">
                          <a:latin typeface="Times Roman"/>
                          <a:ea typeface="Times Roman"/>
                          <a:cs typeface="Times Roman"/>
                          <a:sym typeface="Times Roman"/>
                        </a:rPr>
                        <a:t>Hypothyroidism, goiter</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slides/slide9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0" name="Freeform 2"/>
          <p:cNvSpPr/>
          <p:nvPr/>
        </p:nvSpPr>
        <p:spPr>
          <a:xfrm rot="10800000">
            <a:off x="0" y="-364583"/>
            <a:ext cx="18288000" cy="10287005"/>
          </a:xfrm>
          <a:prstGeom prst="rect">
            <a:avLst/>
          </a:prstGeom>
          <a:blipFill>
            <a:blip r:embed="rId2"/>
            <a:stretch>
              <a:fillRect/>
            </a:stretch>
          </a:blipFill>
          <a:ln w="12700">
            <a:miter lim="400000"/>
          </a:ln>
        </p:spPr>
        <p:txBody>
          <a:bodyPr lIns="45718" tIns="45718" rIns="45718" bIns="45718"/>
          <a:lstStyle/>
          <a:p>
            <a:pPr/>
          </a:p>
        </p:txBody>
      </p:sp>
      <p:sp>
        <p:nvSpPr>
          <p:cNvPr id="961" name="Freeform 4"/>
          <p:cNvSpPr/>
          <p:nvPr/>
        </p:nvSpPr>
        <p:spPr>
          <a:xfrm>
            <a:off x="-528003" y="0"/>
            <a:ext cx="19048326" cy="3086100"/>
          </a:xfrm>
          <a:prstGeom prst="rect">
            <a:avLst/>
          </a:prstGeom>
          <a:solidFill>
            <a:srgbClr val="66BB6A"/>
          </a:solidFill>
          <a:ln w="12700">
            <a:miter lim="400000"/>
          </a:ln>
        </p:spPr>
        <p:txBody>
          <a:bodyPr lIns="45718" tIns="45718" rIns="45718" bIns="45718"/>
          <a:lstStyle/>
          <a:p>
            <a:pPr/>
          </a:p>
        </p:txBody>
      </p:sp>
      <p:sp>
        <p:nvSpPr>
          <p:cNvPr id="962" name="TextBox 6"/>
          <p:cNvSpPr txBox="1"/>
          <p:nvPr/>
        </p:nvSpPr>
        <p:spPr>
          <a:xfrm>
            <a:off x="1325354" y="389008"/>
            <a:ext cx="16812962" cy="230808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nSpc>
                <a:spcPts val="9100"/>
              </a:lnSpc>
              <a:defRPr spc="773" sz="7800">
                <a:solidFill>
                  <a:srgbClr val="FFFFFF"/>
                </a:solidFill>
                <a:latin typeface="Poppins"/>
                <a:ea typeface="Poppins"/>
                <a:cs typeface="Poppins"/>
                <a:sym typeface="Poppins"/>
              </a:defRPr>
            </a:lvl1pPr>
          </a:lstStyle>
          <a:p>
            <a:pPr/>
            <a:r>
              <a:t>Major Minerals: Food Sources &amp; Health Impact</a:t>
            </a:r>
          </a:p>
        </p:txBody>
      </p:sp>
      <p:sp>
        <p:nvSpPr>
          <p:cNvPr id="963" name="Freeform 8"/>
          <p:cNvSpPr/>
          <p:nvPr/>
        </p:nvSpPr>
        <p:spPr>
          <a:xfrm>
            <a:off x="-2602379" y="0"/>
            <a:ext cx="3256089" cy="3256087"/>
          </a:xfrm>
          <a:prstGeom prst="rect">
            <a:avLst/>
          </a:prstGeom>
          <a:blipFill>
            <a:blip r:embed="rId3"/>
            <a:stretch>
              <a:fillRect/>
            </a:stretch>
          </a:blipFill>
          <a:ln w="12700">
            <a:miter lim="400000"/>
          </a:ln>
        </p:spPr>
        <p:txBody>
          <a:bodyPr lIns="45718" tIns="45718" rIns="45718" bIns="45718"/>
          <a:lstStyle/>
          <a:p>
            <a:pPr/>
          </a:p>
        </p:txBody>
      </p:sp>
      <p:graphicFrame>
        <p:nvGraphicFramePr>
          <p:cNvPr id="964" name="Table 1"/>
          <p:cNvGraphicFramePr/>
          <p:nvPr/>
        </p:nvGraphicFramePr>
        <p:xfrm>
          <a:off x="1997255" y="3487527"/>
          <a:ext cx="15025112" cy="6393979"/>
        </p:xfrm>
        <a:graphic xmlns:a="http://schemas.openxmlformats.org/drawingml/2006/main">
          <a:graphicData uri="http://schemas.openxmlformats.org/drawingml/2006/table">
            <a:tbl>
              <a:tblPr firstCol="0" firstRow="0" lastCol="0" lastRow="0" bandCol="0" bandRow="1" rtl="0">
                <a:tableStyleId>{4C3C2611-4C71-4FC5-86AE-919BDF0F9419}</a:tableStyleId>
              </a:tblPr>
              <a:tblGrid>
                <a:gridCol w="1982514"/>
                <a:gridCol w="3638216"/>
                <a:gridCol w="4587965"/>
                <a:gridCol w="4816415"/>
              </a:tblGrid>
              <a:tr h="888052">
                <a:tc>
                  <a:txBody>
                    <a:bodyPr/>
                    <a:lstStyle/>
                    <a:p>
                      <a:pPr algn="ctr" defTabSz="457200">
                        <a:defRPr sz="1800"/>
                      </a:pPr>
                      <a:r>
                        <a:rPr b="1" sz="2800">
                          <a:latin typeface="Times Roman"/>
                          <a:ea typeface="Times Roman"/>
                          <a:cs typeface="Times Roman"/>
                          <a:sym typeface="Times Roman"/>
                        </a:rPr>
                        <a:t>Mineral</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Primary Food Sources</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Physiologic Role</a:t>
                      </a:r>
                    </a:p>
                  </a:txBody>
                  <a:tcPr marL="12700" marR="12700" marT="12700" marB="12700" anchor="ctr" anchorCtr="0" horzOverflow="overflow"/>
                </a:tc>
                <a:tc>
                  <a:txBody>
                    <a:bodyPr/>
                    <a:lstStyle/>
                    <a:p>
                      <a:pPr algn="ctr" defTabSz="457200">
                        <a:defRPr sz="1800"/>
                      </a:pPr>
                      <a:r>
                        <a:rPr b="1" sz="2800">
                          <a:latin typeface="Times Roman"/>
                          <a:ea typeface="Times Roman"/>
                          <a:cs typeface="Times Roman"/>
                          <a:sym typeface="Times Roman"/>
                        </a:rPr>
                        <a:t>Health Impact (Deficiency)</a:t>
                      </a:r>
                    </a:p>
                  </a:txBody>
                  <a:tcPr marL="12700" marR="12700" marT="12700" marB="12700" anchor="ctr" anchorCtr="0" horzOverflow="overflow"/>
                </a:tc>
              </a:tr>
              <a:tr h="1376481">
                <a:tc>
                  <a:txBody>
                    <a:bodyPr/>
                    <a:lstStyle/>
                    <a:p>
                      <a:pPr algn="ctr" defTabSz="457200">
                        <a:defRPr sz="1800"/>
                      </a:pPr>
                      <a:r>
                        <a:rPr b="1" sz="2800">
                          <a:latin typeface="Times Roman"/>
                          <a:ea typeface="Times Roman"/>
                          <a:cs typeface="Times Roman"/>
                          <a:sym typeface="Times Roman"/>
                        </a:rPr>
                        <a:t>Calcium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Dairy, sardines, kale</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Bone strength, nerve transmission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Osteoporosis</a:t>
                      </a:r>
                    </a:p>
                  </a:txBody>
                  <a:tcPr marL="12700" marR="12700" marT="12700" marB="12700" anchor="ctr" anchorCtr="0" horzOverflow="overflow"/>
                </a:tc>
              </a:tr>
              <a:tr h="1376481">
                <a:tc>
                  <a:txBody>
                    <a:bodyPr/>
                    <a:lstStyle/>
                    <a:p>
                      <a:pPr algn="ctr" defTabSz="457200">
                        <a:defRPr sz="1800"/>
                      </a:pPr>
                      <a:r>
                        <a:rPr b="1" sz="2800">
                          <a:latin typeface="Times Roman"/>
                          <a:ea typeface="Times Roman"/>
                          <a:cs typeface="Times Roman"/>
                          <a:sym typeface="Times Roman"/>
                        </a:rPr>
                        <a:t>Magnesium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Greens, seeds, legumes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ATP reactions, muscle relaxation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Muscle cramps, arrhythmias</a:t>
                      </a:r>
                    </a:p>
                  </a:txBody>
                  <a:tcPr marL="12700" marR="12700" marT="12700" marB="12700" anchor="ctr" anchorCtr="0" horzOverflow="overflow"/>
                </a:tc>
              </a:tr>
              <a:tr h="1376481">
                <a:tc>
                  <a:txBody>
                    <a:bodyPr/>
                    <a:lstStyle/>
                    <a:p>
                      <a:pPr algn="ctr" defTabSz="457200">
                        <a:defRPr sz="1800"/>
                      </a:pPr>
                      <a:r>
                        <a:rPr b="1" sz="2800">
                          <a:latin typeface="Times Roman"/>
                          <a:ea typeface="Times Roman"/>
                          <a:cs typeface="Times Roman"/>
                          <a:sym typeface="Times Roman"/>
                        </a:rPr>
                        <a:t>Potassium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Avocados, bananas, potatoes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Nerve signaling, BP regulation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Hypertension, muscle weakness</a:t>
                      </a:r>
                    </a:p>
                  </a:txBody>
                  <a:tcPr marL="12700" marR="12700" marT="12700" marB="12700" anchor="ctr" anchorCtr="0" horzOverflow="overflow"/>
                </a:tc>
              </a:tr>
              <a:tr h="1376481">
                <a:tc>
                  <a:txBody>
                    <a:bodyPr/>
                    <a:lstStyle/>
                    <a:p>
                      <a:pPr algn="ctr" defTabSz="457200">
                        <a:defRPr sz="1800"/>
                      </a:pPr>
                      <a:r>
                        <a:rPr b="1" sz="2800">
                          <a:latin typeface="Times Roman"/>
                          <a:ea typeface="Times Roman"/>
                          <a:cs typeface="Times Roman"/>
                          <a:sym typeface="Times Roman"/>
                        </a:rPr>
                        <a:t>Sodium</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Salt, meats</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Fluid balance, conduction</a:t>
                      </a:r>
                    </a:p>
                  </a:txBody>
                  <a:tcPr marL="12700" marR="12700" marT="12700" marB="12700" anchor="ctr" anchorCtr="0" horzOverflow="overflow"/>
                </a:tc>
                <a:tc>
                  <a:txBody>
                    <a:bodyPr/>
                    <a:lstStyle/>
                    <a:p>
                      <a:pPr algn="ctr" defTabSz="457200">
                        <a:defRPr sz="1800"/>
                      </a:pPr>
                      <a:r>
                        <a:rPr sz="2800">
                          <a:latin typeface="Times Roman"/>
                          <a:ea typeface="Times Roman"/>
                          <a:cs typeface="Times Roman"/>
                          <a:sym typeface="Times Roman"/>
                        </a:rPr>
                        <a:t>Rare deficiency; imbalance harmful</a:t>
                      </a:r>
                    </a:p>
                  </a:txBody>
                  <a:tcPr marL="12700" marR="12700" marT="12700" marB="12700" anchor="ctr" anchorCtr="0" horzOverflow="overflow"/>
                </a:tc>
              </a:tr>
            </a:tbl>
          </a:graphicData>
        </a:graphic>
      </p:graphicFrame>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
          <a:effectLst>
            <a:outerShdw sx="100000" sy="100000" kx="0" ky="0" algn="b" rotWithShape="0" blurRad="38100" dist="23000" dir="540000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3000" dir="5400000">
            <a:srgbClr val="00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